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74" r:id="rId2"/>
    <p:sldId id="263" r:id="rId3"/>
    <p:sldId id="264" r:id="rId4"/>
    <p:sldId id="267" r:id="rId5"/>
    <p:sldId id="268" r:id="rId6"/>
    <p:sldId id="295" r:id="rId7"/>
    <p:sldId id="296" r:id="rId8"/>
    <p:sldId id="297" r:id="rId9"/>
    <p:sldId id="298" r:id="rId10"/>
    <p:sldId id="335" r:id="rId11"/>
    <p:sldId id="265" r:id="rId12"/>
    <p:sldId id="300" r:id="rId13"/>
    <p:sldId id="301" r:id="rId14"/>
    <p:sldId id="357" r:id="rId15"/>
    <p:sldId id="366" r:id="rId16"/>
    <p:sldId id="266" r:id="rId17"/>
    <p:sldId id="303" r:id="rId18"/>
    <p:sldId id="367" r:id="rId19"/>
    <p:sldId id="269" r:id="rId20"/>
    <p:sldId id="270" r:id="rId21"/>
    <p:sldId id="321" r:id="rId22"/>
    <p:sldId id="322" r:id="rId23"/>
    <p:sldId id="323" r:id="rId24"/>
    <p:sldId id="324" r:id="rId25"/>
    <p:sldId id="368" r:id="rId26"/>
    <p:sldId id="369" r:id="rId27"/>
    <p:sldId id="271" r:id="rId28"/>
    <p:sldId id="325" r:id="rId29"/>
    <p:sldId id="326" r:id="rId30"/>
    <p:sldId id="327" r:id="rId31"/>
    <p:sldId id="305" r:id="rId32"/>
    <p:sldId id="330" r:id="rId33"/>
    <p:sldId id="316" r:id="rId34"/>
    <p:sldId id="306" r:id="rId35"/>
    <p:sldId id="365" r:id="rId36"/>
    <p:sldId id="370" r:id="rId3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2016-03-11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7" Type="http://schemas.openxmlformats.org/officeDocument/2006/relationships/slide" Target="../slides/slide20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1.xml"/><Relationship Id="rId5" Type="http://schemas.openxmlformats.org/officeDocument/2006/relationships/slide" Target="../slides/slide3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20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1.xml"/><Relationship Id="rId5" Type="http://schemas.openxmlformats.org/officeDocument/2006/relationships/slide" Target="../slides/slide3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20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1.xml"/><Relationship Id="rId5" Type="http://schemas.openxmlformats.org/officeDocument/2006/relationships/image" Target="../media/image5.png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20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11.xml"/><Relationship Id="rId4" Type="http://schemas.openxmlformats.org/officeDocument/2006/relationships/slide" Target="../slides/slide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17" name="TextBox 16">
            <a:hlinkClick r:id="rId5" action="ppaction://hlinksldjump"/>
          </p:cNvPr>
          <p:cNvSpPr txBox="1"/>
          <p:nvPr userDrawn="1"/>
        </p:nvSpPr>
        <p:spPr>
          <a:xfrm>
            <a:off x="4981272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课前预习案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TextBox 34">
            <a:hlinkClick r:id="rId6" action="ppaction://hlinksldjump"/>
          </p:cNvPr>
          <p:cNvSpPr txBox="1"/>
          <p:nvPr userDrawn="1"/>
        </p:nvSpPr>
        <p:spPr>
          <a:xfrm>
            <a:off x="6309554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课堂探究案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TextBox 40">
            <a:hlinkClick r:id="rId7" action="ppaction://hlinksldjump"/>
          </p:cNvPr>
          <p:cNvSpPr txBox="1"/>
          <p:nvPr userDrawn="1"/>
        </p:nvSpPr>
        <p:spPr>
          <a:xfrm>
            <a:off x="7637836" y="21029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课外拓展案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5" grpId="0"/>
      <p:bldP spid="41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 userDrawn="1"/>
        </p:nvGrpSpPr>
        <p:grpSpPr>
          <a:xfrm>
            <a:off x="4852164" y="-27379"/>
            <a:ext cx="1443037" cy="880111"/>
            <a:chOff x="4852164" y="-27379"/>
            <a:chExt cx="1443037" cy="880111"/>
          </a:xfrm>
        </p:grpSpPr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52164" y="-27379"/>
              <a:ext cx="1443037" cy="880111"/>
            </a:xfrm>
            <a:prstGeom prst="rect">
              <a:avLst/>
            </a:prstGeom>
          </p:spPr>
        </p:pic>
        <p:sp>
          <p:nvSpPr>
            <p:cNvPr id="19" name="TextBox 16">
              <a:hlinkClick r:id="rId5" action="ppaction://hlinksldjump"/>
            </p:cNvPr>
            <p:cNvSpPr txBox="1"/>
            <p:nvPr userDrawn="1"/>
          </p:nvSpPr>
          <p:spPr>
            <a:xfrm>
              <a:off x="4981272" y="213252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课前预习案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9" name="TextBox 34">
            <a:hlinkClick r:id="rId6" action="ppaction://hlinksldjump"/>
          </p:cNvPr>
          <p:cNvSpPr txBox="1"/>
          <p:nvPr userDrawn="1"/>
        </p:nvSpPr>
        <p:spPr>
          <a:xfrm>
            <a:off x="6309554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课堂探究案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TextBox 40">
            <a:hlinkClick r:id="rId7" action="ppaction://hlinksldjump"/>
          </p:cNvPr>
          <p:cNvSpPr txBox="1"/>
          <p:nvPr userDrawn="1"/>
        </p:nvSpPr>
        <p:spPr>
          <a:xfrm>
            <a:off x="7637836" y="21029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课外拓展案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20" name="TextBox 16">
            <a:hlinkClick r:id="rId4" action="ppaction://hlinksldjump"/>
          </p:cNvPr>
          <p:cNvSpPr txBox="1"/>
          <p:nvPr userDrawn="1"/>
        </p:nvSpPr>
        <p:spPr>
          <a:xfrm>
            <a:off x="4981272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课前预习案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6197901" y="-27384"/>
            <a:ext cx="1443037" cy="880109"/>
            <a:chOff x="6197901" y="-27384"/>
            <a:chExt cx="1443037" cy="880109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7901" y="-27384"/>
              <a:ext cx="1443037" cy="880109"/>
            </a:xfrm>
            <a:prstGeom prst="rect">
              <a:avLst/>
            </a:prstGeom>
          </p:spPr>
        </p:pic>
        <p:sp>
          <p:nvSpPr>
            <p:cNvPr id="26" name="TextBox 34">
              <a:hlinkClick r:id="rId6" action="ppaction://hlinksldjump"/>
            </p:cNvPr>
            <p:cNvSpPr txBox="1"/>
            <p:nvPr userDrawn="1"/>
          </p:nvSpPr>
          <p:spPr>
            <a:xfrm>
              <a:off x="6309554" y="210299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课堂探究案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8" name="TextBox 40">
            <a:hlinkClick r:id="rId7" action="ppaction://hlinksldjump"/>
          </p:cNvPr>
          <p:cNvSpPr txBox="1"/>
          <p:nvPr userDrawn="1"/>
        </p:nvSpPr>
        <p:spPr>
          <a:xfrm>
            <a:off x="7637836" y="21029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课外拓展案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8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22" name="TextBox 16">
            <a:hlinkClick r:id="rId4" action="ppaction://hlinksldjump"/>
          </p:cNvPr>
          <p:cNvSpPr txBox="1"/>
          <p:nvPr userDrawn="1"/>
        </p:nvSpPr>
        <p:spPr>
          <a:xfrm>
            <a:off x="4981272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课前预习案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TextBox 34">
            <a:hlinkClick r:id="rId5" action="ppaction://hlinksldjump"/>
          </p:cNvPr>
          <p:cNvSpPr txBox="1"/>
          <p:nvPr userDrawn="1"/>
        </p:nvSpPr>
        <p:spPr>
          <a:xfrm>
            <a:off x="6309554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课堂探究案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7543337" y="-27384"/>
            <a:ext cx="1443037" cy="880109"/>
            <a:chOff x="7543337" y="-27384"/>
            <a:chExt cx="1443037" cy="880109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3337" y="-27384"/>
              <a:ext cx="1443037" cy="880109"/>
            </a:xfrm>
            <a:prstGeom prst="rect">
              <a:avLst/>
            </a:prstGeom>
          </p:spPr>
        </p:pic>
        <p:sp>
          <p:nvSpPr>
            <p:cNvPr id="26" name="TextBox 40">
              <a:hlinkClick r:id="rId7" action="ppaction://hlinksldjump"/>
            </p:cNvPr>
            <p:cNvSpPr txBox="1"/>
            <p:nvPr userDrawn="1"/>
          </p:nvSpPr>
          <p:spPr>
            <a:xfrm>
              <a:off x="7637836" y="210298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课外拓展案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b="1" dirty="0" smtClean="0"/>
              <a:t>12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作为生物的社会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slide" Target="slide11.xml"/><Relationship Id="rId7" Type="http://schemas.openxmlformats.org/officeDocument/2006/relationships/package" Target="../embeddings/Microsoft_Word___4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.bin"/><Relationship Id="rId5" Type="http://schemas.openxmlformats.org/officeDocument/2006/relationships/slide" Target="slide19.xml"/><Relationship Id="rId4" Type="http://schemas.openxmlformats.org/officeDocument/2006/relationships/slide" Target="slide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9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slide" Target="slide11.xml"/><Relationship Id="rId7" Type="http://schemas.openxmlformats.org/officeDocument/2006/relationships/package" Target="../embeddings/Microsoft_Word___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.bin"/><Relationship Id="rId5" Type="http://schemas.openxmlformats.org/officeDocument/2006/relationships/slide" Target="slide19.xml"/><Relationship Id="rId4" Type="http://schemas.openxmlformats.org/officeDocument/2006/relationships/slide" Target="slide1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slide" Target="slide11.xml"/><Relationship Id="rId7" Type="http://schemas.openxmlformats.org/officeDocument/2006/relationships/package" Target="../embeddings/Microsoft_Word___6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6.bin"/><Relationship Id="rId5" Type="http://schemas.openxmlformats.org/officeDocument/2006/relationships/slide" Target="slide19.xml"/><Relationship Id="rId4" Type="http://schemas.openxmlformats.org/officeDocument/2006/relationships/slide" Target="slide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7" Type="http://schemas.openxmlformats.org/officeDocument/2006/relationships/image" Target="../media/image14.jpeg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3.xml"/><Relationship Id="rId5" Type="http://schemas.openxmlformats.org/officeDocument/2006/relationships/slide" Target="slide34.xml"/><Relationship Id="rId4" Type="http://schemas.openxmlformats.org/officeDocument/2006/relationships/slide" Target="slide3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3.xml"/><Relationship Id="rId5" Type="http://schemas.openxmlformats.org/officeDocument/2006/relationships/slide" Target="slide34.xml"/><Relationship Id="rId4" Type="http://schemas.openxmlformats.org/officeDocument/2006/relationships/slide" Target="slide3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3.xml"/><Relationship Id="rId5" Type="http://schemas.openxmlformats.org/officeDocument/2006/relationships/slide" Target="slide34.xml"/><Relationship Id="rId4" Type="http://schemas.openxmlformats.org/officeDocument/2006/relationships/slide" Target="slide3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3.xml"/><Relationship Id="rId5" Type="http://schemas.openxmlformats.org/officeDocument/2006/relationships/slide" Target="slide34.xml"/><Relationship Id="rId4" Type="http://schemas.openxmlformats.org/officeDocument/2006/relationships/slide" Target="slide3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3.xml"/><Relationship Id="rId5" Type="http://schemas.openxmlformats.org/officeDocument/2006/relationships/slide" Target="slide34.xml"/><Relationship Id="rId4" Type="http://schemas.openxmlformats.org/officeDocument/2006/relationships/slide" Target="slide3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3.xml"/><Relationship Id="rId5" Type="http://schemas.openxmlformats.org/officeDocument/2006/relationships/slide" Target="slide34.xml"/><Relationship Id="rId4" Type="http://schemas.openxmlformats.org/officeDocument/2006/relationships/slide" Target="slide3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3.xml"/><Relationship Id="rId5" Type="http://schemas.openxmlformats.org/officeDocument/2006/relationships/slide" Target="slide34.xml"/><Relationship Id="rId4" Type="http://schemas.openxmlformats.org/officeDocument/2006/relationships/slide" Target="slide3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3.xml"/><Relationship Id="rId5" Type="http://schemas.openxmlformats.org/officeDocument/2006/relationships/slide" Target="slide34.xml"/><Relationship Id="rId4" Type="http://schemas.openxmlformats.org/officeDocument/2006/relationships/slide" Target="slide3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3.xml"/><Relationship Id="rId5" Type="http://schemas.openxmlformats.org/officeDocument/2006/relationships/slide" Target="slide34.xml"/><Relationship Id="rId4" Type="http://schemas.openxmlformats.org/officeDocument/2006/relationships/slide" Target="slide3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3.xml"/><Relationship Id="rId5" Type="http://schemas.openxmlformats.org/officeDocument/2006/relationships/slide" Target="slide34.xml"/><Relationship Id="rId4" Type="http://schemas.openxmlformats.org/officeDocument/2006/relationships/slide" Target="slide3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3.xml"/><Relationship Id="rId5" Type="http://schemas.openxmlformats.org/officeDocument/2006/relationships/slide" Target="slide34.xml"/><Relationship Id="rId4" Type="http://schemas.openxmlformats.org/officeDocument/2006/relationships/slide" Target="slide3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3.xml"/><Relationship Id="rId5" Type="http://schemas.openxmlformats.org/officeDocument/2006/relationships/slide" Target="slide34.xml"/><Relationship Id="rId4" Type="http://schemas.openxmlformats.org/officeDocument/2006/relationships/slide" Target="slide2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3.xml"/><Relationship Id="rId5" Type="http://schemas.openxmlformats.org/officeDocument/2006/relationships/slide" Target="slide34.xml"/><Relationship Id="rId4" Type="http://schemas.openxmlformats.org/officeDocument/2006/relationships/slide" Target="slide2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1.xml"/><Relationship Id="rId5" Type="http://schemas.openxmlformats.org/officeDocument/2006/relationships/slide" Target="slide33.xml"/><Relationship Id="rId4" Type="http://schemas.openxmlformats.org/officeDocument/2006/relationships/slide" Target="slide3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3.xml"/><Relationship Id="rId5" Type="http://schemas.openxmlformats.org/officeDocument/2006/relationships/slide" Target="slide34.xml"/><Relationship Id="rId4" Type="http://schemas.openxmlformats.org/officeDocument/2006/relationships/slide" Target="slide2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3.xml"/><Relationship Id="rId5" Type="http://schemas.openxmlformats.org/officeDocument/2006/relationships/slide" Target="slide34.xml"/><Relationship Id="rId4" Type="http://schemas.openxmlformats.org/officeDocument/2006/relationships/slide" Target="slide2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3.xml"/><Relationship Id="rId5" Type="http://schemas.openxmlformats.org/officeDocument/2006/relationships/slide" Target="slide34.xml"/><Relationship Id="rId4" Type="http://schemas.openxmlformats.org/officeDocument/2006/relationships/slide" Target="slide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slide" Target="slide3.xml"/><Relationship Id="rId7" Type="http://schemas.openxmlformats.org/officeDocument/2006/relationships/package" Target="../embeddings/Microsoft_Word___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slide" Target="slide3.xml"/><Relationship Id="rId7" Type="http://schemas.openxmlformats.org/officeDocument/2006/relationships/package" Target="../embeddings/Microsoft_Word___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12</a:t>
            </a:r>
            <a:r>
              <a:rPr lang="zh-CN" altLang="zh-CN" dirty="0"/>
              <a:t>　</a:t>
            </a:r>
            <a:r>
              <a:rPr lang="zh-CN" altLang="zh-CN" b="1" dirty="0"/>
              <a:t>作为生物的社会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807370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苦口婆心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语重心长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这两个成语都能形容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好心说服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的意思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苦口婆心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苦口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不辞辛劳地反复劝说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婆心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好心好意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的意思。整个成语形容怀着好心再三恳切劝说。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语重心长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言语诚恳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情意深长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的意思。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台风登陆前几小时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镇村干部还在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苦口婆心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地劝居民搬离危险区域。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老师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语重心长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读书不求甚解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犹如在沙滩上建高楼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终究不堪一击。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97087" y="3872065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80663" y="4675170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553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338489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【目标一】</a:t>
            </a:r>
            <a:r>
              <a:rPr lang="zh-CN" altLang="zh-CN" sz="2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把握文本的内容、观点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文章中提到了哪些生物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在作者的眼里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生物的社会是什么样的社会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文章中提到的生物有蚂蚁、蜜蜂、白蚁、鲱鱼以及黏菌细胞等。在作者眼中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它们好比是一个小型的人类社会组织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有纪律、有组织、分工明确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能做到团结协作、共同完成一项复杂的任务。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从生物的社会中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我们可以发现生物在哪些方面跟人类社会有着相似性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从原文中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找出相关信息。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蚂蚁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还有蜜蜂、白蚁和群居性黄蜂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从它们的筑巢、觅食方面来看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它们是能思考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有智慧的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从蜜蜂的觅食、筑巢及繁殖后代来看亦然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黏菌和鲱鱼的生长与繁殖同人类一样经常是相互依存、相互联系、同步活动的。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5374" y="2614878"/>
            <a:ext cx="8535097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5374" y="5013176"/>
            <a:ext cx="8224228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trips dir="ru"/>
      </p:transition>
    </mc:Choice>
    <mc:Fallback xmlns=""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在作者看来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生物社会有着同人类一样的状况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当时的生物学界是怎样对待这一现象的呢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生物学界的观点是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人类社会与生物社会毫不相干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否则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就是违反科学。文章的原话是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我们才最巴不得它们是异己的东西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3866" y="3375978"/>
            <a:ext cx="8596606" cy="1349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594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541870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【目标二】</a:t>
            </a:r>
            <a:r>
              <a:rPr lang="zh-CN" altLang="zh-CN" sz="2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品味语言风格、技巧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下面的语句都极具幽默意味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请用简明的语言把这种意味写在对应的空格内。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2986119"/>
              </p:ext>
            </p:extLst>
          </p:nvPr>
        </p:nvGraphicFramePr>
        <p:xfrm>
          <a:off x="508000" y="2838014"/>
          <a:ext cx="8128000" cy="38313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4" name="文档" r:id="rId7" imgW="3910080" imgH="1842415" progId="Word.Document.12">
                  <p:embed/>
                </p:oleObj>
              </mc:Choice>
              <mc:Fallback>
                <p:oleObj name="文档" r:id="rId7" imgW="3910080" imgH="184241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838014"/>
                        <a:ext cx="8128000" cy="38313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07530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r"/>
      </p:transition>
    </mc:Choice>
    <mc:Fallback xmlns=""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嘲讽人类的自大心理。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用夸张的语言说明蚂蚁的社会行为太接近人类了。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模拟传统生物学家的轻蔑口吻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评论一只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独行的蚂蚁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强调它们个体智慧的微不足道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突出后文它们集体智慧的价值。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6638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lu"/>
      </p:transition>
    </mc:Choice>
    <mc:Fallback xmlns=""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844824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这篇文章虽然算不上严格意义上的科普论文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但论述方法却有独特之处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你认为本文的独特之处表现在哪些方面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作者始终是在与人类行为的对比中谈论生物的社会行为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始终认为人类行为与生物的社会行为有着共同性。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作者在论述中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无论是对人还是对其他生物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多从个体与群体两个方面做比较分析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肯定群体的智慧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强调社会化的重要性。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对生物的社会行为的描述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有详有略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先详后略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以详带略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详昆虫类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略菌类、鱼类、鸟类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这样既抓住了典型事例细致剖析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又丰富了例证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也体现了由现象层面到理论探讨逐步深化的过程。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3866" y="2689933"/>
            <a:ext cx="8596606" cy="2849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 dir="lu"/>
      </p:transition>
    </mc:Choice>
    <mc:Fallback xmlns="">
      <p:transition spd="slow">
        <p:cover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这篇文章是写人类社会还是写生物社会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怎样理解作者关于生物社会行为的论述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这篇文章表面上写的是生物的社会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实际上是通过生物社会反观人类社会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呼吁人类向生物社会一样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加强合作。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3697" y="3581584"/>
            <a:ext cx="8596606" cy="8136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ut thruBlk="1"/>
      </p:transition>
    </mc:Choice>
    <mc:Fallback xmlns="">
      <p:transition spd="slow">
        <p:cut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31947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文章写的是生物社会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但作者的目的是从生物社会反观人类自身的行为。作者论述昆虫、鱼类、鸟类等生物的社会行为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证明它们也有集体协作精神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而且随着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群体数量的增加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智慧也随之增长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这些都来自他对自然界中社会性生物细心的观察和思考。把这些生物群体看成是一个庞大的生物体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更是作者的创见。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但是要看到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作者谈论生物的社会性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焦点还是在反思人类行为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意在批判传统生物学人类中心主义甚至人类沙文主义的观念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强调人类要有自我反省的意识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不然就会陷入因盲目自我崇拜而带来的种种困境之中。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作者是以生物的社会性来警示人类社会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希望人类社会更加协调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人与人之间多一些协作精神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多一些人文关怀。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8487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6513818"/>
              </p:ext>
            </p:extLst>
          </p:nvPr>
        </p:nvGraphicFramePr>
        <p:xfrm>
          <a:off x="508000" y="3495648"/>
          <a:ext cx="8128000" cy="31347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68" name="文档" r:id="rId7" imgW="3922675" imgH="1512667" progId="Word.Document.12">
                  <p:embed/>
                </p:oleObj>
              </mc:Choice>
              <mc:Fallback>
                <p:oleObj name="文档" r:id="rId7" imgW="3922675" imgH="151266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3495648"/>
                        <a:ext cx="8128000" cy="31347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1445827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学习本文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对于指导我们人类的发展和社会的进步具有怎样的意义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可以从增加我们的人文情怀、培养合作意识、注重团队精神、认识人类的缺点等角度理解。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3697" y="2315647"/>
            <a:ext cx="8596606" cy="7755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8587" y="3141424"/>
            <a:ext cx="8596606" cy="30958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120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pull dir="lu"/>
      </p:transition>
    </mc:Choice>
    <mc:Fallback xmlns=""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1241246"/>
              </p:ext>
            </p:extLst>
          </p:nvPr>
        </p:nvGraphicFramePr>
        <p:xfrm>
          <a:off x="508000" y="1556792"/>
          <a:ext cx="8128000" cy="45936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22" name="文档" r:id="rId7" imgW="3837032" imgH="2168203" progId="Word.Document.12">
                  <p:embed/>
                </p:oleObj>
              </mc:Choice>
              <mc:Fallback>
                <p:oleObj name="文档" r:id="rId7" imgW="3837032" imgH="216820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556792"/>
                        <a:ext cx="8128000" cy="45936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76317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trips/>
      </p:transition>
    </mc:Choice>
    <mc:Fallback xmlns=""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2826078"/>
              </p:ext>
            </p:extLst>
          </p:nvPr>
        </p:nvGraphicFramePr>
        <p:xfrm>
          <a:off x="508000" y="1493240"/>
          <a:ext cx="8128000" cy="4456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8" name="文档" r:id="rId4" imgW="3998962" imgH="2191603" progId="Word.Document.12">
                  <p:embed/>
                </p:oleObj>
              </mc:Choice>
              <mc:Fallback>
                <p:oleObj name="文档" r:id="rId4" imgW="3998962" imgH="219160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493240"/>
                        <a:ext cx="8128000" cy="44560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896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蝙蝠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不是恶魔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长久以来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人们对蝙蝠存在太多误解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许多科学家正在努力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希望通过自己的研究改变公众对蝙蝠的偏见。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N43.eps" descr="id:2147486857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2123728" y="2781226"/>
            <a:ext cx="4985621" cy="345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蝙蝠属于古老的翼手目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作为唯一会飞的哺乳动物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它们算是哺乳动物进化中一个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淘气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的分支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其进化历程一直是科学家们努力探索的谜题。长久以来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在一些不了解这类生物的电影电视以及文学作品中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蝙蝠几乎成了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吸血鬼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恶魔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黑魔法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的代名词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甚至遭受了很多不公正的待遇。但事实上它们既不是吸食人血的恶魔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也不会缠绕在女巫的头发上。蝙蝠从来不会疯狂地袭击人类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也不以我们人类的血液为食。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0571976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49506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抛却文学作品上的误解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从科学的角度来看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大家对蝙蝠的了解也是非常匮乏的。麦德林在和全球研究蝙蝠的科学家沟通交流时发现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公众对蝙蝠的了解都太少了。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可以像鸟类一般飞行的哺乳动物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用声波雷达定位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这似乎就是我们脑中为蝙蝠准备的全部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科学标签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。但实际上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翼手目中物种丰富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是哺乳动物中仅次于啮齿目的第二大类群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平均每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只哺乳动物中就有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只属于蝙蝠这个大类群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其足迹遍布全球。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蝙蝠也并不总是承受这种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坏名声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在中国传统文化中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由于蝙蝠的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字与福气的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字谐音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蝙蝠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遍福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象征幸福、如意或幸福延绵无边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因此蝙蝠的造型也经常出现在很多中华传统图案中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五福捧寿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个艺术化的蝙蝠造型围绕着一个寿字图案。在玛雅文化中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对蝙蝠的尊崇也远远超过对它们的恐惧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在玛雅文化中存在着以蝙蝠为原型的图腾塑像。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2827971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蝙蝠为人类创造的经济价值是巨大的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丝毫不亚于那些被人类驯化的家畜家禽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但它们却是最为人类所忽略的一类动物。首先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在帮助农作物生长方面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蝙蝠捕食危害黄瓜、玉米、咖啡和棉花等多种农作物的害虫。其次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蝙蝠还可帮助植物传粉授粉。不仅如此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种具有经济价值的夜间开花植物都是通过蝙蝠授粉的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其中包括很多大家熟知和喜爱的食物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如桃子、木瓜、杏仁和龙舌兰等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可以说正是蝙蝠为我们的生活增添了多种美妙的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滋味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852470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与此同时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蝙蝠还承担着维护整个生态系统平衡的重任。在墨西哥的索诺兰沙漠和美国的西南部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生长着一种名为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萨瓜罗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的巨柱仙人掌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这些成片的仙人掌在雨季会成为沙漠的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蓄水池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它们的花朵为多种鸟类、昆虫以及蝙蝠提供花蜜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结出的果实又是鬣蜥等小型兽类重要的食物。但遗憾的是这种仙人掌无法自花授粉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而一种小型的长鼻蝠则成为了沙漠中萨瓜罗仙人掌重要的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授粉工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。美国的一个名为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授粉动物伙伴组织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的环保组织也曾提醒大家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如果失去了蝙蝠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我们就会失去萨瓜罗仙人掌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甚至整个索诺兰沙漠的生态平衡也会被彻底打破。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00193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在美洲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棕蝙蝠每小时会吞食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只蚊子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是当之无愧的疟疾防控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大功臣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。而在医药学研究中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近年来一种名为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Draculin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的抗凝剂被认定可以用来治疗中风病人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而这种药物正是来自于一种吸血蝙蝠的唾液。另外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在世界上的很多地区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洞穴中的蝙蝠成为了一道独特的风景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吸引着成千上万的游客。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摘编自《大自然探索》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7412157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20930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思维训练</a:t>
            </a:r>
            <a:r>
              <a:rPr lang="en-US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这篇短文从哪些方面介绍了蝙蝠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请简要加以概括。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介绍了蝙蝠种属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纠正了人们对蝙蝠是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吸血鬼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恶魔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介绍了蝙蝠为人类创造的经济价值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蝙蝠还承担着维护整个生态系统平衡的重任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介绍了蝙蝠在医学上的价值和观赏价值。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结合全文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谈谈文章为什么以《蝙蝠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不是恶魔》为题。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长久以来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由于文学影视作品的影响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人们对蝙蝠存在种种误解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以此为题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可以表明态度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匡正认识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人们对蝙蝠的科学认识较为匮乏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以此为题能使这类人有科学的认识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以比喻的手法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形象地突出了本文的写作意图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吸引读者的阅读兴趣。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3697" y="2359897"/>
            <a:ext cx="8596606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5180" y="4437112"/>
            <a:ext cx="8596606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653935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47015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向动物学智慧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在自然界中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兔子是弱者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处于食物链的低端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为了生存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通常要在经常觅食的区域内挖多个洞穴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这样万一遇到老鹰或者其他的食肉动物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可以就近藏到一个洞穴里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从而确保自身安全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这就是人们常说的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狡兔三窟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。我们不妨跟兔子学分散风险的智慧。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壁虎在遇到强敌的时候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挣扎一番后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尾巴就会脱落。因为折断的一段尾巴里有许多神经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当它离开身体以后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神经并没有马上失去作用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所以还会摆动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以达到迷惑敌人而趁机脱身的目的。这就是壁虎逃生的绝技。过不了几天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壁虎的尾巴又能完好如初。我们不妨跟壁虎学取舍的智慧。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65922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4205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野生山羊自卫本领差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不能在第一时间发现敌人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而野山羊的邻居土拨鼠却非常机灵。稍有动静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土拨鼠会集体怪叫起来。野山羊为了安全起见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经常在土拨鼠的周围活动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睡觉的时候就会趴在土拨鼠的窝边。显然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土拨鼠成了野山羊的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哨兵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。我们不妨跟野山羊学借助外力的智慧。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松鼠是十分勤劳的动物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每逢到了秋天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松鼠都会储备很多食物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它们会把坚果塞到老树空心的缝隙里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为过冬做准备。通常情况下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一只松鼠需要储备七八斤甚至十多斤粮食。同时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寻找和储存这么多的粮食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松鼠要花费很多时间和精力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但它们却非常专注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乐此不疲。我们为何不跟松鼠学一些储蓄的智慧。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39870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章鱼虽然有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但是面临敌人咬住不放时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它会喷墨、变色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仍然无效时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它会不假思索地收缩肌肉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切断其中的触角逃亡。海豹原来是在海岛上群居的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栖息于岩石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但潮水来了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无立足之地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由陆居变为水居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全身作了调适与演化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不但学会游泳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还精于潜水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改变和舍弃是个惨痛牺牲的过程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并不容易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重生也几经调养。动物可以这样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为什么有些人却要自寻死路呢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世上没有过不去的坎。再大的困难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只要我们懂得灵活变通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寻找出路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就总能化险为夷。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0076639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4205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本文节选自美国医学家、生物学家刘易斯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托马斯《细胞生命的礼赞》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是一篇论述生物群居性的文章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充满了理趣。作者选取独特的视角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打破禁忌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将生物的行为与人类进行比较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指出蚂蚁、蜜蜂、黏菌、鱼类、鸟类等生物在集体行动中表现出高度的组织性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似乎具有整体思维的特点。这种从生态系统的整体上认识生物的观点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颇具独创性。作者对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多个单独的动物合并成一个生物的现象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做了有趣的分析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作为一个生物学家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他的见解并不是无端的空论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而是蕴含了深刻的科学思想。既有对传统生物学过分强调个体行为的批判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也有对人类盲目自大、不能充分认识自身生存危机的警示。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品读提示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这篇短文其实是由一则则小故事拼接而成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颇具启迪作用。那些在自然竞争中生存下来的动物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并不都是像狮子老虎一类的强者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但这些看似弱小的生物却凭借着惊人的智慧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顽强地生存下来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发展下来。这生存之道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也许正如纪伯伦曾说的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也许时间给煤炭下的定义是钻石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也许时间给贝壳下的定义是珍珠。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那掩埋于地下的煤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要经过多长时间的洗礼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才能变得璀璨夺目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那粗糙的沙砾要经受怎样的考验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才能变为耀眼的明珠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面对考验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它们要做的只能是适应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适应多变的环境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适应面前的处境。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001923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879378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澳大利亚为了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年悉尼奥运会兴建奥林匹克公园时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曾因一群濒临绝种的青蛙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而让工程停了数星期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以修改工程设计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保护这数以百计的青蛙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有关方面本来设想把青蛙迁到别处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后经慎重研究决定还是保留青蛙的栖息地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用布将这块地围起来保护青蛙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并安排了新的设计配合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这样花在保护措施上的费用达到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万澳元。在澳大利亚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严重破坏自然环境的行为会受到国家法令的处罚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违法者得坐牢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或罚款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万澳元。每一只动物都是一个生命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每一个生命都有它与生俱来的权利。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运用方向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尊重生命、遵守自然法则、人文情怀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510447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所有的动物里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狼的团结合作精神是其他动物无法与之相比的。在每一次捕猎时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狼群都能够齐心协力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团结合作。这种精神将狼群中所有狼的力量集中起来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合成一股强大的凝聚力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使得狼群无坚不摧。在市场竞争日益激烈的现代社会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狼群这种团结合作的精神无疑为现代团队构建和管理提供了思路。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运用方向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动物的智慧、合作意识、个体与团体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6689817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</a:p>
        </p:txBody>
      </p:sp>
      <p:sp>
        <p:nvSpPr>
          <p:cNvPr id="13" name="矩形 12">
            <a:hlinkClick r:id="rId6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3443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了解科普的语言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科普文章是介绍、普及科学知识的说明文体。科普文章以知识喻人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知识性是它内容的特点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说明性是它语言的要求。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既要准确、科学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又要简明、生动。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如在本文中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它们倒更像一些制作精巧、却魔魔道道的小机器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两字道出了人类社会要刻意将生物社会同人类社会分离的想法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准确又形象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再如作者说蚂蚁们会养家畜、发动战争、懂得运用战术、使用童工、建造家园等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这些语句借用比喻、拟人等手法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体现了科普语言的生动性。另外本文的语言亦有其准确、严谨的特点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它们像是一个细胞内的病毒制造出一排排对称多边形晶体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顶端带一个子实体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从这个子实体又生出下一代阿米巴状细胞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则又非常准确。如何使科普文的语言准确严谨、生动形象又通俗易懂呢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要注意如下三点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3186732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引用的材料必须可靠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增加可信度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数据必须真实准确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确保科学性。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善于记叙描写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善于穿插趣闻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善于运用修辞手法。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语言力求通俗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少用术语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能化深奥为通俗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让读者明白。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9534728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课外时间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到附近的草坪或河边去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观察草坪上的蚂蚁、水中的游鱼或者其他生物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写一段描写它们生活的文字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尽量使语言生动形象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5417013"/>
      </p:ext>
    </p:extLst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3443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在一片废墟上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有一处地方是红蚂蚁的山寨。红蚂蚁是一种既不会抚育儿女也不会出去寻找食物的蚂蚁。它们为了生存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只好用不道德的办法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绑架黑蚂蚁的儿女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把它们养在自己家里。这些被它们占为己有的蚂蚁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就永远沦为了奴隶。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夏天的下午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我时常看见红蚂蚁出征的队伍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这队伍大约有五六码长。当它们看见有黑蚂蚁的巢穴时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前面的队伍出现一阵忙乱。几只间谍似的蚂蚁先离开队伍往前走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其他蚂蚁仍旧排好队伍不停地蜿蜒前进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有时候有条不紊地穿过小径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有时候在荒草的枯叶中若隐若现。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到达黑蚂蚁的巢穴后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它们就长驱直入地到小蚂蚁的卧室里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将其抱出了巢。在巢内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红蚂蚁和黑蚂蚁进行了一番激烈的厮杀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最终黑蚂蚁败下阵来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无可奈何地让强盗们把自己的孩子抢走。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节选自法布尔《红蚂蚁》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3370561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刘易斯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托马斯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(1913—1991),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美国医学家、生物学家、科普作家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美国科学院院士。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《细胞生命的礼赞》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该书包含了作者关于生命、人生、社会乃至整个地球的思考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思想博大而深邃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信息庞杂而新奇。该书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1974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年出版后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引起美国读书界和评论界的巨大反响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获当年美国国家图书奖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此后易手数家出版社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印行二十多版次。许多篇目进入美国大学的英文读本、社会学课本和其他多种文集。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0808"/>
            <a:ext cx="132119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5785782"/>
              </p:ext>
            </p:extLst>
          </p:nvPr>
        </p:nvGraphicFramePr>
        <p:xfrm>
          <a:off x="508000" y="2209881"/>
          <a:ext cx="8128000" cy="38834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0" name="文档" r:id="rId7" imgW="3893887" imgH="1860414" progId="Word.Document.12">
                  <p:embed/>
                </p:oleObj>
              </mc:Choice>
              <mc:Fallback>
                <p:oleObj name="文档" r:id="rId7" imgW="3893887" imgH="18604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209881"/>
                        <a:ext cx="8128000" cy="38834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4052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060848"/>
            <a:ext cx="132119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汉字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1799351"/>
              </p:ext>
            </p:extLst>
          </p:nvPr>
        </p:nvGraphicFramePr>
        <p:xfrm>
          <a:off x="508000" y="2564904"/>
          <a:ext cx="8128000" cy="28131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4" name="文档" r:id="rId7" imgW="3893887" imgH="1348512" progId="Word.Document.12">
                  <p:embed/>
                </p:oleObj>
              </mc:Choice>
              <mc:Fallback>
                <p:oleObj name="文档" r:id="rId7" imgW="3893887" imgH="134851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564904"/>
                        <a:ext cx="8128000" cy="28131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8580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pull dir="r"/>
      </p:transition>
    </mc:Choice>
    <mc:Fallback xmlns=""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解词语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拱券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桥梁、门窗等建筑物上筑成弧形的部分。也作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拱碹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富丽堂皇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形容建筑物宏伟华丽或场面盛大、豪华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也形容文章辞藻华丽。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1391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fade thruBlk="1"/>
      </p:transition>
    </mc:Choice>
    <mc:Fallback xmlns=""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辨近义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心智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心志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思考能力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智慧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性情。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心志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意志。前者强调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智慧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后者强调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健全是生活幸福的基石。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无论哪个领域的成功者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他们的共同特质就是在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上的超人一等。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19366" y="3789040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97364" y="4183626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019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strips dir="ld"/>
      </p:transition>
    </mc:Choice>
    <mc:Fallback xmlns=""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22438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天衣无缝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十全十美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天衣无缝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神话传说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仙女穿的天衣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不用针线制作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没有缝儿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形容事物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多指诗文、话语等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严密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没有一点儿破绽。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十全十美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各方面都非常完美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毫无缺陷。两者在使用范围和对象上有细微差别。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只要动机不良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无论逻辑如何严密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遣词造句怎样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天衣无缝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都难以避免被怀疑。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生活不可能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十全十美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只要我们有一个乐观的心态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就能感受生活的幸福。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36296" y="3894099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44759" y="4692093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374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299</TotalTime>
  <Words>3336</Words>
  <Application>Microsoft Office PowerPoint</Application>
  <PresentationFormat>全屏显示(4:3)</PresentationFormat>
  <Paragraphs>215</Paragraphs>
  <Slides>36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9" baseType="lpstr">
      <vt:lpstr>NEU-BZ-S92</vt:lpstr>
      <vt:lpstr>方正书宋_GBK</vt:lpstr>
      <vt:lpstr>方正宋黑_GBK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12　作为生物的社会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  用事实说话</dc:title>
  <dc:creator>阳光暖暖</dc:creator>
  <cp:lastModifiedBy>dbc</cp:lastModifiedBy>
  <cp:revision>35</cp:revision>
  <dcterms:created xsi:type="dcterms:W3CDTF">2015-04-23T00:36:31Z</dcterms:created>
  <dcterms:modified xsi:type="dcterms:W3CDTF">2016-03-11T07:05:44Z</dcterms:modified>
</cp:coreProperties>
</file>