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sldIdLst>
    <p:sldId id="274" r:id="rId2"/>
    <p:sldId id="263" r:id="rId3"/>
    <p:sldId id="264" r:id="rId4"/>
    <p:sldId id="337" r:id="rId5"/>
    <p:sldId id="267" r:id="rId6"/>
    <p:sldId id="268" r:id="rId7"/>
    <p:sldId id="338" r:id="rId8"/>
    <p:sldId id="295" r:id="rId9"/>
    <p:sldId id="296" r:id="rId10"/>
    <p:sldId id="297" r:id="rId11"/>
    <p:sldId id="370" r:id="rId12"/>
    <p:sldId id="298" r:id="rId13"/>
    <p:sldId id="339" r:id="rId14"/>
    <p:sldId id="340" r:id="rId15"/>
    <p:sldId id="341" r:id="rId16"/>
    <p:sldId id="372" r:id="rId17"/>
    <p:sldId id="265" r:id="rId18"/>
    <p:sldId id="300" r:id="rId19"/>
    <p:sldId id="301" r:id="rId20"/>
    <p:sldId id="302" r:id="rId21"/>
    <p:sldId id="373" r:id="rId22"/>
    <p:sldId id="266" r:id="rId23"/>
    <p:sldId id="303" r:id="rId24"/>
    <p:sldId id="269" r:id="rId25"/>
    <p:sldId id="343" r:id="rId26"/>
    <p:sldId id="344" r:id="rId27"/>
    <p:sldId id="345" r:id="rId28"/>
    <p:sldId id="346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270" r:id="rId39"/>
    <p:sldId id="321" r:id="rId40"/>
    <p:sldId id="363" r:id="rId41"/>
    <p:sldId id="364" r:id="rId42"/>
    <p:sldId id="365" r:id="rId43"/>
    <p:sldId id="376" r:id="rId44"/>
    <p:sldId id="377" r:id="rId45"/>
    <p:sldId id="378" r:id="rId46"/>
    <p:sldId id="271" r:id="rId47"/>
    <p:sldId id="325" r:id="rId48"/>
    <p:sldId id="326" r:id="rId49"/>
    <p:sldId id="327" r:id="rId50"/>
    <p:sldId id="305" r:id="rId51"/>
    <p:sldId id="330" r:id="rId52"/>
    <p:sldId id="316" r:id="rId53"/>
    <p:sldId id="332" r:id="rId54"/>
    <p:sldId id="306" r:id="rId5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38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7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38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7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7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陈情表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slide" Target="slide25.xml"/><Relationship Id="rId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" Target="slide17.xml"/><Relationship Id="rId7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7.docx"/><Relationship Id="rId3" Type="http://schemas.openxmlformats.org/officeDocument/2006/relationships/slide" Target="slide3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6.xml"/><Relationship Id="rId9" Type="http://schemas.openxmlformats.org/officeDocument/2006/relationships/image" Target="../media/image35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8.docx"/><Relationship Id="rId3" Type="http://schemas.openxmlformats.org/officeDocument/2006/relationships/slide" Target="slide3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6.xml"/><Relationship Id="rId9" Type="http://schemas.openxmlformats.org/officeDocument/2006/relationships/image" Target="../media/image3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9.docx"/><Relationship Id="rId3" Type="http://schemas.openxmlformats.org/officeDocument/2006/relationships/slide" Target="slide3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6.xml"/><Relationship Id="rId9" Type="http://schemas.openxmlformats.org/officeDocument/2006/relationships/image" Target="../media/image37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0.docx"/><Relationship Id="rId3" Type="http://schemas.openxmlformats.org/officeDocument/2006/relationships/slide" Target="slide3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6.xml"/><Relationship Id="rId9" Type="http://schemas.openxmlformats.org/officeDocument/2006/relationships/image" Target="../media/image38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3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6.xml"/><Relationship Id="rId9" Type="http://schemas.openxmlformats.org/officeDocument/2006/relationships/image" Target="../media/image39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3" Type="http://schemas.openxmlformats.org/officeDocument/2006/relationships/slide" Target="slide38.xml"/><Relationship Id="rId7" Type="http://schemas.openxmlformats.org/officeDocument/2006/relationships/slide" Target="slide5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54.xml"/><Relationship Id="rId5" Type="http://schemas.openxmlformats.org/officeDocument/2006/relationships/slide" Target="slide50.xml"/><Relationship Id="rId4" Type="http://schemas.openxmlformats.org/officeDocument/2006/relationships/slide" Target="slide46.xml"/><Relationship Id="rId9" Type="http://schemas.openxmlformats.org/officeDocument/2006/relationships/image" Target="../media/image40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50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5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5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5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5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3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3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0.xml"/><Relationship Id="rId5" Type="http://schemas.openxmlformats.org/officeDocument/2006/relationships/slide" Target="slide52.xml"/><Relationship Id="rId4" Type="http://schemas.openxmlformats.org/officeDocument/2006/relationships/slide" Target="slide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4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0.xml"/><Relationship Id="rId5" Type="http://schemas.openxmlformats.org/officeDocument/2006/relationships/slide" Target="slide52.xml"/><Relationship Id="rId4" Type="http://schemas.openxmlformats.org/officeDocument/2006/relationships/slide" Target="slide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6.xml"/><Relationship Id="rId2" Type="http://schemas.openxmlformats.org/officeDocument/2006/relationships/slide" Target="slide5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2.xml"/><Relationship Id="rId5" Type="http://schemas.openxmlformats.org/officeDocument/2006/relationships/slide" Target="slide54.xml"/><Relationship Id="rId4" Type="http://schemas.openxmlformats.org/officeDocument/2006/relationships/slide" Target="slide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7</a:t>
            </a:r>
            <a:r>
              <a:rPr lang="zh-CN" altLang="zh-CN" dirty="0"/>
              <a:t>　</a:t>
            </a:r>
            <a:r>
              <a:rPr lang="zh-CN" altLang="zh-CN" b="1" dirty="0"/>
              <a:t>陈情表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0619230"/>
              </p:ext>
            </p:extLst>
          </p:nvPr>
        </p:nvGraphicFramePr>
        <p:xfrm>
          <a:off x="508000" y="1722182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文档" r:id="rId6" imgW="3837032" imgH="1995769" progId="Word.Document.12">
                  <p:embed/>
                </p:oleObj>
              </mc:Choice>
              <mc:Fallback>
                <p:oleObj name="文档" r:id="rId6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22182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2762690" y="1772816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2690" y="2309923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2852936"/>
            <a:ext cx="13681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76056" y="335699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72581" y="388308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40047" y="4397090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99282" y="4971131"/>
            <a:ext cx="108874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694739" y="5479638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565205"/>
              </p:ext>
            </p:extLst>
          </p:nvPr>
        </p:nvGraphicFramePr>
        <p:xfrm>
          <a:off x="508000" y="1722182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3" name="文档" r:id="rId6" imgW="3837032" imgH="1995769" progId="Word.Document.12">
                  <p:embed/>
                </p:oleObj>
              </mc:Choice>
              <mc:Fallback>
                <p:oleObj name="文档" r:id="rId6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22182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784724" y="1766250"/>
            <a:ext cx="117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59039" y="2276872"/>
            <a:ext cx="882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29990" y="2853266"/>
            <a:ext cx="86551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35896" y="3378552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82507" y="3868782"/>
            <a:ext cx="53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82507" y="4407050"/>
            <a:ext cx="53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16912" y="4952185"/>
            <a:ext cx="53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03996" y="5445224"/>
            <a:ext cx="53741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6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102137"/>
              </p:ext>
            </p:extLst>
          </p:nvPr>
        </p:nvGraphicFramePr>
        <p:xfrm>
          <a:off x="395536" y="2215133"/>
          <a:ext cx="8128000" cy="36621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文档" r:id="rId6" imgW="3837032" imgH="1729379" progId="Word.Document.12">
                  <p:embed/>
                </p:oleObj>
              </mc:Choice>
              <mc:Fallback>
                <p:oleObj name="文档" r:id="rId6" imgW="3837032" imgH="17293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95536" y="2215133"/>
                        <a:ext cx="8128000" cy="36621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195736" y="2221919"/>
            <a:ext cx="3456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61547" y="2672139"/>
            <a:ext cx="319057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61547" y="3133376"/>
            <a:ext cx="26145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06753" y="3596478"/>
            <a:ext cx="42484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35550" y="4046698"/>
            <a:ext cx="29046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76216" y="4507051"/>
            <a:ext cx="34639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33072" y="4959807"/>
            <a:ext cx="284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04116" y="5421546"/>
            <a:ext cx="31599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7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5770576"/>
              </p:ext>
            </p:extLst>
          </p:nvPr>
        </p:nvGraphicFramePr>
        <p:xfrm>
          <a:off x="508000" y="2236751"/>
          <a:ext cx="8128000" cy="396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03" name="文档" r:id="rId6" imgW="3945705" imgH="1925572" progId="Word.Document.12">
                  <p:embed/>
                </p:oleObj>
              </mc:Choice>
              <mc:Fallback>
                <p:oleObj name="文档" r:id="rId6" imgW="3945705" imgH="19255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36751"/>
                        <a:ext cx="8128000" cy="3967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463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lu"/>
      </p:transition>
    </mc:Choice>
    <mc:Fallback xmlns=""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382397"/>
              </p:ext>
            </p:extLst>
          </p:nvPr>
        </p:nvGraphicFramePr>
        <p:xfrm>
          <a:off x="508000" y="1989588"/>
          <a:ext cx="8128000" cy="3671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4" name="文档" r:id="rId6" imgW="3946425" imgH="1783017" progId="Word.Document.12">
                  <p:embed/>
                </p:oleObj>
              </mc:Choice>
              <mc:Fallback>
                <p:oleObj name="文档" r:id="rId6" imgW="3946425" imgH="178301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89588"/>
                        <a:ext cx="8128000" cy="3671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128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2093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而刘夙婴疾病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常在床蓐。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婴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缠绕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州司临门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急于星火。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欲苟顺私情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则告诉不许。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是臣尽节于陛下之日长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报养刘之日短也。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是以区区不能废远。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同时是省略句。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1720" y="2380123"/>
            <a:ext cx="38164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1720" y="3196053"/>
            <a:ext cx="38164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1720" y="3989949"/>
            <a:ext cx="38164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61787" y="4803600"/>
            <a:ext cx="38164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87667" y="5608513"/>
            <a:ext cx="381642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0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母、孙二人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更相为命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是以区区不能废远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臣无祖母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无以至今日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祖母无臣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无以终余年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臣生当陨首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死当结草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既无伯叔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终鲜兄弟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门衰祚薄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晚有儿息。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江西高考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外无期功强近之亲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内无应门五尺之僮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茕茕孑立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形影相吊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山东高考、四川高考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乌鸟私情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愿乞终养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(2010·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安徽高考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1920" y="2337863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63404" y="2741263"/>
            <a:ext cx="25808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61302" y="3552477"/>
            <a:ext cx="11186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87624" y="3955090"/>
            <a:ext cx="11186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65674" y="3955090"/>
            <a:ext cx="11186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13058" y="4354087"/>
            <a:ext cx="228733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84287" y="5159510"/>
            <a:ext cx="11186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63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448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把握文章思路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李密是从哪几个方面叙述自己的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险衅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闵凶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41427140"/>
              </p:ext>
            </p:extLst>
          </p:nvPr>
        </p:nvGraphicFramePr>
        <p:xfrm>
          <a:off x="508000" y="2710830"/>
          <a:ext cx="8128000" cy="2375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8" name="文档" r:id="rId7" imgW="3893887" imgH="1137920" progId="Word.Document.12">
                  <p:embed/>
                </p:oleObj>
              </mc:Choice>
              <mc:Fallback>
                <p:oleObj name="文档" r:id="rId7" imgW="3893887" imgH="1137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710830"/>
                        <a:ext cx="8128000" cy="2375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465504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两辈单传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内外无亲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形影相吊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祖母年迈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夙婴疾病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卧床不起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2462" y="4715622"/>
            <a:ext cx="8406002" cy="1089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段是怎样提出辞官养亲这一问题的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简要分析其思路。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分三层提出这一问题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分别以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伏惟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来转换文意。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以孝治天下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的旗号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解释自己应得到同情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乞求皇帝理解。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自陈宦历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称颂君恩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表明辞不就职与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以求皇帝谅解。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正面陈述祖母的现状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不能废远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的唯一原因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避免皇帝误解。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面对忠孝难两全的难题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李密提出解决尽孝与尽忠两者矛盾的办法是什么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他是怎样提出这个办法的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先尽孝后尽忠。作者先以年龄的对比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提出了先尽孝后尽忠这一解决矛盾的办法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然后表明忠心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进一步消除晋武帝的疑虑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达到陈情的目的。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462" y="1935562"/>
            <a:ext cx="8478010" cy="1997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5536" y="4786134"/>
            <a:ext cx="8478010" cy="1235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67544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体会抒情手法和语言艺术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臣以险衅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夙遭闵凶。生孩六月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慈父见背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行年四岁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舅夺母志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少多疾病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九岁不行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零丁孤苦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至于成立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等一连串的四字句开篇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这些语句按时间顺序叙述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语势连贯紧凑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让人感到灾祸接踵而来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以情动人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目的是让晋武帝化严为慈。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段文字中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作者提到自己在前朝为官的经历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是否是闲笔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因为古代崇尚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一臣不事二主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作者是前朝官员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陈情的对象是今朝的君主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为打消对方的疑虑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本图宦达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不矜名节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的人生目标就必须表明。此处一笔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不着痕迹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却正是问题的关键所在。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539" y="3179925"/>
            <a:ext cx="847801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462" y="4404060"/>
            <a:ext cx="8478010" cy="16172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4010016"/>
              </p:ext>
            </p:extLst>
          </p:nvPr>
        </p:nvGraphicFramePr>
        <p:xfrm>
          <a:off x="508000" y="1628923"/>
          <a:ext cx="8128000" cy="4104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文档" r:id="rId3" imgW="3998962" imgH="2018809" progId="Word.Document.12">
                  <p:embed/>
                </p:oleObj>
              </mc:Choice>
              <mc:Fallback>
                <p:oleObj name="文档" r:id="rId3" imgW="3998962" imgH="20188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628923"/>
                        <a:ext cx="8128000" cy="4104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40768"/>
            <a:ext cx="5321970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按照示例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赏析下列语句的表达艺术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163461"/>
              </p:ext>
            </p:extLst>
          </p:nvPr>
        </p:nvGraphicFramePr>
        <p:xfrm>
          <a:off x="508000" y="1822790"/>
          <a:ext cx="8128000" cy="51233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82" name="文档" r:id="rId7" imgW="3946425" imgH="2487512" progId="Word.Document.12">
                  <p:embed/>
                </p:oleObj>
              </mc:Choice>
              <mc:Fallback>
                <p:oleObj name="文档" r:id="rId7" imgW="3946425" imgH="2487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22790"/>
                        <a:ext cx="8128000" cy="51233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运用对偶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一外一内都强调一个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活画出举目无亲、孤独寂寥的形象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读之让人动容。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运用对偶句式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语气铿锵有力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语言简洁凝练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感情倍感热切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更具说服力。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以落日喻人命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贴切地刻画了祖母苍老多病的形象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具有浓烈的抒情色彩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极大地引发读者的同情。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似犬似马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忠恳之情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怖惧之态溢于言表。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77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段的内容是否可以放在第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段的位置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即采用先晓之以理、后动之以情的方法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这篇文章的阅读对象极为特殊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开篇讲道理很难令其接受。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不可以。因为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没有前文情感的铺垫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理则显得生硬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难以深入人心、引起共鸣。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本文读者极为特殊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是当朝皇帝。晋武帝向来阴险多疑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作者一言不慎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就有可能招来杀身之祸。所以作者先陈述个人遭遇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祖母情深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作为陈情依据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继写进退两难的狼狈境地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博取晋武帝的同情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再抬出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以孝治天下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的理论招牌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同时剖明心迹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排除了不愿做官的政治原因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最后提出解决方案。这样发乎情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归乎理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情真意切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具有很强的逻辑力量。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2995" y="2542870"/>
            <a:ext cx="847801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1520" y="2963246"/>
            <a:ext cx="8478010" cy="284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6499558"/>
              </p:ext>
            </p:extLst>
          </p:nvPr>
        </p:nvGraphicFramePr>
        <p:xfrm>
          <a:off x="508000" y="3345975"/>
          <a:ext cx="8128000" cy="3854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6" name="文档" r:id="rId7" imgW="3946425" imgH="1871214" progId="Word.Document.12">
                  <p:embed/>
                </p:oleObj>
              </mc:Choice>
              <mc:Fallback>
                <p:oleObj name="文档" r:id="rId7" imgW="3946425" imgH="18712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345975"/>
                        <a:ext cx="8128000" cy="3854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301811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有论者认为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李密反复强调孝亲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其实是为自己不奉诏仕晋而故意寻找借口。你同意这一观点吗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李密既有赡养祖母的客观现实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也有不仕避祸的主观想法。能选一个角度分析即可。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462" y="2143873"/>
            <a:ext cx="847801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2462" y="2946978"/>
            <a:ext cx="8189978" cy="3794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35.eps" descr="id:2147488975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27584" y="2141765"/>
            <a:ext cx="7128792" cy="330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3003830"/>
              </p:ext>
            </p:extLst>
          </p:nvPr>
        </p:nvGraphicFramePr>
        <p:xfrm>
          <a:off x="508000" y="1553335"/>
          <a:ext cx="8128000" cy="46340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4" name="文档" r:id="rId7" imgW="3837032" imgH="2187643" progId="Word.Document.12">
                  <p:embed/>
                </p:oleObj>
              </mc:Choice>
              <mc:Fallback>
                <p:oleObj name="文档" r:id="rId7" imgW="3837032" imgH="21876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53335"/>
                        <a:ext cx="8128000" cy="46340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274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3989776"/>
              </p:ext>
            </p:extLst>
          </p:nvPr>
        </p:nvGraphicFramePr>
        <p:xfrm>
          <a:off x="508000" y="1526190"/>
          <a:ext cx="8128000" cy="4783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8" name="文档" r:id="rId7" imgW="3884531" imgH="2286639" progId="Word.Document.12">
                  <p:embed/>
                </p:oleObj>
              </mc:Choice>
              <mc:Fallback>
                <p:oleObj name="文档" r:id="rId7" imgW="3884531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26190"/>
                        <a:ext cx="8128000" cy="4783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208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u"/>
      </p:transition>
    </mc:Choice>
    <mc:Fallback xmlns=""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5607318"/>
              </p:ext>
            </p:extLst>
          </p:nvPr>
        </p:nvGraphicFramePr>
        <p:xfrm>
          <a:off x="508000" y="1380188"/>
          <a:ext cx="8128000" cy="5145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22" name="文档" r:id="rId7" imgW="3837032" imgH="2429554" progId="Word.Document.12">
                  <p:embed/>
                </p:oleObj>
              </mc:Choice>
              <mc:Fallback>
                <p:oleObj name="文档" r:id="rId7" imgW="3837032" imgH="24295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80188"/>
                        <a:ext cx="8128000" cy="51451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529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32352"/>
              </p:ext>
            </p:extLst>
          </p:nvPr>
        </p:nvGraphicFramePr>
        <p:xfrm>
          <a:off x="508000" y="2639625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文档" r:id="rId7" imgW="3837032" imgH="865409" progId="Word.Document.12">
                  <p:embed/>
                </p:oleObj>
              </mc:Choice>
              <mc:Fallback>
                <p:oleObj name="文档" r:id="rId7" imgW="3837032" imgH="8654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639625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61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 dir="u"/>
      </p:transition>
    </mc:Choice>
    <mc:Fallback xmlns=""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3638388"/>
              </p:ext>
            </p:extLst>
          </p:nvPr>
        </p:nvGraphicFramePr>
        <p:xfrm>
          <a:off x="508000" y="1466820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0" name="文档" r:id="rId7" imgW="3837032" imgH="2286639" progId="Word.Document.12">
                  <p:embed/>
                </p:oleObj>
              </mc:Choice>
              <mc:Fallback>
                <p:oleObj name="文档" r:id="rId7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6820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742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《陈情表》是西晋散文家李密写给晋武帝的奏章。公元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司马昭之子司马炎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晋武帝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废魏帝曹奂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建立西晋王朝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当时东吴尚据江左。晋武帝为了安抚蜀汉旧臣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同时也为使东吴士臣倾心相就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以减少灭吴的阻力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对蜀汉旧臣采取了怀柔政策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授予官职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以示恩宠。以文学见称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曾多次出使东吴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历职郎署的李密被列为笼络的对象。然而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李密对蜀汉念念于怀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更何况司马氏是以屠杀篡位取得天下的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内部矛盾重重。因此李密以一亡国之臣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对出仕新朝就不能不有所顾虑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而暂存观望之心。他的这种想法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被晋武帝察觉到了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晋武帝屡次发诏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催促李密赴任就职。而此时李密已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家有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岁的祖母无人赡养。于是李密以晋朝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以孝治天下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为口实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以祖母供养无主为由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上《陈情表》。武帝览表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赞叹说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士之有名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不虚然哉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感动之际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赐奴婢二人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使郡县供其祖母奉膳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《华阳国志》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李密于是得以终养。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3797104"/>
              </p:ext>
            </p:extLst>
          </p:nvPr>
        </p:nvGraphicFramePr>
        <p:xfrm>
          <a:off x="508000" y="1478813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4" name="文档" r:id="rId7" imgW="3846388" imgH="2286639" progId="Word.Document.12">
                  <p:embed/>
                </p:oleObj>
              </mc:Choice>
              <mc:Fallback>
                <p:oleObj name="文档" r:id="rId7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78813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025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hecker dir="vert"/>
      </p:transition>
    </mc:Choice>
    <mc:Fallback xmlns=""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054246"/>
              </p:ext>
            </p:extLst>
          </p:nvPr>
        </p:nvGraphicFramePr>
        <p:xfrm>
          <a:off x="508000" y="1539086"/>
          <a:ext cx="8128000" cy="4554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8" name="文档" r:id="rId7" imgW="4079208" imgH="2286639" progId="Word.Document.12">
                  <p:embed/>
                </p:oleObj>
              </mc:Choice>
              <mc:Fallback>
                <p:oleObj name="文档" r:id="rId7" imgW="407920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39086"/>
                        <a:ext cx="8128000" cy="4554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39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9187614"/>
              </p:ext>
            </p:extLst>
          </p:nvPr>
        </p:nvGraphicFramePr>
        <p:xfrm>
          <a:off x="508000" y="1556712"/>
          <a:ext cx="8128000" cy="4608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42" name="文档" r:id="rId7" imgW="3944266" imgH="2237321" progId="Word.Document.12">
                  <p:embed/>
                </p:oleObj>
              </mc:Choice>
              <mc:Fallback>
                <p:oleObj name="文档" r:id="rId7" imgW="3944266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56712"/>
                        <a:ext cx="8128000" cy="46085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84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7314290"/>
              </p:ext>
            </p:extLst>
          </p:nvPr>
        </p:nvGraphicFramePr>
        <p:xfrm>
          <a:off x="508000" y="1466820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6" name="文档" r:id="rId7" imgW="3837032" imgH="2286639" progId="Word.Document.12">
                  <p:embed/>
                </p:oleObj>
              </mc:Choice>
              <mc:Fallback>
                <p:oleObj name="文档" r:id="rId7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6820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802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6576825"/>
              </p:ext>
            </p:extLst>
          </p:nvPr>
        </p:nvGraphicFramePr>
        <p:xfrm>
          <a:off x="508000" y="1325690"/>
          <a:ext cx="7952432" cy="5537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90" name="文档" r:id="rId7" imgW="3869058" imgH="2694505" progId="Word.Document.12">
                  <p:embed/>
                </p:oleObj>
              </mc:Choice>
              <mc:Fallback>
                <p:oleObj name="文档" r:id="rId7" imgW="3869058" imgH="269450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25690"/>
                        <a:ext cx="7952432" cy="5537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299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3955690"/>
              </p:ext>
            </p:extLst>
          </p:nvPr>
        </p:nvGraphicFramePr>
        <p:xfrm>
          <a:off x="508000" y="1478813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4" name="文档" r:id="rId7" imgW="3846388" imgH="2286639" progId="Word.Document.12">
                  <p:embed/>
                </p:oleObj>
              </mc:Choice>
              <mc:Fallback>
                <p:oleObj name="文档" r:id="rId7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78813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844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8095230"/>
              </p:ext>
            </p:extLst>
          </p:nvPr>
        </p:nvGraphicFramePr>
        <p:xfrm>
          <a:off x="508000" y="1518889"/>
          <a:ext cx="8128000" cy="464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8" name="文档" r:id="rId7" imgW="3998962" imgH="2286639" progId="Word.Document.12">
                  <p:embed/>
                </p:oleObj>
              </mc:Choice>
              <mc:Fallback>
                <p:oleObj name="文档" r:id="rId7" imgW="399896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18889"/>
                        <a:ext cx="8128000" cy="464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1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560940"/>
              </p:ext>
            </p:extLst>
          </p:nvPr>
        </p:nvGraphicFramePr>
        <p:xfrm>
          <a:off x="508000" y="2038388"/>
          <a:ext cx="8128000" cy="35508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2" name="文档" r:id="rId7" imgW="4073810" imgH="1779777" progId="Word.Document.12">
                  <p:embed/>
                </p:oleObj>
              </mc:Choice>
              <mc:Fallback>
                <p:oleObj name="文档" r:id="rId7" imgW="4073810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38388"/>
                        <a:ext cx="8128000" cy="35508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721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d"/>
      </p:transition>
    </mc:Choice>
    <mc:Fallback xmlns=""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826628"/>
              </p:ext>
            </p:extLst>
          </p:nvPr>
        </p:nvGraphicFramePr>
        <p:xfrm>
          <a:off x="508000" y="2344382"/>
          <a:ext cx="8128000" cy="2423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2" name="文档" r:id="rId8" imgW="3998962" imgH="1191918" progId="Word.Document.12">
                  <p:embed/>
                </p:oleObj>
              </mc:Choice>
              <mc:Fallback>
                <p:oleObj name="文档" r:id="rId8" imgW="3998962" imgH="11919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344382"/>
                        <a:ext cx="8128000" cy="2423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636146"/>
              </p:ext>
            </p:extLst>
          </p:nvPr>
        </p:nvGraphicFramePr>
        <p:xfrm>
          <a:off x="508000" y="1691782"/>
          <a:ext cx="8128000" cy="483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6" name="文档" r:id="rId8" imgW="3998962" imgH="2377356" progId="Word.Document.12">
                  <p:embed/>
                </p:oleObj>
              </mc:Choice>
              <mc:Fallback>
                <p:oleObj name="文档" r:id="rId8" imgW="3998962" imgH="2377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91782"/>
                        <a:ext cx="8128000" cy="483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文章叙述了祖母抚育自己的大恩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以及自己应该报养祖母的大义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除了感激朝廷的知遇之恩以外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又倾诉了自己不能从命的苦衷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情真意切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委婉畅达。该文被认为是中国文学史上抒情文的代表作之一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读《陈情表》不下泪者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其人必不孝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1919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2311557"/>
              </p:ext>
            </p:extLst>
          </p:nvPr>
        </p:nvGraphicFramePr>
        <p:xfrm>
          <a:off x="508000" y="1348948"/>
          <a:ext cx="8128000" cy="58854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0" name="文档" r:id="rId8" imgW="3998962" imgH="2896098" progId="Word.Document.12">
                  <p:embed/>
                </p:oleObj>
              </mc:Choice>
              <mc:Fallback>
                <p:oleObj name="文档" r:id="rId8" imgW="3998962" imgH="28960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48948"/>
                        <a:ext cx="8128000" cy="58854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22717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3643587"/>
              </p:ext>
            </p:extLst>
          </p:nvPr>
        </p:nvGraphicFramePr>
        <p:xfrm>
          <a:off x="508000" y="1384683"/>
          <a:ext cx="8128000" cy="5533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24" name="文档" r:id="rId8" imgW="3998962" imgH="2723304" progId="Word.Document.12">
                  <p:embed/>
                </p:oleObj>
              </mc:Choice>
              <mc:Fallback>
                <p:oleObj name="文档" r:id="rId8" imgW="3998962" imgH="27233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384683"/>
                        <a:ext cx="8128000" cy="55337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0373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007958"/>
              </p:ext>
            </p:extLst>
          </p:nvPr>
        </p:nvGraphicFramePr>
        <p:xfrm>
          <a:off x="508000" y="1954816"/>
          <a:ext cx="8128000" cy="3778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9" name="文档" r:id="rId8" imgW="3998962" imgH="1858614" progId="Word.Document.12">
                  <p:embed/>
                </p:oleObj>
              </mc:Choice>
              <mc:Fallback>
                <p:oleObj name="文档" r:id="rId8" imgW="3998962" imgH="1858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954816"/>
                        <a:ext cx="8128000" cy="3778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80989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131321"/>
              </p:ext>
            </p:extLst>
          </p:nvPr>
        </p:nvGraphicFramePr>
        <p:xfrm>
          <a:off x="508000" y="1498334"/>
          <a:ext cx="8128000" cy="5182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3" name="文档" r:id="rId8" imgW="3998962" imgH="2550150" progId="Word.Document.12">
                  <p:embed/>
                </p:oleObj>
              </mc:Choice>
              <mc:Fallback>
                <p:oleObj name="文档" r:id="rId8" imgW="3998962" imgH="2550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8334"/>
                        <a:ext cx="8128000" cy="5182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84428590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4823"/>
            <a:ext cx="8128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指佛教始祖释迦牟尼的一节指骨。据新、旧《唐书》本传载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凤翔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今属陕西省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法门寺有护国真身塔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塔内有释迦牟尼指骨一节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三十年一开塔。据说开则岁丰人泰。元和十四年正值开塔之年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正月宪宗遣中使杜英奇押宫人三十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持香花迎入宫内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供养三日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乃送诸寺。韩愈反对佞佛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遂上此表加以谏阻。宪宗得表大怒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贬韩愈为潮州刺史。②舁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yú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入大内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抬入皇宫里。大内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指皇帝宫殿。③焚顶烧指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指用香火烧灼头顶或手指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以苦行来表示奉佛的虔诚。④宣政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唐长安宫殿名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为皇帝接见外国入京朝贡使臣之所。⑤桃茢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古人迷信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认为鬼怕桃木。用桃枝和扫帚可以扫除不祥。桃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桃枝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扫帚。⑥无任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不胜。恳悃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kǔn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恳切忠诚。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202484700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请简要概括文中作者反对皇上迎佛骨的理由。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佛教是外国人的法术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有损皇上圣明形象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劳民伤财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贻误正业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枯朽佛骨污秽不祥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造成天下人的疑虑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后代人的迷惑。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韩愈因这篇表文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被贬潮州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九死一生。相比于《陈情表》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韩愈在进谏的艺术上有什么失误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谈谈你的理解。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没有关注阅读者的身份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韩愈面对国家最高权威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采取硬说的姿态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这是失败的原因之一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二是使用了不当的对话方式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在对话过程中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韩愈相当频繁地用到了反问句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让人难以接受。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5360" y="2521915"/>
            <a:ext cx="8478010" cy="11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8446" y="4581128"/>
            <a:ext cx="8478010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9874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68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孝心无价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毕淑敏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我不喜欢一个苦孩子求学的故事。家庭十分困难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父亲逝去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弟妹嗷嗷待哺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可他大学毕业后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还要坚持读研究生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母亲只有去卖血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我认为那是一个自私的学子。求学的路很漫长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一生一世的事业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何必太在意几年蹉跎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况且这时间的分分秒秒都苦涩无比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需用母亲的鲜血灌溉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一个连母亲都无法挚爱的人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还能指望他会爱谁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把自己的利益放在至高无上位置的人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怎能成为为人类献身的大师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我也不喜欢父母重病在床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断然离去的游子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无论你有多少理由。地球离了谁都照样转动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不必将个人的力量夸大到不可思议的程度。在一位老人行将就木的时候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将他对人世间最后的期冀斩断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以绝望之心在寂寞中远行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那是对生命的大不敬。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06748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我相信每一个赤诚忠厚的孩子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都曾在心底向父母许下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的宏愿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相信来日方长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相信水到渠成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相信自己必有功成名就衣锦还乡的那一天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可以从容尽孝。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可惜人们忘了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忘了时间的残酷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忘了人生的短暂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忘了世上有永远无法报答的恩情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忘了生命本身有不堪一击的脆弱。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父母走了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带着对我们深深的挂念。父母走了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遗留给我们永远无法偿还的心情。你就永远无以言孝。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有一些事情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当我们年轻的时候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无法懂得。当我们懂得的时候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已不再年轻。世上有些东西可以弥补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有些东西永远无法弥补。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是稍纵即逝的眷恋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是无法重现的幸福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是一失足成千古恨的往事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是生命与生命交接处的链条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一旦断裂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永无法联结。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赶快为你的父母尽一份孝心。也许是一处豪宅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也许是一块砖瓦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也许是大洋彼岸的一只鸿雁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也许是近在咫尺的一个口信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也许是一顶纯黑的博士帽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也许是作业簿上的一个红五分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也许是一桌山珍海味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也许是一个野果、一朵小花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也许是花团锦簇的盛世华衣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也许是一双洁净的旧鞋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也许是数以万计的金钱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也许只是含着体温的一枚硬币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的天平上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它们等值。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天下的儿女们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一定要抓紧啊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趁你父母健在的光阴。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这是一篇议论性的散文。作者先否定两种人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由此引发出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这一平常而又深刻的话题。然后作者向我们揭示了一个残酷的现实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时间的流逝、人生的短暂、生命的脆弱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都有可能让我们永远无法言孝。文章最后强烈呼吁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赶快为自己的父母尽一份孝心。全文感情真挚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语言朴实。形象化的议论和哲理性的议论融为一体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相得益彰。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(224—287),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一名虔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字令伯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晋犍为武阳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今四川彭山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晋初散文家。幼年丧父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母改嫁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李密由祖母刘氏抚养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长大后博学善辩。有《陈情表》一文传世。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古代臣下上书帝王言事的一种文书。这类文章不同时期有不同的名称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战国时期统称为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到了汉代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分成章、奏、表、议四小类。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章以谢恩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奏以按劾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表以陈情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议以执异。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刘勰《文心雕龙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章表》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百善孝为先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《陈情表》一文感人肺腑。李密是一个典型的孝子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晋武帝多次征召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他因祖母刘氏年老多病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无人奉养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于是上书陈情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辞不赴命。在刘氏久病床榻之日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毅然谢绝了晋武帝的征召而侍在床褥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未曾废离。孝是本能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是良心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是美德。敬老、爱老是每一个公民的职责与义务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孝敬自己的父母更是义不容辞的责任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也是我们中华民族的传统美德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我们应继承并把它发扬光大。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孝心、美德、责任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17129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在淮安市第一人民医院的一张病床前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岁的徐志艳反复给病床上插着呼吸机的老父亲朗诵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父亲父亲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要是我的文字不去嫁接你的叹息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在这个世界上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还能有谁领略一个农民的风采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这是她的弟弟徐志东给父亲写的诗。据了解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徐志艳的父亲今年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日的晚上因车祸出现了昏迷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医生也下过两次病危通知单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叮嘱家人要多跟病人讲话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为了唤醒病床上的老父亲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作为诗人的二儿子徐志东拿出自己早年为父亲写的诗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每天每夜由子女在老父亲耳边念诵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正是这样的孝心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让奇迹出现了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老人家已经渐渐有了意识。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摘自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日《现代快报》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爱心创造奇迹、最美的呼唤、孝心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融情于事法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融情于事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寄情于事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因事缘情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是通过对具体人物形象和生活事件的叙述来抒发作者情感的手法。作者的情感往往曲折地蕴含在人物、事件当中。表面看是客观的记叙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而实则表现了作者真挚细腻的感情。采用这种手法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特别要抓住传神的关键细节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重笔渲染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使人可感可触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产生强烈的共鸣。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《陈情表》之所以感人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就是采用了此法。作者在文章开始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极力渲染凄苦悲凉的家境、进退两难的处境和祖母刘氏老弱病危的情景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活托出一个慈悲善良、含辛茹苦的老人形象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勾画出一组老弱相依、更相为命的动人画面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笼罩着情深意长的感情浓云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包蕴着一颗真挚笃诚的孝心。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要想把情巧妙地融入事中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应注意以下几个方面的特点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感情是自然地流露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不能无病呻吟。例如写情可借助抒情或议论性的句子来表达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可在叙事后紧跟着写一些画龙点睛的句子来表达。不可为抒情而抒情。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处理好情与事的关系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二者不可分隔。叙事是为了抒情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叙事越感人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抒情越真挚。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处理好细节描写的问题。叙事之所以能感人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细节描写作用巨大。在细节描写上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要注意细节的真实、镜头化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定格与放大。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6851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尝试采用融情于事法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表达自己的某种情感。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我与奶奶的最后一次相见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是今年的春节。那时她饱受疼痛的折磨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卧床已达两个月。我来到她床前时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她在床上躺卧着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我当时心里是那样难受。奶奶为了整个家族操劳一生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到了晚年却不能安享幸福。她的被子还是十几年前从我家搬到二伯家时带去的被子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旧式的棉布面料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一个补丁摞着一个补丁。我握着奶奶枯如竹节的手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心里难受到不能自已。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6200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0283417"/>
              </p:ext>
            </p:extLst>
          </p:nvPr>
        </p:nvGraphicFramePr>
        <p:xfrm>
          <a:off x="508000" y="1903667"/>
          <a:ext cx="8128000" cy="48377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4" name="文档" r:id="rId6" imgW="3893528" imgH="2318318" progId="Word.Document.12">
                  <p:embed/>
                </p:oleObj>
              </mc:Choice>
              <mc:Fallback>
                <p:oleObj name="文档" r:id="rId6" imgW="3893528" imgH="23183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03667"/>
                        <a:ext cx="8128000" cy="48377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8555916"/>
              </p:ext>
            </p:extLst>
          </p:nvPr>
        </p:nvGraphicFramePr>
        <p:xfrm>
          <a:off x="508000" y="2897630"/>
          <a:ext cx="8128000" cy="1971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文档" r:id="rId6" imgW="3893887" imgH="944967" progId="Word.Document.12">
                  <p:embed/>
                </p:oleObj>
              </mc:Choice>
              <mc:Fallback>
                <p:oleObj name="文档" r:id="rId6" imgW="3893887" imgH="9449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897630"/>
                        <a:ext cx="8128000" cy="1971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018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5914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064381"/>
              </p:ext>
            </p:extLst>
          </p:nvPr>
        </p:nvGraphicFramePr>
        <p:xfrm>
          <a:off x="323528" y="2849046"/>
          <a:ext cx="8128000" cy="1372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9" name="文档" r:id="rId6" imgW="3837032" imgH="648337" progId="Word.Document.12">
                  <p:embed/>
                </p:oleObj>
              </mc:Choice>
              <mc:Fallback>
                <p:oleObj name="文档" r:id="rId6" imgW="3837032" imgH="6483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528" y="2849046"/>
                        <a:ext cx="8128000" cy="13720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121815" y="2856239"/>
            <a:ext cx="2268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99782" y="3313450"/>
            <a:ext cx="2556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07941" y="3767269"/>
            <a:ext cx="145594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56792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7310745"/>
              </p:ext>
            </p:extLst>
          </p:nvPr>
        </p:nvGraphicFramePr>
        <p:xfrm>
          <a:off x="508000" y="2082222"/>
          <a:ext cx="8128000" cy="42270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2" name="文档" r:id="rId6" imgW="3837032" imgH="1995769" progId="Word.Document.12">
                  <p:embed/>
                </p:oleObj>
              </mc:Choice>
              <mc:Fallback>
                <p:oleObj name="文档" r:id="rId6" imgW="3837032" imgH="19957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82222"/>
                        <a:ext cx="8128000" cy="42270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771800" y="2145681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83164" y="2680980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15306" y="3210251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40140" y="3755989"/>
            <a:ext cx="10800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93834" y="4254139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47864" y="4786135"/>
            <a:ext cx="1091137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70723" y="5331873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94861" y="5848340"/>
            <a:ext cx="523695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321</TotalTime>
  <Words>3424</Words>
  <Application>Microsoft Office PowerPoint</Application>
  <PresentationFormat>全屏显示(4:3)</PresentationFormat>
  <Paragraphs>289</Paragraphs>
  <Slides>54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7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7　陈情表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38</cp:revision>
  <dcterms:created xsi:type="dcterms:W3CDTF">2015-04-23T00:36:31Z</dcterms:created>
  <dcterms:modified xsi:type="dcterms:W3CDTF">2016-03-11T06:45:45Z</dcterms:modified>
</cp:coreProperties>
</file>