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73" r:id="rId2"/>
    <p:sldId id="275" r:id="rId3"/>
    <p:sldId id="291" r:id="rId4"/>
    <p:sldId id="274" r:id="rId5"/>
    <p:sldId id="263" r:id="rId6"/>
    <p:sldId id="264" r:id="rId7"/>
    <p:sldId id="317" r:id="rId8"/>
    <p:sldId id="267" r:id="rId9"/>
    <p:sldId id="268" r:id="rId10"/>
    <p:sldId id="295" r:id="rId11"/>
    <p:sldId id="296" r:id="rId12"/>
    <p:sldId id="297" r:id="rId13"/>
    <p:sldId id="265" r:id="rId14"/>
    <p:sldId id="300" r:id="rId15"/>
    <p:sldId id="301" r:id="rId16"/>
    <p:sldId id="357" r:id="rId17"/>
    <p:sldId id="358" r:id="rId18"/>
    <p:sldId id="266" r:id="rId19"/>
    <p:sldId id="303" r:id="rId20"/>
    <p:sldId id="269" r:id="rId21"/>
    <p:sldId id="270" r:id="rId22"/>
    <p:sldId id="321" r:id="rId23"/>
    <p:sldId id="322" r:id="rId24"/>
    <p:sldId id="323" r:id="rId25"/>
    <p:sldId id="324" r:id="rId26"/>
    <p:sldId id="354" r:id="rId27"/>
    <p:sldId id="367" r:id="rId28"/>
    <p:sldId id="271" r:id="rId29"/>
    <p:sldId id="325" r:id="rId30"/>
    <p:sldId id="326" r:id="rId31"/>
    <p:sldId id="327" r:id="rId32"/>
    <p:sldId id="328" r:id="rId33"/>
    <p:sldId id="329" r:id="rId34"/>
    <p:sldId id="362" r:id="rId35"/>
    <p:sldId id="305" r:id="rId36"/>
    <p:sldId id="330" r:id="rId37"/>
    <p:sldId id="363" r:id="rId38"/>
    <p:sldId id="368" r:id="rId39"/>
    <p:sldId id="316" r:id="rId40"/>
    <p:sldId id="332" r:id="rId41"/>
    <p:sldId id="306" r:id="rId4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6.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slide" Target="../slides/slide6.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13.xml"/><Relationship Id="rId5" Type="http://schemas.openxmlformats.org/officeDocument/2006/relationships/image" Target="../media/image5.png"/><Relationship Id="rId4" Type="http://schemas.openxmlformats.org/officeDocument/2006/relationships/slide" Target="../slides/slide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21.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3.xml"/><Relationship Id="rId4" Type="http://schemas.openxmlformats.org/officeDocument/2006/relationships/slide" Target="../slides/slide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11</a:t>
            </a:r>
            <a:r>
              <a:rPr lang="zh-CN" altLang="zh-CN" sz="1600" dirty="0" smtClean="0"/>
              <a:t>　</a:t>
            </a:r>
            <a:r>
              <a:rPr lang="zh-CN" altLang="zh-CN" sz="1600" b="1" dirty="0" smtClean="0"/>
              <a:t>中国建筑的特征</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6.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9.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3.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20.xml"/><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13.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20.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3.xml"/><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7" Type="http://schemas.openxmlformats.org/officeDocument/2006/relationships/image" Target="../media/image16.jpeg"/><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1.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21.xml"/></Relationships>
</file>

<file path=ppt/slides/_rels/slide3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21.xml"/></Relationships>
</file>

<file path=ppt/slides/_rels/slide3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21.xml"/></Relationships>
</file>

<file path=ppt/slides/_rels/slide3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21.xml"/></Relationships>
</file>

<file path=ppt/slides/_rels/slide3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9.xml"/><Relationship Id="rId4" Type="http://schemas.openxmlformats.org/officeDocument/2006/relationships/slide" Target="slide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28.xml"/><Relationship Id="rId1" Type="http://schemas.openxmlformats.org/officeDocument/2006/relationships/slideLayout" Target="../slideLayouts/slideLayout7.xml"/><Relationship Id="rId6" Type="http://schemas.openxmlformats.org/officeDocument/2006/relationships/slide" Target="slide35.xml"/><Relationship Id="rId5" Type="http://schemas.openxmlformats.org/officeDocument/2006/relationships/slide" Target="slide39.xml"/><Relationship Id="rId4" Type="http://schemas.openxmlformats.org/officeDocument/2006/relationships/slide" Target="slide41.xml"/></Relationships>
</file>

<file path=ppt/slides/_rels/slide4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slide" Target="slide39.xml"/><Relationship Id="rId5" Type="http://schemas.openxmlformats.org/officeDocument/2006/relationships/slide" Target="slide41.xml"/><Relationship Id="rId4" Type="http://schemas.openxmlformats.org/officeDocument/2006/relationships/slide" Target="slide21.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9.emf"/><Relationship Id="rId4" Type="http://schemas.openxmlformats.org/officeDocument/2006/relationships/package" Target="../embeddings/Microsoft_Word___2.docx"/></Relationships>
</file>

<file path=ppt/slides/_rels/slide6.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5" Type="http://schemas.openxmlformats.org/officeDocument/2006/relationships/image" Target="../media/image10.jpeg"/><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6.xml"/><Relationship Id="rId1" Type="http://schemas.openxmlformats.org/officeDocument/2006/relationships/slideLayout" Target="../slideLayouts/slideLayout5.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6.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9.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b="1" dirty="0" smtClean="0"/>
              <a:t>第四单元  自然科学小论文</a:t>
            </a:r>
            <a:endParaRPr lang="zh-CN" altLang="zh-CN" dirty="0"/>
          </a:p>
        </p:txBody>
      </p:sp>
    </p:spTree>
    <p:extLst>
      <p:ext uri="{BB962C8B-B14F-4D97-AF65-F5344CB8AC3E}">
        <p14:creationId xmlns:p14="http://schemas.microsoft.com/office/powerpoint/2010/main" val="2113085124"/>
      </p:ext>
    </p:extLst>
  </p:cSld>
  <p:clrMapOvr>
    <a:masterClrMapping/>
  </p:clrMapOvr>
  <p:transition spd="slow">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060848"/>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471290182"/>
              </p:ext>
            </p:extLst>
          </p:nvPr>
        </p:nvGraphicFramePr>
        <p:xfrm>
          <a:off x="508000" y="2589233"/>
          <a:ext cx="8128000" cy="2567959"/>
        </p:xfrm>
        <a:graphic>
          <a:graphicData uri="http://schemas.openxmlformats.org/presentationml/2006/ole">
            <mc:AlternateContent xmlns:mc="http://schemas.openxmlformats.org/markup-compatibility/2006">
              <mc:Choice xmlns:v="urn:schemas-microsoft-com:vml" Requires="v">
                <p:oleObj spid="_x0000_s27670"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589233"/>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711570"/>
            <a:ext cx="8128000" cy="16888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大同小异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大部分相同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只有小部分不同。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穹窿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天空中间高四周下垂的样子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也泛指高起成拱形的。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法式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标准的格式。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wipe dir="d"/>
      </p:transition>
    </mc:Choice>
    <mc:Fallback xmlns="">
      <p:transition spd="slow">
        <p:wipe dir="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喜闻乐见</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有口皆碑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爱好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但使用对象和词义的侧重点不同。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喜闻乐见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喜欢听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乐意看。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有口皆碑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形容人人称赞。多用来形容业已被人们认同的人、事、物。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张战翠从事城市保洁工作</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勤勤恳恳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有口皆碑</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他们用群众</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喜闻乐见</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的歌舞、快板、小品等多种文艺形式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为大家献上了一场文化盛宴。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6682266" y="3984525"/>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557007" y="437612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strips dir="ld"/>
      </p:transition>
    </mc:Choice>
    <mc:Fallback xmlns="">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13179"/>
            <a:ext cx="8128000" cy="125720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梳理文章结构、把握作者思路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全文共</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大致可以划分为四个部分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请根据下面的表格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填出相应的内容。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3348517644"/>
              </p:ext>
            </p:extLst>
          </p:nvPr>
        </p:nvGraphicFramePr>
        <p:xfrm>
          <a:off x="508000" y="3009323"/>
          <a:ext cx="8128000" cy="3011965"/>
        </p:xfrm>
        <a:graphic>
          <a:graphicData uri="http://schemas.openxmlformats.org/presentationml/2006/ole">
            <mc:AlternateContent xmlns:mc="http://schemas.openxmlformats.org/markup-compatibility/2006">
              <mc:Choice xmlns:v="urn:schemas-microsoft-com:vml" Requires="v">
                <p:oleObj spid="_x0000_s60420" name="文档" r:id="rId7" imgW="3893887" imgH="1442469" progId="Word.Document.12">
                  <p:embed/>
                </p:oleObj>
              </mc:Choice>
              <mc:Fallback>
                <p:oleObj name="文档" r:id="rId7" imgW="3893887" imgH="1442469" progId="Word.Document.12">
                  <p:embed/>
                  <p:pic>
                    <p:nvPicPr>
                      <p:cNvPr id="0" name=""/>
                      <p:cNvPicPr/>
                      <p:nvPr/>
                    </p:nvPicPr>
                    <p:blipFill>
                      <a:blip r:embed="rId8"/>
                      <a:stretch>
                        <a:fillRect/>
                      </a:stretch>
                    </p:blipFill>
                    <p:spPr>
                      <a:xfrm>
                        <a:off x="508000" y="3009323"/>
                        <a:ext cx="8128000" cy="3011965"/>
                      </a:xfrm>
                      <a:prstGeom prst="rect">
                        <a:avLst/>
                      </a:prstGeom>
                    </p:spPr>
                  </p:pic>
                </p:oleObj>
              </mc:Fallback>
            </mc:AlternateContent>
          </a:graphicData>
        </a:graphic>
      </p:graphicFrame>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lu"/>
      </p:transition>
    </mc:Choice>
    <mc:Fallback xmlns="">
      <p:transition spd="slow">
        <p:cover dir="l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从地域分布和历史跨度方面说明中国建筑的影响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总结说明中国建筑的九大特征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探讨中国建筑的风格和手法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第四部分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从古为今用的立场出发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提倡熟悉中国建筑的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在现代社会把我们民族优良的建筑传统发扬光大。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中国建筑的九点基本特征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是按什么顺序展开的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哪些特征属于总体特征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哪些特征属于结构特征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哪些特征属于装饰特征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按照总体特征、结构方法、外观装饰的顺序展开的。三至五点属于结构特征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六到九点属于装饰特征。一、二点属于总体特征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而一、二点因为是从总体上来谈中国建筑的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既涉及结构特征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也涉及装饰特征。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5704" y="3140968"/>
            <a:ext cx="8546775" cy="166056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cover dir="d"/>
      </p:transition>
    </mc:Choice>
    <mc:Fallback xmlns="">
      <p:transition spd="slow">
        <p:cover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704205"/>
            <a:ext cx="8128000" cy="4101059"/>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了解说明方法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体会表达技巧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作者在介绍中国建筑的第六个特征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屋顶在中国建筑中素来占着极其重要的位置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一段中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采用了哪些说明方法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请举例说明。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在其他体系建筑中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屋顶素来是不受重视的部分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突出中国建筑中屋顶的特征和重要性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引用《诗经》中的语句说明屋顶的建筑特征。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文章的第</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有一定的拘束性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创造极不相同的类型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在结构上和手法上各具有怎样的特点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这段文字采用了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的结构形式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采用了打比方的说明方法。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98612" y="2946978"/>
            <a:ext cx="8546775" cy="12021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8611" y="4952184"/>
            <a:ext cx="8546775" cy="8530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6638052"/>
      </p:ext>
    </p:extLst>
  </p:cSld>
  <p:clrMapOvr>
    <a:masterClrMapping/>
  </p:clrMapOvr>
  <mc:AlternateContent xmlns:mc="http://schemas.openxmlformats.org/markup-compatibility/2006" xmlns:p14="http://schemas.microsoft.com/office/powerpoint/2010/main">
    <mc:Choice Requires="p14">
      <p:transition spd="slow" p14:dur="20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060848"/>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阅读第</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cs typeface="Times New Roman" panose="02020603050405020304" pitchFamily="18" charset="0"/>
              </a:rPr>
              <a:t>段内容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根据提示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填写下面表格的内容。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743346798"/>
              </p:ext>
            </p:extLst>
          </p:nvPr>
        </p:nvGraphicFramePr>
        <p:xfrm>
          <a:off x="508000" y="2543077"/>
          <a:ext cx="8128000" cy="2110059"/>
        </p:xfrm>
        <a:graphic>
          <a:graphicData uri="http://schemas.openxmlformats.org/presentationml/2006/ole">
            <mc:AlternateContent xmlns:mc="http://schemas.openxmlformats.org/markup-compatibility/2006">
              <mc:Choice xmlns:v="urn:schemas-microsoft-com:vml" Requires="v">
                <p:oleObj spid="_x0000_s58373" name="文档" r:id="rId7" imgW="3926273" imgH="1019124" progId="Word.Document.12">
                  <p:embed/>
                </p:oleObj>
              </mc:Choice>
              <mc:Fallback>
                <p:oleObj name="文档" r:id="rId7" imgW="3926273" imgH="1019124" progId="Word.Document.12">
                  <p:embed/>
                  <p:pic>
                    <p:nvPicPr>
                      <p:cNvPr id="0" name=""/>
                      <p:cNvPicPr/>
                      <p:nvPr/>
                    </p:nvPicPr>
                    <p:blipFill>
                      <a:blip r:embed="rId8"/>
                      <a:stretch>
                        <a:fillRect/>
                      </a:stretch>
                    </p:blipFill>
                    <p:spPr>
                      <a:xfrm>
                        <a:off x="508000" y="2543077"/>
                        <a:ext cx="8128000" cy="2110059"/>
                      </a:xfrm>
                      <a:prstGeom prst="rect">
                        <a:avLst/>
                      </a:prstGeom>
                    </p:spPr>
                  </p:pic>
                </p:oleObj>
              </mc:Fallback>
            </mc:AlternateContent>
          </a:graphicData>
        </a:graphic>
      </p:graphicFrame>
      <p:sp>
        <p:nvSpPr>
          <p:cNvPr id="8" name="矩形 7"/>
          <p:cNvSpPr>
            <a:spLocks noChangeAspect="1"/>
          </p:cNvSpPr>
          <p:nvPr/>
        </p:nvSpPr>
        <p:spPr>
          <a:xfrm>
            <a:off x="508000" y="4226546"/>
            <a:ext cx="5117106"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如宫殿、庙宇等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小品</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179512" y="4278927"/>
            <a:ext cx="854677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57518433"/>
      </p:ext>
    </p:extLst>
  </p:cSld>
  <p:clrMapOvr>
    <a:masterClrMapping/>
  </p:clrMapOvr>
  <mc:AlternateContent xmlns:mc="http://schemas.openxmlformats.org/markup-compatibility/2006" xmlns:p14="http://schemas.microsoft.com/office/powerpoint/2010/main">
    <mc:Choice Requires="p14">
      <p:transition spd="slow" p14:dur="20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作者在介绍中国建筑的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说到建筑和语言文字一样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称为中国建筑的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它们有何共同点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这是一个比喻说法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可以从中国建筑的风格、惯例和语言文字的使用法则之间的相似性分析。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这是一种比喻的说法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借语言文字中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的术语来说明中国建筑的风格和手法。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中国建筑的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风格和手法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既寓于九大特征中又在某些方面具有普遍意义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沿用的惯例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是一种为世代遵循的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法式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守之则能体现出中国建筑的一贯风格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创新则能建造出各具其妙的独特建筑。这非常类似于语言中的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拘束性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但也有它的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灵活性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体现在具体的建筑上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既表现出中国建筑的一贯风格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也具有独特的个性。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5704" y="2625895"/>
            <a:ext cx="8546775"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3435271"/>
            <a:ext cx="8546775" cy="29859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怎样理解作者提出的各民族建筑之间的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可译性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各民族之间的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即各民族建筑之间的可理解性。之所以需要理解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是因为各民族建筑的表现不一样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可理解的基础在于它们的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同一性质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作者主要强调了各民族建筑在相同的内容中的不同形式。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语言和文学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为喻说明各民族之间建筑的相通性。各民族建筑的功用或主要性能是一致的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有相通性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但表现出来的形式却有很大不同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恰似不同民族的语言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表达同一个意思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语言形式却不相同一样。所谓的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可译性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是指各民族建筑在实质上有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可以透过其纷繁多样的表现形式解读出来。</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132856"/>
            <a:ext cx="8546775"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5535" y="3747200"/>
            <a:ext cx="8546775" cy="213007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val="3947370397"/>
              </p:ext>
            </p:extLst>
          </p:nvPr>
        </p:nvGraphicFramePr>
        <p:xfrm>
          <a:off x="508000" y="1571645"/>
          <a:ext cx="8128000" cy="4593659"/>
        </p:xfrm>
        <a:graphic>
          <a:graphicData uri="http://schemas.openxmlformats.org/presentationml/2006/ole">
            <mc:AlternateContent xmlns:mc="http://schemas.openxmlformats.org/markup-compatibility/2006">
              <mc:Choice xmlns:v="urn:schemas-microsoft-com:vml" Requires="v">
                <p:oleObj spid="_x0000_s3099" name="文档" r:id="rId4" imgW="3946425" imgH="2229761" progId="Word.Document.12">
                  <p:embed/>
                </p:oleObj>
              </mc:Choice>
              <mc:Fallback>
                <p:oleObj name="文档" r:id="rId4" imgW="3946425" imgH="2229761" progId="Word.Document.12">
                  <p:embed/>
                  <p:pic>
                    <p:nvPicPr>
                      <p:cNvPr id="0" name=""/>
                      <p:cNvPicPr/>
                      <p:nvPr/>
                    </p:nvPicPr>
                    <p:blipFill>
                      <a:blip r:embed="rId5"/>
                      <a:stretch>
                        <a:fillRect/>
                      </a:stretch>
                    </p:blipFill>
                    <p:spPr>
                      <a:xfrm>
                        <a:off x="508000" y="1571645"/>
                        <a:ext cx="8128000" cy="4593659"/>
                      </a:xfrm>
                      <a:prstGeom prst="rect">
                        <a:avLst/>
                      </a:prstGeom>
                    </p:spPr>
                  </p:pic>
                </p:oleObj>
              </mc:Fallback>
            </mc:AlternateContent>
          </a:graphicData>
        </a:graphic>
      </p:graphicFrame>
    </p:spTree>
    <p:extLst>
      <p:ext uri="{BB962C8B-B14F-4D97-AF65-F5344CB8AC3E}">
        <p14:creationId xmlns:p14="http://schemas.microsoft.com/office/powerpoint/2010/main" val="2775742441"/>
      </p:ext>
    </p:extLst>
  </p:cSld>
  <p:clrMapOvr>
    <a:masterClrMapping/>
  </p:clrMapOvr>
  <mc:AlternateContent xmlns:mc="http://schemas.openxmlformats.org/markup-compatibility/2006" xmlns:p14="http://schemas.microsoft.com/office/powerpoint/2010/main">
    <mc:Choice Requires="p14">
      <p:transition spd="slow" p14:dur="2000">
        <p:cover dir="ld"/>
      </p:transition>
    </mc:Choice>
    <mc:Fallback xmlns="">
      <p:transition spd="slow">
        <p:cover dir="l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p:nvPr/>
        </p:nvPicPr>
        <p:blipFill>
          <a:blip r:embed="rId5"/>
          <a:stretch>
            <a:fillRect/>
          </a:stretch>
        </p:blipFill>
        <p:spPr>
          <a:xfrm>
            <a:off x="971600" y="1844824"/>
            <a:ext cx="7272808" cy="3891850"/>
          </a:xfrm>
          <a:prstGeom prst="rect">
            <a:avLst/>
          </a:prstGeom>
        </p:spPr>
      </p:pic>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trips/>
      </p:transition>
    </mc:Choice>
    <mc:Fallback xmlns="">
      <p:transition spd="slow">
        <p:strip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我国建筑今后新表现的趋势</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艺术创造不能完全脱离以往的传统基础而独立。这在注重画学的中国应该用不着解释。能发挥新创都是受过传统熏陶的。即使突然接受一种崭新的形式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根据外来思想的影响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也仍然能表现本国精神。如南北朝的佛教雕刻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或唐宋的寺塔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都起源于印度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非中国本有的观念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但结果仍以中国风格造成成熟的中国特有艺术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驰名世界。艺术的进境是基于丰富的遗产上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今后的中国建筑自亦不能例外。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checke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无疑的将来中国将大量采用西洋现代建筑材料与技术。如何发扬光大我民族建筑技艺之特点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在以往都是无名匠师不自觉的贡献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今后却要成近代建筑师的责任了。如何接受新科学的材料方法而仍能表现中国特有的作风及意义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老树上发出新技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则真是问题了。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一个东方老国的城市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在建筑上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如果完全失掉自己的艺术特性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在文化表现及观瞻方面都是大可痛心的。因这事实明显的代表着我们文化衰落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至于消灭的现象。今后为适应科学动向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我们在建筑上虽仍同样的必须采用西洋方法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但一切为自觉的建设。</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世界建筑工程对于钢铁及化学材料之结构愈有彻底的了解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近来应用愈趋简洁。形式为部署逻辑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部署又为实际问题最美最善的答案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已为建筑艺术的抽象理想。今后我们自不能同这理想背道而驰。我们还要进一步重新检讨过去建筑结构上的逻辑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如同致力于新文学的人还要明了文言的结构文法一样。表现中国精神的途径尚有许多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宫殿式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只是其中之一而已。</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要能提炼旧建筑中所包含的中国质素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我们需增加对旧建筑结构系统及平面部署的认识。构架的纵横承托或联络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常是有机的组织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附带着才是轮廓的钝锐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彩画雕饰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及门窗细项的分配诸点。这些工程上及美术上措施常表现着中国的智慧及美感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值得我们研究。许多平面部署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大的到一城一市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小的到一宅一园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都是我们生活思想的答案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值得我们重新剖视。我们有传统习惯和趣味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家庭组织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游憩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以及烹饪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缝纫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室内的书画陈设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室外的庭院花木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都不与西人相同。这一切表现的总表现曾是我们的建筑。现在我们不必削足就履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将生活来将就欧美的部署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或张冠李戴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颠倒欧美建筑的作用。我们要创造适合于自己的建筑。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524708"/>
      </p:ext>
    </p:extLst>
  </p:cSld>
  <p:clrMapOvr>
    <a:masterClrMapping/>
  </p:clrMapOvr>
  <p:transition spd="slow">
    <p:pull dir="l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在城市街心如能保存古老堂皇的楼宇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夹道的树荫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衙署的前庭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或优美的牌坊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比较用洋灰建造卑小简陋的外国式喷水池或纪念碑实在合乎中国的身份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壮美得多。且那些仿制的洋式点缀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同欧美大理石富于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雕刻美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的市心建置相较起来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太像东施效颦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有伤尊严。因为一切有传统的精神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欧美街心伟大石造的纪念性雕刻物是由希腊而罗马而文艺复兴延续下来的血统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魄力极为雄厚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造诣极高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不是我们一朝一夕所能望其项背的。我们的建筑师在这方面所需要的是参考我们自己艺术藏库中的遗宝。我们应该研究汉阙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南北朝的石刻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唐宋的经幢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明清的牌楼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以及零星碑亭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泮池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华表的部署及雕刻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加以聪明的应用。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0019343"/>
      </p:ext>
    </p:extLst>
  </p:cSld>
  <p:clrMapOvr>
    <a:masterClrMapping/>
  </p:clrMapOvr>
  <p:transition spd="slow">
    <p:strip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07370"/>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艺术研究可以培养美感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用此驾驭材料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不论是木材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石块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化学混合物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或钢铁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都同样的可能创造有特殊富于风格趣味的建筑。世界各国在最新法结构原则下造成所谓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国际式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但每个国家民族仍有不同的表现。英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北欧或日本都曾造成他们本国特殊作风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适宜于他们个别的环境及意趣。以我国艺术背景的丰富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当然有更多可以发展的方面。新中国建筑及城市设计不但可能产生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且当有惊人的成绩。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选自《中国建筑史》中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《为什么研究中国建筑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6726281"/>
      </p:ext>
    </p:extLst>
  </p:cSld>
  <p:clrMapOvr>
    <a:masterClrMapping/>
  </p:clrMapOvr>
  <p:transition spd="slow">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747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新中国建筑及城市设计不但可能产生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且当有惊人的成绩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其理由是什么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艺术的进境是基于丰富的遗产上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我国具有丰富的文化遗产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艺术研究可以培养美感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而我国有丰富的艺术背景。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现在中国城市建筑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要么到处是外国式喷水池或纪念碑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要么整街是整齐划一高楼大厦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谈谈你对这样的城市建筑的看法。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艺术创造不能完全脱离以往的传统基础而独立。这样的建筑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已经完全脱离了我国的传统基础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无法体现我国民族建筑技艺的特点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无法创造适合于我们自己的建筑。</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这样的建筑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欠缺对旧建筑结构系统及其平面部署的认识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更谈不上对旧建筑加以聪明的应用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没有参考我们自己艺术藏库中的遗宝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不能表现本国精神。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45705" y="2553887"/>
            <a:ext cx="8546775" cy="8640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664" y="4221088"/>
            <a:ext cx="8161820" cy="242623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31524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谁人读懂梁思成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梁思成先生</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周年诞辰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清华大学举办隆重的纪念活动和研讨会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并在校园内揭幕一尊梁思成铜像。纪念梁思成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不能不让人想到北京城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从这个意义来说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一尊铜像既是对梁思成的最好纪念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但实际上又远远不够。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16.eps" descr="id:2147486677;FounderCES"/>
          <p:cNvPicPr/>
          <p:nvPr/>
        </p:nvPicPr>
        <p:blipFill>
          <a:blip r:embed="rId7"/>
          <a:stretch>
            <a:fillRect/>
          </a:stretch>
        </p:blipFill>
        <p:spPr>
          <a:xfrm>
            <a:off x="2166665" y="3792515"/>
            <a:ext cx="3977509" cy="2595120"/>
          </a:xfrm>
          <a:prstGeom prst="rect">
            <a:avLst/>
          </a:prstGeom>
        </p:spPr>
      </p:pic>
    </p:spTree>
    <p:extLst>
      <p:ext uri="{BB962C8B-B14F-4D97-AF65-F5344CB8AC3E}">
        <p14:creationId xmlns:p14="http://schemas.microsoft.com/office/powerpoint/2010/main" val="288165922"/>
      </p:ext>
    </p:extLst>
  </p:cSld>
  <p:clrMapOvr>
    <a:masterClrMapping/>
  </p:clrMapOvr>
  <p:transition spd="slow">
    <p:checke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这个名字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已经被时代镌刻在了中国建筑、特别是中国传统建筑和历史文化城市的一砖一瓦一柱一梁之内。在北京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你抬手打辆行驶而来的出租车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你问司机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知道梁思成吗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十有八九司机会说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是那位特别想保护老北京城可没成功的建筑大师吗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此情戚戚</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46458"/>
            <a:ext cx="8128000" cy="533492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学法提示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理清结构思路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把握说明顺序。</a:t>
            </a:r>
            <a:r>
              <a:rPr lang="zh-CN" altLang="zh-CN" sz="2200" dirty="0">
                <a:solidFill>
                  <a:srgbClr val="000000"/>
                </a:solidFill>
                <a:latin typeface="Times New Roman" panose="02020603050405020304" pitchFamily="18" charset="0"/>
                <a:cs typeface="Times New Roman" panose="02020603050405020304" pitchFamily="18" charset="0"/>
              </a:rPr>
              <a:t>科普文常见的说明顺序有时间顺序、空间顺序和逻辑顺序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阅读时抓住有一定标志作用的语句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特别是关联词、代词和序数词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一般可以了解文章的结构思路。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了解说明方法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体会说明性语言的严谨准确。</a:t>
            </a:r>
            <a:r>
              <a:rPr lang="zh-CN" altLang="zh-CN" sz="2200" dirty="0">
                <a:solidFill>
                  <a:srgbClr val="000000"/>
                </a:solidFill>
                <a:latin typeface="Times New Roman" panose="02020603050405020304" pitchFamily="18" charset="0"/>
                <a:cs typeface="Times New Roman" panose="02020603050405020304" pitchFamily="18" charset="0"/>
              </a:rPr>
              <a:t>科普文为了说清楚事物的特征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须采用恰当的说明方法。常见的说明方法有举例子、列数字、打比方、作比较、分类别、下定义、作诠释、配图表等。学习过程中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一要看用怎样的说明方法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说明了对象的什么特点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二要看这样写有什么作用。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抓住关键词句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把握说明的对象及其特征。</a:t>
            </a:r>
            <a:r>
              <a:rPr lang="zh-CN" altLang="zh-CN" sz="2200" dirty="0">
                <a:solidFill>
                  <a:srgbClr val="000000"/>
                </a:solidFill>
                <a:latin typeface="Times New Roman" panose="02020603050405020304" pitchFamily="18" charset="0"/>
                <a:cs typeface="Times New Roman" panose="02020603050405020304" pitchFamily="18" charset="0"/>
              </a:rPr>
              <a:t>只有准确地把握说明对象的特征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才能理解作者的观点态度。把握说明对象的特征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可以通过仔细揣摩关键词句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中心句、过渡句、体现作者思路的句子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来实现。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09283193"/>
      </p:ext>
    </p:extLst>
  </p:cSld>
  <p:clrMapOvr>
    <a:masterClrMapping/>
  </p:clrMapOvr>
  <mc:AlternateContent xmlns:mc="http://schemas.openxmlformats.org/markup-compatibility/2006" xmlns:p14="http://schemas.microsoft.com/office/powerpoint/2010/main">
    <mc:Choice Requires="p14">
      <p:transition spd="slow" p14:dur="2000">
        <p:strips dir="ld"/>
      </p:transition>
    </mc:Choice>
    <mc:Fallback xmlns="">
      <p:transition spd="slow">
        <p:strips dir="ld"/>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北京的古都格局如今已现零落。看看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重建的永定门城楼、前门的大街和牌楼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以及即将易位建设的地安门等等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一处处地道的、被当成了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恢复古都风貌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保存城市记忆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的表白道具。这样一些只言片语式的仿古建筑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文物环境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的空间形象又有多大、多真实的意义呢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比那些如同吉光片羽般的北京总布胡同</a:t>
            </a:r>
            <a:r>
              <a:rPr lang="en-US" altLang="zh-CN" sz="2200" dirty="0">
                <a:solidFill>
                  <a:srgbClr val="000000"/>
                </a:solidFill>
                <a:latin typeface="Times New Roman" panose="02020603050405020304" pitchFamily="18" charset="0"/>
                <a:cs typeface="Times New Roman" panose="02020603050405020304" pitchFamily="18" charset="0"/>
              </a:rPr>
              <a:t>24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号院或者清华园新林院</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号等的存废更为重要的问题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应该是在城市建设和文化保护上我们所应有的理智与清醒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就像梁思成当年尽力研究中国古建筑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就是为了尊重历史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从而找寻出一条史脉相传的中国建筑与城市建设的现代之路。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2243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在梁先生</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周年诞辰之时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与梁思成先生靠近的与不靠近的、沾亲带故的或者背道而驰的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都在回顾着梁先生。人们为怀念、为未来、为现在的种种、甚至为自己而纪念着。虔诚的或不太虔诚的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功利的或者不功利的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都似乎成为了一种庄重的学术化仪式。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如果把梁思成先生当作一个神祇而放上圣坛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树立成一个专有的名词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并在其前的道场和香案上不断添续膏火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总有将纪念碑定制成垫脚石之嫌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而那样的虔诚与感念似乎也很有些变味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也有悖于梁先生的谦逊和正直的人品。真的纪念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实在不如做些踏实而默然的学术修行更能慰藉先生。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cover dir="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梁先生不应是神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他的学术思想中绝没有这种僵化的定式和偶像。他的教育思想有着极强的激情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鞭策青年学生不断创新的激情。他在创办清华建筑系的过程中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能够延揽各方贤达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发现和褒奖有真才学的学者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并且完全没有出身和门派的观念。即便在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梁思成先生也始终善意地配合当时的监督者的检查工作。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dissolv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9378"/>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历史是有记忆的。只是越来越少的人能够平心静气地做一点哪怕很是粗略的历史文献浏览。如果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我们依旧将梁先生只当作学术的先辈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捡拾起已被丢弃了的谦虚、博学、严谨和诚信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以科学的原则律己、以人性的精神育人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向后辈们传递真诚的信念、端直的价值观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教会他们前辈对科学精神和诚实的追求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我们就会对梁思成先生给予我们的思想与精神财富认识得更加准确。也许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那个在旌旗飒飒中渐行渐远的智者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将会以更真实的传承启迪着我们去建设更新更美更未来的城市。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摘自新京报网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原文有删节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72672978"/>
      </p:ext>
    </p:extLst>
  </p:cSld>
  <p:clrMapOvr>
    <a:masterClrMapping/>
  </p:clrMapOvr>
  <p:transition spd="slow">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这篇纪念梁思成先生的文章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写于梁思成</a:t>
            </a:r>
            <a:r>
              <a:rPr lang="en-US" altLang="zh-CN" sz="2200" dirty="0">
                <a:solidFill>
                  <a:srgbClr val="000000"/>
                </a:solidFill>
                <a:latin typeface="Times New Roman" panose="02020603050405020304" pitchFamily="18" charset="0"/>
                <a:cs typeface="Times New Roman" panose="02020603050405020304" pitchFamily="18" charset="0"/>
              </a:rPr>
              <a:t>110</a:t>
            </a:r>
            <a:r>
              <a:rPr lang="zh-CN" altLang="zh-CN" sz="2200" dirty="0">
                <a:solidFill>
                  <a:srgbClr val="000000"/>
                </a:solidFill>
                <a:latin typeface="Times New Roman" panose="02020603050405020304" pitchFamily="18" charset="0"/>
                <a:cs typeface="Times New Roman" panose="02020603050405020304" pitchFamily="18" charset="0"/>
              </a:rPr>
              <a:t>周年诞辰的</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年。在当时房地产风起云涌、城市拆迁大行其道之时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作者独具慧眼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没有人云亦云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也没有为了纪念而纪念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而是以冷静的思考、理性的笔触分析了梁思成的远见卓识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高度评价了梁思成谦虚、博学、严谨、诚信的品格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表达了最好的纪念乃是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做些踏实而默然的学术修行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体现出一位建筑学者的实事求是的精神。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46551127"/>
      </p:ext>
    </p:extLst>
  </p:cSld>
  <p:clrMapOvr>
    <a:masterClrMapping/>
  </p:clrMapOvr>
  <p:transition spd="slow">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朱光潜先生著作等身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建树颇丰。他一生曾三立座右铭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给人们留下了悠长的思索。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是在香港大学教育系求学时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恒、恬、诚、勇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四个字作为自己的座右铭。这四个字不仅集中反映了朱光潜先生求学时的精神状态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而且贯串了他的一生。朱光潜先生曾说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这四个字我终生恪守不渝。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是在英国爱丁堡大学学习时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他给自己立下这样一条座右铭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走抵抗力最大的路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他全身心地投入到美学研究中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终于写出了《悲剧心理学》《文艺心理学》《变态心理学》等具有开创意义的论著。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抗战时期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美国曾有多所大学与博物馆邀请梁思成去美国讲学和工作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并能带家人同往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可以对林徽因的病加以治疗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但他回信说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我的祖国正在灾难中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我不能离开她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哪怕仅仅是暂时的。假使我必须死在刺刀或炸弹下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我要死在祖国的土地上。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在十分困难的情况下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梁思成与他的助手依然在抗日的后方进行古建筑的调研工作。他们先后到过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余座城市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调查了建筑、崖墓、汉阙、石刻等古迹</a:t>
            </a:r>
            <a:r>
              <a:rPr lang="en-US" altLang="zh-CN" sz="2200" dirty="0">
                <a:solidFill>
                  <a:srgbClr val="000000"/>
                </a:solidFill>
                <a:latin typeface="Times New Roman" panose="02020603050405020304" pitchFamily="18" charset="0"/>
                <a:cs typeface="Times New Roman" panose="02020603050405020304" pitchFamily="18" charset="0"/>
              </a:rPr>
              <a:t>800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余处。在乡间的民房里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用小油灯照明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用毛笔手抄文字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用钢笔画线条图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用石板一张张印刷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就在这样艰苦的情况下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他们完成了对许多宝贵资料的收集整理工作。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爱国、执着、责任心</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cover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运动正开展得如火如荼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而雄伟壮丽的北京城墙也正在被热火朝天地拆除着。到处是毁墙的炮声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每一炮都像在梁思成的心中炸响。他已经有了无望的感觉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但这位中国建筑界的泰斗还要为保卫北京城墙做最后的拼搏。有一天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梁思成进城去瞅了瞅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发现地安门已经没有了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广安门也消失了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听说正拆广渠门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急忙赶去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发现已经只剩下一个城台和一个门洞。毁城的大军正向北京最后的两个城门进军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崇文门和西直门</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年时最后两个有瓮城的城门。梁思成流泪了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他不断地上书和游说领导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希望保护这些建筑。但争速前进的历史和匆忙的决策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彻底淹没了梁先生的建议和童话般的憧憬。随后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北京城墙不幸地被拆毁了。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09779356"/>
      </p:ext>
    </p:extLst>
  </p:cSld>
  <p:clrMapOvr>
    <a:masterClrMapping/>
  </p:clrMapOvr>
  <p:transition spd="slow">
    <p:pull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梁思成近似疯狂般坚持保护古建筑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并非患了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复古病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。这位留学美国、游历欧洲、学贯中西又对中国古建筑作了长期考察的建筑学家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一直站在同代人不能理解的高度上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是时代患有严重的近视症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看不清梁思成指点的方向。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文物保护、如何对待文化遗产、远见、知识分子的责任</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0457786"/>
      </p:ext>
    </p:extLst>
  </p:cSld>
  <p:clrMapOvr>
    <a:masterClrMapping/>
  </p:clrMapOvr>
  <p:transition spd="slow">
    <p:blinds/>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说明的顺序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写好说明文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首先要抓住说明对象的特征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其次是选用合理的说明顺序。所谓合理的说明顺序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是指能充分表现事物或事理本身特征的顺序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也是符合人们认识事物的顺序。常见的说明顺序有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时间顺序、空间顺序、逻辑顺序等。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本文在介绍中国建筑的九大特征时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就选取了恰当的说明顺序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先总括说明中国建筑的结构特征和装饰特征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使要说明的对象特点鲜明、条理清楚。如作者在介绍个体建筑构成时说单个的建筑自下而上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一般是由台基、主体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房屋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和屋顶三个主要部分构成的。对群体建筑构成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作者说明在这种布置中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往往左右均齐对称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构成显著的轴线。然后由总到分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详略得当地介绍了中国建筑的结构方法、装饰方法。最后再采用中国的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比喻中国建筑的方法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准确而恰当。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11</a:t>
            </a:r>
            <a:r>
              <a:rPr lang="zh-CN" altLang="zh-CN" dirty="0"/>
              <a:t>　</a:t>
            </a:r>
            <a:r>
              <a:rPr lang="zh-CN" altLang="zh-CN" b="1" dirty="0"/>
              <a:t>中国建筑的特征</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pull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即按照事理发展过程的先后来介绍某一事物。其好处是能有条理地说明事物发生、发展以至消亡的过程。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空间顺序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即按照事物空间存在的方式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或从外到内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或从上到下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或从整体到局部来加以介绍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这种说明顺序有利于全面说明事物各方面的特征。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逻辑顺序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即按照事物、事理的内在逻辑关系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或由个别到一般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或由具体到抽象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或由主要到次要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或由现象到本质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或由原因到结果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或由概括到具体、由特点到用途、由整体到局部一一介绍说明。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9768518"/>
      </p:ext>
    </p:extLst>
  </p:cSld>
  <p:clrMapOvr>
    <a:masterClrMapping/>
  </p:clrMapOvr>
  <p:transition spd="slow">
    <p:strips dir="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269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请学习本文的说明方法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上网查找有关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对中国古代建筑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的特点或构建方法做简要的说明。注意选用恰当的说明顺序。</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是中国园林建筑中依水架起的观景平台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平台一部分架在岸上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一部分伸入水中。榭四面敞开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平面形式比较自由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常与廊、台组合在一起。中国古典园林中水榭的传统做法是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在水边架起一个平台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平台一半深入水中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一半架于岸边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平台四周以低平的栏杆相围绕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然后在平台上建起一个木构的单体建筑物。建筑的平面形式通常为长方形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其临水一侧特别开敞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有时建筑物的四周都立着落地门窗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显得空透、畅达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屋顶常用卷棚歇山式样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檐角地平轻巧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檐下玲珑的挂落、柱间艳丽的彩绘镂刻等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常为精美的木作工艺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既朴实自然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又简洁大方。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114577994"/>
              </p:ext>
            </p:extLst>
          </p:nvPr>
        </p:nvGraphicFramePr>
        <p:xfrm>
          <a:off x="508000" y="1161422"/>
          <a:ext cx="8128000" cy="5507938"/>
        </p:xfrm>
        <a:graphic>
          <a:graphicData uri="http://schemas.openxmlformats.org/presentationml/2006/ole">
            <mc:AlternateContent xmlns:mc="http://schemas.openxmlformats.org/markup-compatibility/2006">
              <mc:Choice xmlns:v="urn:schemas-microsoft-com:vml" Requires="v">
                <p:oleObj spid="_x0000_s1085" name="文档" r:id="rId4" imgW="3998962" imgH="2710344" progId="Word.Document.12">
                  <p:embed/>
                </p:oleObj>
              </mc:Choice>
              <mc:Fallback>
                <p:oleObj name="文档" r:id="rId4" imgW="3998962" imgH="2710344" progId="Word.Document.12">
                  <p:embed/>
                  <p:pic>
                    <p:nvPicPr>
                      <p:cNvPr id="0" name=""/>
                      <p:cNvPicPr/>
                      <p:nvPr/>
                    </p:nvPicPr>
                    <p:blipFill>
                      <a:blip r:embed="rId5"/>
                      <a:stretch>
                        <a:fillRect/>
                      </a:stretch>
                    </p:blipFill>
                    <p:spPr>
                      <a:xfrm>
                        <a:off x="508000" y="1161422"/>
                        <a:ext cx="8128000" cy="5507938"/>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wipe dir="u"/>
      </p:transition>
    </mc:Choice>
    <mc:Fallback xmlns="">
      <p:transition spd="slow">
        <p:wipe dir="u"/>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14.eps" descr="id:2147486565;FounderCES"/>
          <p:cNvPicPr/>
          <p:nvPr/>
        </p:nvPicPr>
        <p:blipFill>
          <a:blip r:embed="rId5"/>
          <a:stretch>
            <a:fillRect/>
          </a:stretch>
        </p:blipFill>
        <p:spPr>
          <a:xfrm>
            <a:off x="2267744" y="1484784"/>
            <a:ext cx="3906651" cy="3396488"/>
          </a:xfrm>
          <a:prstGeom prst="rect">
            <a:avLst/>
          </a:prstGeom>
        </p:spPr>
      </p:pic>
      <p:sp>
        <p:nvSpPr>
          <p:cNvPr id="2" name="矩形 1"/>
          <p:cNvSpPr>
            <a:spLocks noChangeAspect="1"/>
          </p:cNvSpPr>
          <p:nvPr/>
        </p:nvSpPr>
        <p:spPr>
          <a:xfrm>
            <a:off x="508000" y="4893033"/>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中国建筑是世界上历史悠久、形式完整的建筑体系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从单体建筑到院落组合、城市规划、园林布置都在世界建筑史中处于领先地位。中国建筑独一无二地体现了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天人合一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的建筑思想。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中国建筑历史悠久。原始社会晚期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在北方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我们的祖先在利用黄土层为壁体的土穴上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用木架和草泥建造简单的穴居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以后逐步发展到地面上。商代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已经有了较成熟的夯土技术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建造了规模相当大的宫室和陵墓。西周及春秋时期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营造了很多以宫市为中心的城市。原来简单的木构架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经过不断改进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已成为中国建筑的主要结构方式。瓦的出现与使用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解决了屋顶防水问题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是中国古建筑的一个重要进步。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本文选自《建筑学报》</a:t>
            </a:r>
            <a:r>
              <a:rPr lang="en-US" altLang="zh-CN" sz="2200" dirty="0">
                <a:solidFill>
                  <a:srgbClr val="000000"/>
                </a:solidFill>
                <a:latin typeface="Times New Roman" panose="02020603050405020304" pitchFamily="18" charset="0"/>
                <a:cs typeface="Times New Roman" panose="02020603050405020304" pitchFamily="18" charset="0"/>
              </a:rPr>
              <a:t>1954</a:t>
            </a:r>
            <a:r>
              <a:rPr lang="zh-CN" altLang="zh-CN" sz="2200" dirty="0">
                <a:solidFill>
                  <a:srgbClr val="000000"/>
                </a:solidFill>
                <a:latin typeface="Times New Roman" panose="02020603050405020304" pitchFamily="18" charset="0"/>
                <a:cs typeface="Times New Roman" panose="02020603050405020304" pitchFamily="18" charset="0"/>
              </a:rPr>
              <a:t>年第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期。梁思成教授自</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对我国古代建筑进行了系统的调查研究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写了许多有关中国古代建筑的专著和论文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本文是其中的一篇。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99638002"/>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梁思成</a:t>
            </a:r>
            <a:r>
              <a:rPr lang="en-US" altLang="zh-CN" sz="2200" dirty="0">
                <a:solidFill>
                  <a:srgbClr val="000000"/>
                </a:solidFill>
                <a:latin typeface="Times New Roman" panose="02020603050405020304" pitchFamily="18" charset="0"/>
                <a:cs typeface="Times New Roman" panose="02020603050405020304" pitchFamily="18" charset="0"/>
              </a:rPr>
              <a:t>(1901—1972),</a:t>
            </a:r>
            <a:r>
              <a:rPr lang="zh-CN" altLang="zh-CN" sz="2200" dirty="0">
                <a:solidFill>
                  <a:srgbClr val="000000"/>
                </a:solidFill>
                <a:latin typeface="Times New Roman" panose="02020603050405020304" pitchFamily="18" charset="0"/>
                <a:cs typeface="Times New Roman" panose="02020603050405020304" pitchFamily="18" charset="0"/>
              </a:rPr>
              <a:t>我国著名建筑学家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清华大学教授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广东新会人。曾主持中华人民共和国国徽和人民英雄纪念碑的设计。</a:t>
            </a:r>
            <a:r>
              <a:rPr lang="en-US" altLang="zh-CN" sz="2200" dirty="0">
                <a:solidFill>
                  <a:srgbClr val="000000"/>
                </a:solidFill>
                <a:latin typeface="Times New Roman" panose="02020603050405020304" pitchFamily="18" charset="0"/>
                <a:cs typeface="Times New Roman" panose="02020603050405020304" pitchFamily="18" charset="0"/>
              </a:rPr>
              <a:t>1946</a:t>
            </a:r>
            <a:r>
              <a:rPr lang="zh-CN" altLang="zh-CN" sz="2200" dirty="0">
                <a:solidFill>
                  <a:srgbClr val="000000"/>
                </a:solidFill>
                <a:latin typeface="Times New Roman" panose="02020603050405020304" pitchFamily="18" charset="0"/>
                <a:cs typeface="Times New Roman" panose="02020603050405020304" pitchFamily="18" charset="0"/>
              </a:rPr>
              <a:t>年为清华大学创办了建筑系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担任教授兼系主任直至</a:t>
            </a:r>
            <a:r>
              <a:rPr lang="en-US" altLang="zh-CN" sz="2200" dirty="0">
                <a:solidFill>
                  <a:srgbClr val="000000"/>
                </a:solidFill>
                <a:latin typeface="Times New Roman" panose="02020603050405020304" pitchFamily="18" charset="0"/>
                <a:cs typeface="Times New Roman" panose="02020603050405020304" pitchFamily="18" charset="0"/>
              </a:rPr>
              <a:t>1972</a:t>
            </a:r>
            <a:r>
              <a:rPr lang="zh-CN" altLang="zh-CN" sz="2200" dirty="0">
                <a:solidFill>
                  <a:srgbClr val="000000"/>
                </a:solidFill>
                <a:latin typeface="Times New Roman" panose="02020603050405020304" pitchFamily="18" charset="0"/>
                <a:cs typeface="Times New Roman" panose="02020603050405020304" pitchFamily="18" charset="0"/>
              </a:rPr>
              <a:t>年。历任中国建筑学会副理事长、北京土建学会理事长、中国科学院技术科学学部委员、首都人民英雄纪念碑建设委员会副主任等职。著有《清代建筑例则》《中国建筑史》等。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科普文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介绍、普及科学知识的说明文体。科普文章以传授科技知识为目的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知识性是它的主要特点。科普文采用的主要表达方式是说明。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over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4482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379516283"/>
              </p:ext>
            </p:extLst>
          </p:nvPr>
        </p:nvGraphicFramePr>
        <p:xfrm>
          <a:off x="508000" y="2404730"/>
          <a:ext cx="8128000" cy="3472542"/>
        </p:xfrm>
        <a:graphic>
          <a:graphicData uri="http://schemas.openxmlformats.org/presentationml/2006/ole">
            <mc:AlternateContent xmlns:mc="http://schemas.openxmlformats.org/markup-compatibility/2006">
              <mc:Choice xmlns:v="urn:schemas-microsoft-com:vml" Requires="v">
                <p:oleObj spid="_x0000_s7196" name="文档" r:id="rId7" imgW="3893887" imgH="1663861" progId="Word.Document.12">
                  <p:embed/>
                </p:oleObj>
              </mc:Choice>
              <mc:Fallback>
                <p:oleObj name="文档" r:id="rId7" imgW="3893887" imgH="1663861" progId="Word.Document.12">
                  <p:embed/>
                  <p:pic>
                    <p:nvPicPr>
                      <p:cNvPr id="0" name=""/>
                      <p:cNvPicPr/>
                      <p:nvPr/>
                    </p:nvPicPr>
                    <p:blipFill>
                      <a:blip r:embed="rId8"/>
                      <a:stretch>
                        <a:fillRect/>
                      </a:stretch>
                    </p:blipFill>
                    <p:spPr>
                      <a:xfrm>
                        <a:off x="508000" y="2404730"/>
                        <a:ext cx="8128000" cy="3472542"/>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rd"/>
      </p:transition>
    </mc:Choice>
    <mc:Fallback xmlns="">
      <p:transition spd="slow">
        <p:pull dir="rd"/>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254</TotalTime>
  <Words>4364</Words>
  <Application>Microsoft Office PowerPoint</Application>
  <PresentationFormat>全屏显示(4:3)</PresentationFormat>
  <Paragraphs>233</Paragraphs>
  <Slides>41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4"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第四单元  自然科学小论文</vt:lpstr>
      <vt:lpstr>PowerPoint 演示文稿</vt:lpstr>
      <vt:lpstr>PowerPoint 演示文稿</vt:lpstr>
      <vt:lpstr>11　中国建筑的特征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31</cp:revision>
  <dcterms:created xsi:type="dcterms:W3CDTF">2015-04-23T00:36:31Z</dcterms:created>
  <dcterms:modified xsi:type="dcterms:W3CDTF">2016-03-11T07:03:48Z</dcterms:modified>
</cp:coreProperties>
</file>