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74" r:id="rId2"/>
    <p:sldId id="265" r:id="rId3"/>
    <p:sldId id="311" r:id="rId4"/>
    <p:sldId id="312" r:id="rId5"/>
    <p:sldId id="313" r:id="rId6"/>
    <p:sldId id="314" r:id="rId7"/>
    <p:sldId id="315" r:id="rId8"/>
    <p:sldId id="333" r:id="rId9"/>
    <p:sldId id="266" r:id="rId10"/>
    <p:sldId id="316" r:id="rId11"/>
    <p:sldId id="318" r:id="rId12"/>
    <p:sldId id="319" r:id="rId13"/>
    <p:sldId id="320" r:id="rId14"/>
    <p:sldId id="321" r:id="rId15"/>
    <p:sldId id="337" r:id="rId16"/>
    <p:sldId id="338" r:id="rId17"/>
    <p:sldId id="269" r:id="rId18"/>
    <p:sldId id="325" r:id="rId19"/>
    <p:sldId id="326" r:id="rId20"/>
    <p:sldId id="327" r:id="rId21"/>
    <p:sldId id="328" r:id="rId22"/>
    <p:sldId id="339" r:id="rId23"/>
    <p:sldId id="340" r:id="rId24"/>
    <p:sldId id="341" r:id="rId25"/>
    <p:sldId id="283" r:id="rId26"/>
    <p:sldId id="329" r:id="rId27"/>
    <p:sldId id="330" r:id="rId28"/>
    <p:sldId id="331" r:id="rId29"/>
    <p:sldId id="334" r:id="rId30"/>
    <p:sldId id="270" r:id="rId31"/>
    <p:sldId id="332" r:id="rId32"/>
    <p:sldId id="336" r:id="rId33"/>
    <p:sldId id="342" r:id="rId3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2016-03-11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7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17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17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0.xml"/><Relationship Id="rId5" Type="http://schemas.openxmlformats.org/officeDocument/2006/relationships/image" Target="../media/image5.png"/><Relationship Id="rId4" Type="http://schemas.openxmlformats.org/officeDocument/2006/relationships/slide" Target="../slides/slide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hlinkClick r:id="rId2" action="ppaction://hlinksldjump"/>
          </p:cNvPr>
          <p:cNvSpPr txBox="1"/>
          <p:nvPr userDrawn="1"/>
        </p:nvSpPr>
        <p:spPr>
          <a:xfrm>
            <a:off x="4905511" y="240903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考点内引外联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TextBox 34">
            <a:hlinkClick r:id="rId3" action="ppaction://hlinksldjump"/>
          </p:cNvPr>
          <p:cNvSpPr txBox="1"/>
          <p:nvPr userDrawn="1"/>
        </p:nvSpPr>
        <p:spPr>
          <a:xfrm>
            <a:off x="6241896" y="244964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写作步步推进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 userDrawn="1"/>
        </p:nvGrpSpPr>
        <p:grpSpPr>
          <a:xfrm>
            <a:off x="4852164" y="-27384"/>
            <a:ext cx="1443037" cy="880109"/>
            <a:chOff x="11613" y="1584001"/>
            <a:chExt cx="1443037" cy="733424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27" name="TextBox 26">
              <a:hlinkClick r:id="rId3" action="ppaction://hlinksldjump"/>
            </p:cNvPr>
            <p:cNvSpPr txBox="1"/>
            <p:nvPr userDrawn="1"/>
          </p:nvSpPr>
          <p:spPr>
            <a:xfrm>
              <a:off x="53741" y="1764689"/>
              <a:ext cx="1261884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考点内引外联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18" name="TextBox 34">
            <a:hlinkClick r:id="rId4" action="ppaction://hlinksldjump"/>
          </p:cNvPr>
          <p:cNvSpPr txBox="1"/>
          <p:nvPr userDrawn="1"/>
        </p:nvSpPr>
        <p:spPr>
          <a:xfrm>
            <a:off x="6241896" y="244964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写作步步推进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6">
            <a:hlinkClick r:id="rId2" action="ppaction://hlinksldjump"/>
          </p:cNvPr>
          <p:cNvSpPr txBox="1"/>
          <p:nvPr userDrawn="1"/>
        </p:nvSpPr>
        <p:spPr>
          <a:xfrm>
            <a:off x="4905511" y="240903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考点内引外联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1" name="组合 20"/>
          <p:cNvGrpSpPr/>
          <p:nvPr userDrawn="1"/>
        </p:nvGrpSpPr>
        <p:grpSpPr>
          <a:xfrm>
            <a:off x="6197901" y="-27384"/>
            <a:ext cx="1443037" cy="880109"/>
            <a:chOff x="11613" y="2237065"/>
            <a:chExt cx="1443037" cy="733424"/>
          </a:xfrm>
        </p:grpSpPr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25" name="TextBox 42">
              <a:hlinkClick r:id="rId4" action="ppaction://hlinksldjump"/>
            </p:cNvPr>
            <p:cNvSpPr txBox="1"/>
            <p:nvPr userDrawn="1"/>
          </p:nvSpPr>
          <p:spPr>
            <a:xfrm>
              <a:off x="52170" y="2452075"/>
              <a:ext cx="1261884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写作步步推进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 userDrawn="1"/>
        </p:nvGrpSpPr>
        <p:grpSpPr>
          <a:xfrm>
            <a:off x="4947050" y="29753"/>
            <a:ext cx="1154483" cy="584775"/>
            <a:chOff x="29482" y="1624652"/>
            <a:chExt cx="1154483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1624652"/>
              <a:ext cx="115448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INZHI DAOXUE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4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4" name="组合 43"/>
          <p:cNvGrpSpPr/>
          <p:nvPr userDrawn="1"/>
        </p:nvGrpSpPr>
        <p:grpSpPr>
          <a:xfrm>
            <a:off x="6167395" y="29755"/>
            <a:ext cx="1261884" cy="584775"/>
            <a:chOff x="29482" y="2276803"/>
            <a:chExt cx="1261884" cy="487312"/>
          </a:xfrm>
        </p:grpSpPr>
        <p:sp>
          <p:nvSpPr>
            <p:cNvPr id="45" name="TextBox 44"/>
            <p:cNvSpPr txBox="1"/>
            <p:nvPr userDrawn="1"/>
          </p:nvSpPr>
          <p:spPr>
            <a:xfrm>
              <a:off x="29482" y="2276803"/>
              <a:ext cx="12618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HONGNAN TANJIU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46" name="TextBox 4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重难探究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7" name="组合 46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48" name="图片 47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9" name="TextBox 48"/>
            <p:cNvSpPr txBox="1"/>
            <p:nvPr userDrawn="1"/>
          </p:nvSpPr>
          <p:spPr>
            <a:xfrm>
              <a:off x="29482" y="2918863"/>
              <a:ext cx="118814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UXIE TUOZHAN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50" name="TextBox 49">
              <a:hlinkClick r:id="rId6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读写拓展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b="1" dirty="0" smtClean="0"/>
              <a:t>专题知能整合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4" Type="http://schemas.openxmlformats.org/officeDocument/2006/relationships/slide" Target="slide3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专题知能整合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真题演练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13964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艺术文本即作品对于接受者来说具有什么意义呢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接受美学的创始人、德国的伊瑟尔说艺术文本是一个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召唤结构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因为文本有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否定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三个要素。所谓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是说它有一些东西没有表达出来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作者有意不写或不明写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要接受者用自己的生活经验与想象去补充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是语言结构造成的各个图像间的空白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接受者在阅读文本时要把一个个句子表现的图像片断连接起来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整合成一个有机的图像系统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否定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指文本对接受者生活的现实具有否定的功能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它能引导接受者对现实进行反思和批判。由此可见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文本的召唤性需要接受者呼应和配合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完成艺术品的第二次创作。正如中国古典美学中的含蓄与简洁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其有限的文字常常引发出读者脑海中的丰富意象。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9187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orient="vert" dir="in"/>
      </p:transition>
    </mc:Choice>
    <mc:Fallback xmlns=""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真题演练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4205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接受者作为主体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他对文本的接受不是被动的。海德格尔提出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即理解前的心理文化结构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这种结构影响着理解。理解不可能是文本意义的重现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而只能是文本与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的统一。这样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文本与接受就呈现出一种相互作用的关系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一方面文本在相当程度上规定了接受者理解的范围、方向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让理解朝它的本义靠拢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另一方面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文本不可能将接受者完全制约住、规范住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接受者必然会按照自己的方式去理解作品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于是不可避免地就会出现误读或创造。从某种意义上说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理解就是误读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创造也是误读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不要希望所有的接受者都持同样的理解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也不要希望所有的理解都与艺术家的本旨一致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那样并不意味着艺术作品的成功。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7605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pull dir="ru"/>
      </p:transition>
    </mc:Choice>
    <mc:Fallback xmlns=""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真题演练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35362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文本一经产生就成为历史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它所表达的思想感情、所反映的生活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都只能是过去的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而理解总是现在进行时。当我们接受历史上的艺术作品时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我们当然可以设身处地想象古人的生活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体验古人的思想感情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但我们毕竟是现代人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只能按照我们现在的心理文化结构去理解古人。当然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任何理解都只能是个体的理解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但个体毕竟是与群体相通的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所以个体的理解中也有普遍性。理解作为现实的行为具有通向实践的品格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艺术品正是通过理解走向现实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并在生活中发挥作用的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不是别的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正是理解擦亮了艺术品的生命之光。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摘编自陈望衡《艺术是什么》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3205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真题演练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585972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下列关于原文内容的表述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在过去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艺术品的接受并不属于美学的研究范围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而当接受美学诞生以后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关于艺术品的接受的研究就成为艺术美学中的一门显学。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在接受美学诞生以前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人们一般的认识是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整个创作过程就是艺术家的审美经验不断结晶的过程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艺术品一旦形成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创作也就大功告成。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接受美学认为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艺术品在艺术家手中产生出来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这只是艺术创作的第一阶段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读者、观众、听众对艺术品的接受是艺术创作的继续。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通过读者、观众和听众的接受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艺术作品的价值才从一种可能的存在转化为现实的存在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从这个意义上说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接受也属于艺术创作的一部分。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2484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trips dir="rd"/>
      </p:transition>
    </mc:Choice>
    <mc:Fallback xmlns=""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真题演练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在过去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艺术品的接受并不属于美学的研究范围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错。原文中的表述是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艺术品的接受在过去并不被看作是重要的美学问题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即承认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艺术品的接受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是美学问题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只是不被看作是重要的美学问题。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0934" y="4221088"/>
            <a:ext cx="840275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542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真题演练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下列理解和分析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不符合原文意思的一项是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文本之所以是一个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召唤结构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一个原因就是它有一些内容有意不写或不明写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需要接受者用自己的生活经验与想象去补充。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文本的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否定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要素具有对接受者所生活的现实加以否定的功能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这种功能是通过接受者接受文本并对现实进行反思和批判而实现的。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是接受者在理解文本以前的心理文化结构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由于接受者对文本的接受不是被动的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所以这种结构会影响接受者对文本的理解。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作品被艺术家创作出来以后就成为历史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作品是通过接受者的理解而存活于现实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并发挥作用的。从这个意义上说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作品的生命力存在于理解之中。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218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wipe dir="d"/>
      </p:transition>
    </mc:Choice>
    <mc:Fallback xmlns="">
      <p:transition spd="slow">
        <p:wipe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真题演练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接受者对文本的接受不是被动的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这种结构会影响接受者对文本的理解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二者不构成因果关系。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3241" y="3789040"/>
            <a:ext cx="840275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30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trips dir="rd"/>
      </p:transition>
    </mc:Choice>
    <mc:Fallback xmlns=""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3971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02765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例文借鉴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2166861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13964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如何让作文有文采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本单元写作训练对应的是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表达交流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部分《锤炼思想　学习写得有文采》。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有文采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是在语言通顺的基础上提出的对文章语言的高一层次的要求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包括以下四个方面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用词贴切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即要求文章用词恰当、精练、形象。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句式灵活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就是句式要富于变化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或对偶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或排比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或整散结合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或反复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或设问等。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善于运用修辞手法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如比喻、比拟、借代、夸张等。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文句有表现力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指文句含义深刻、有韵味。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我们平时的作文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可以按照这四点要求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从如下几个方面加强语言的训练。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6317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3971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02765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例文借鉴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2166861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巧用动词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力求把事物写美写活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动词不仅能够准确、简练、生动、形象地表现事物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还能够化静为动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化无形为有形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化无声为有声。古往今来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人们对动词的使用总是情有独钟。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红杏枝头春意闹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春之意境全出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蝉噪林逾静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鸟鸣山更幽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起到了动静互化的效果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月光如流水一般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静静地泻在这一片叶子和花上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字描写出了月光自上而下的洒落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写出了月光轻柔缓和的流动之美。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2244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3971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02765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例文借鉴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2166861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084687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活用形容词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学会绘声绘色绘形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灵活运用形容词能把事物描写得生动、贴切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能够调动人的视觉、听觉和触觉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让人充分感知所描写的对象。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曲曲折折的荷塘上面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弥望的是田田的叶子。叶子出水很高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像亭亭的舞女的裙。层层的叶子中间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零星地点缀着些白花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有袅娜地开着的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有羞涩地打着朵的。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曲曲折折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写尽荷塘的形状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田田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亭亭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袅娜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等一连串形容词的运用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则写尽了荷花的风致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也写出了荷塘的优雅、朦胧、幽静之美。这是绘形绘色的典范。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2422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题演练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889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筛选并整合文中的信息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筛选并整合文中的信息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是《考试说明》中对一般论述类文章阅读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分析综合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的第一条要求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重点考查辨别、筛选并整合文中重要信息的能力。重要信息包括文章的基本观点、最能表达文章主旨和作者写作意图的语句等。所谓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筛选信息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是从纷繁的语言材料中找出信息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提取主要信息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筛掉次要信息。所谓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整合信息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是根据要求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对筛选出来的信息源进行分类集中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重新组合。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本单元所选文章是文艺评论和随笔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这类文章正是高考命题中一般论述类文章的常选文本。对这一考点的能力要求和解题方法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我们不妨以《咬文嚼字》的一段为例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设题分析。看下面的文段和题目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3971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02765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例文借鉴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2166861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80663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多用修辞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尤其是比喻、拟人和排比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比喻能让抽象的事物变得具体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让平淡的事物变得生动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让深奥的理论变得浅显通俗。李乐薇的《我的空中楼阁》便是运用比喻修辞的范例。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山如眉黛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小屋恰似眉梢的痣一点。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作者先把山比作眉黛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语出王观《卜算子》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水是眼波横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山是眉峰聚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似乎并无奇特之处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但作者并未就此止步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而是由此生发开去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带出另一个新鲜的比喻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小屋恰似眉梢的痣一点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可谓独出心裁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熨帖自然。此语一出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的形象呈现出新颖动人之感。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拟人的主要作用是化无情为有情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使之形象生动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意蕴丰富。老舍在《济南的冬天》中这样写道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一个老城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有山有水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全在天底下晒着阳光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暖和安适地睡着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只等春风来把它们唤醒。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一连串相关的拟人手法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烘托舒适温暖的环境。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8072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3971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02765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例文借鉴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2166861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排比从来都是一种能让文章熠熠生辉、文采顿生的修辞手法。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生活中到处都有美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生活中的美景随处可见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校园中寻求知识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是一道富有诗意的美景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家庭中感受亲情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是一道充满温馨的美景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社会中奉献真爱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是一道多彩的美景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语言文采斐然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给人以美的感受。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2119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3971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02765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例文借鉴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2166861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化用、引用古诗词、名言警句和典故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古诗词是中华文化的精粹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适当引用古诗词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会为你的语言增添文学底蕴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名言警句意义深远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耐人寻味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不失时机地引用或化用名言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会为你的文章增添几分深刻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历史典故都是先贤圣哲们生命智慧的结晶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是历史留给我们后人的宝贵遗产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写作中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有时候下笔千言却不如引用一个历史典故更具有说服力。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5796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3971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02765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例文借鉴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2166861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79378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灵活选用句式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或整或散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参差错落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不要单纯使用肯定句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不妨也穿插一两句否定句、双重否定句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不要只是使用主动句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不妨也穿插一点被动句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不要总是使用正常语序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不妨也穿插一些倒装句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不要全使用陈述句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不妨也穿插些许祈使句、感叹句、疑问句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不要全篇使用短句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不妨也穿插几句长句。例如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那冷雨。看看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那冷雨。嗅嗅闻闻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那冷雨。舔舔吧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那冷雨。雨在他的伞上这城市百万人的伞上雨衣上屋上天线上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雨下在基隆港在防波堤在海峡的船上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清明这季雨。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余光中《听听那冷雨》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8284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3971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技法指津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302765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例文借鉴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2166861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当然要以散句为主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但是全用散句就难免单调、散漫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显不出文采。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物相杂故曰文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《易经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系辞》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因而散句中要杂以整句。整句庄重有力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匀称谐调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能显出一种整饬美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做到整散结合往往会使语言显得既活泼、参差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又谨严、工整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读来有一种洒脱与精致相结合的美。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007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3971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技法点津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02765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例文借鉴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166861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79378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浙江高考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根据要求作文。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言为心声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文如其人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。性情褊急则为文局促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品性澄淡则下笔悠远。这意味着作品的格调趣味与作者人品应该是一致的。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金代元好问《论诗绝句》却认为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心画心声总失真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文章宁复见为人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。艺术家笔下的高雅不能证明其为人的脱俗。这意味着作品的格调趣味与作者人品有可能是背离的。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对此你有什么看法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写一篇文章阐明你的观点。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题目自拟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观点自定。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明确文体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不得写成诗歌。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不得抄袭、套作。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7266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over dir="lu"/>
      </p:transition>
    </mc:Choice>
    <mc:Fallback xmlns=""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3971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技法点津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02765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例文借鉴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166861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文显其品动人心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喜欢一卷诗书在手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或品读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照花前后镜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花面交相映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的慵懒与情思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一抹浅淡的远山黛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画出女子的婉丽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或感受太史公笔下暗流涌动的政权争夺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尔虞我诈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险象环生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或带着一颗心和三毛共赴撒哈拉沙漠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体味异域风情。正如古人所言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言为心声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文如其人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。不错的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在文章中确实能感受到作者的性情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或潇洒坦荡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或自由不拘。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9537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wipe dir="u"/>
      </p:transition>
    </mc:Choice>
    <mc:Fallback xmlns=""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3971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技法点津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02765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例文借鉴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166861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89137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大凡在文学界受人敬仰的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读者都能找到与文章匹配的词语去概括作者的性格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想来这就是我们所能感知的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了吧。它并不是仅从一篇文章中体现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而是渗透在作家一生的写作历程中。初识袁中郎是在《满井游记》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山峦为晴雪所洗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娟然如拭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鲜妍明媚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如倩女之面贵面而髻鬟之始掠也。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如此潇然山水的才子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想来也是一位人生的哲学家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他自言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独抒性灵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不拘格套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非从自己胸臆流出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不肯下笔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。其实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这话不但说出了中郎的文学主张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也说出了他的人生态度。在那些赞美自然风光的游记中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每一篇都是他对这种生活本色的探寻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他的文章就是他的内心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我们能从文章中感受到作者人格的真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才会让我们的心产生共鸣。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7782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ll dir="d"/>
      </p:transition>
    </mc:Choice>
    <mc:Fallback xmlns="">
      <p:transition spd="slow">
        <p:pull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3971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技法点津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02765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例文借鉴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166861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文学贵在思想的碰撞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金代元好问提出了自己不同的观点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心画心声总失真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文章宁复见为人。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我们总认为的在人格与文章之间的等号却在这里发生了微妙的变化。文章会成为人心的面具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也许我们需要用一双聪慧的眼、一颗睿智的心去辨别。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文章是抒发人性的途径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而有时这条道路会被外界因素阻隔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让我们看不真实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文章本身也沦为了工具。郭沫若以一部《女神》成为中国现代诗史上一位举足轻重的诗人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当革命的烈火蔓延整个中国大地时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他的诗便成为了配合革命形势的产物。也许在郭老的骨子里是崇尚自由的浪漫主义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但当他的心被铐上政治的枷锁时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所有艺术的美感就消失殆尽了。曾经写出《女神》这样唯美诗篇的人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湮没在革命的浪潮中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我们只能扼腕叹息了。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48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hlinkClick r:id="rId2" action="ppaction://hlinksldjump"/>
          </p:cNvPr>
          <p:cNvSpPr/>
          <p:nvPr/>
        </p:nvSpPr>
        <p:spPr>
          <a:xfrm>
            <a:off x="43971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技法点津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02765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例文借鉴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166861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但不管有什么不同的观点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有一样是不能否认的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文显其品动人心。因为他们能将自己的真当作汤底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用生活的阅历作为主料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以真情实感为辅料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烹饪出一锅令人回味的佳肴。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0376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 dir="rd"/>
      </p:transition>
    </mc:Choice>
    <mc:Fallback xmlns=""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题演练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531947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有些人根本不了解文字和思想情感的密切关系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以为更改一两个字不过是要文字顺畅些或是漂亮些。其实更动了文字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就同时更动了思想情感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内容和形式是相随而变的。姑举一个人人皆知的实例。韩愈在月夜里听见贾岛吟诗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鸟宿池边树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僧推月下门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劝他把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字改成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字。这段文字因缘古今传为美谈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今人要把咬文嚼字的意思说得好听一点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。古今人也都赞赏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字下得好。其实这不仅是文字上的分别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同时也是意境上的分别。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固然显得鲁莽一点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但是它表示孤僧步月归寺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门原来是他自己掩的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于今他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。他须自掩自推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足见寺里只有他孤零零的一个和尚。在这冷寂的场合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他有兴致出来步月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兴尽而返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独往独来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自在无碍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他也自有一副胸襟气度。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5968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3971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技法点津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02765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例文借鉴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166861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520930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根据要求作文。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鉴真和尚刚剃度皈依时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住持让他做了寺里谁也不愿意做的行脚僧。一天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日已三竿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鉴真依旧大睡不起。住持很奇怪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叫醒鉴真问为什么。鉴真说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穿破一堆芒鞋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就能做一个能光大佛法的名僧吗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我还是为庙里节省些芒鞋吧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住持一听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明白了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你随我到寺前的路上走走吧。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寺前是黄土坡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昨天夜里下了一场大雨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路面泥泞不堪。艰难走过之后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住持问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你能找到你刚才留下的脚印吗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鉴真说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住持捻须一笑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你能否找到你昨天从这条路上走过的脚印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鉴真十分不解地说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昨天没下雨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小僧哪能留下脚印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住持听了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拍着鉴真的肩说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泥泞的路才能留下脚印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请根据以上文字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写一篇文章。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3971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技法点津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02765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例文借鉴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166861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全面理解材料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但可以选择一个侧面、一个角度构思作文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不要脱离材料内容及含意的范围作文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标题自拟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文体自选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立意自定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不得抄袭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写作提示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这则材料的关键在住持总结性的话语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泥泞的路才能留下脚印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泥泞的路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脚印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具有比喻义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泥泞的路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比喻生活的困境和挫折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脚印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比喻生命的痕迹和深刻的印记。写作时应联系生活或人生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思考为什么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泥泞的路才能留下脚印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怎样看待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泥泞的路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2792266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3971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技法点津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02765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例文借鉴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166861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根据要求作文。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世界越来越喧闹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而我的日子越来越安静了。我喜欢过安静的日子。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周国平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我想社会生活本来就是喧嚣的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或者说喧嚣是社会生活的一个方面。喧嚣这种现象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也不完全是负面的。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莫言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自选角度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自拟标题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文体不限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不要脱离材料内容及含意的范围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不得抄袭。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5824082"/>
      </p:ext>
    </p:extLst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3971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技法点津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02765" y="1002244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例文借鉴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2166861" y="1002244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写作练习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94446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写作提示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此题由两则材料组成。第一则材料是周国平的话。意思是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在这喧嚣的社会中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他选择安静的生活方式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安静地写作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安静地思考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不受外界的喧嚣干扰或诱惑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守得住自己的内心。第二则是莫言在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年南国书香节上演讲的观点摘录。意思是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这是一个喧嚣的时代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生于斯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长于斯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谁都不能避免直面喧嚣。如何看待这个喧嚣的时代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如何应对这个喧嚣的社会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值得每一个人认真思考。从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可侧重对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喧嚣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意义的直接解读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含意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喧嚣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引申到对现代人生活态度或生存方式的思考。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8176643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题演练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556792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就显得他拘礼些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也就显得寺里有人应门。他仿佛是乘月夜访友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他自己不甘寂寞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那寺里假如不是热闹场合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至少也有一些温暖的人情。比较起来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的空气没有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的那么冷寂。就上句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鸟宿池边树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似乎比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要调和些。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可以无声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就不免剥啄有声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惊起了宿鸟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打破了岑寂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也似乎平添了搅扰。所以我很怀疑韩愈的修改是否真如古今所称赏的那么妥当。究竟哪一种意境是贾岛当时在心里玩索而要表现的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只有他自己知道。如果他想到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或是想到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我认为那是不可能的事。所以问题不在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字哪一个比较恰当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而在哪一种境界是他当时所要说的而且与全诗调和的。在文字上推敲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骨子里实在是在思想情感上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4412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rd"/>
      </p:transition>
    </mc:Choice>
    <mc:Fallback xmlns="">
      <p:transition spd="slow">
        <p:pull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题演练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9889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下列对作者认为用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好的理由的理解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5082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字表示孤僧步月归寺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门须自掩自推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足见其乃孤零一人。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字显得拘礼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也显示了不甘寂寞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破坏了温暖的人情。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可以无声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就不免剥啄有声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也似乎平添了搅扰。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字所呈现的情境似乎比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所呈现的情境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更调和一些。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解答此题首先要明确信息筛选的原则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作者认为用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好的理由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其次要注意选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不正确的一项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项不当。原文是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那寺里假如不是热闹场合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至少也有一些温暖的人情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破坏了温暖的人情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3241" y="3933056"/>
            <a:ext cx="8402759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9367" y="5589240"/>
            <a:ext cx="840275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093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题演练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632197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在筛选整合信息时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要特别注意以下几种信息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同一信息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文章往往在表述同一内容时会变换不同的说法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但这些不同说法体现的信息是一样的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或者命题人在设置选项时故意变换一种说法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其实这种说法和文本中的说法是一个意思。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分散信息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在一篇文章中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解说同一观点的材料可能不集中在同一段落或相邻的段落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可能相距较远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或能支持某观点的句子、名言、例子相距较远。这些信息不聚在一起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但解说的是同一观点。阅读时要善于寻找遥远的信息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并把它们拉近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使其聚在一起。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隐含信息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隐含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指言在此意在彼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或是作者没有明说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只是隐含在文意内的意思。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1423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u"/>
      </p:transition>
    </mc:Choice>
    <mc:Fallback xmlns=""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题演练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556792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筛选整合文中的信息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一般分三步走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把握全文主要内容。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筛选并整合文中的信息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涉及的内容一般范围比较大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所以把握全文主要内容是筛选和整合信息的基础。具体来说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要探究文章的观点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把握作者在文中体现的态度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筛选出文中使用的论据等。对文章主要内容有个整体把握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筛选和整合信息时才会心中有数。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把握题干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确定答题区间。题干的设置常包括三个方面的内容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创设情境、设问角度和命题意图。前两者是显性的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而后者是隐性的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但又是最关键的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审题时要通过分析前两者把握命题意图。信息筛选的主要依据是题干和文本。明确题干要求后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就要回到文本上来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迅速找到筛选区域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找准与试题的选项对应的原句。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6337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trips/>
      </p:transition>
    </mc:Choice>
    <mc:Fallback xmlns=""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题演练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将选项信息与原文语句内容进行对应比较。选项信息的语言与原文语句内容在表述上有一定区别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命题者常通过改变叙述的方式来设置一些干扰项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解答时要认真核对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找出符合题干的选项。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2831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u"/>
      </p:transition>
    </mc:Choice>
    <mc:Fallback xmlns=""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考点直击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真题演练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课标全国高考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艺术品的接受在过去并不被看作是重要的美学问题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世纪解释学兴起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一个名为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接受美学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的美学分支应运而生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于是研究艺术品的接受成为艺术美学中的显学。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通常只是从艺术家的立场出发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将创作看作艺术家审美经验的结晶过程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作品完成就意味着创作完成。而从接受美学的角度来看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这一完成并不说明创作已经终结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它只说明创作的第一阶段告一段落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接下来是读者或观众、听众的再创作。由于未被阅读的作品的价值包括审美价值仅仅是一种可能的存在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只有通过阅读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它才转化为现实的存在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因此对作品的接受具有艺术本体的意义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也就是说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接受者也是艺术创作的主体之一。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pull dir="u"/>
      </p:transition>
    </mc:Choice>
    <mc:Fallback xmlns=""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92</TotalTime>
  <Words>4557</Words>
  <Application>Microsoft Office PowerPoint</Application>
  <PresentationFormat>全屏显示(4:3)</PresentationFormat>
  <Paragraphs>166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4" baseType="lpstr">
      <vt:lpstr>NEU-BZ-S92</vt:lpstr>
      <vt:lpstr>方正书宋_GBK</vt:lpstr>
      <vt:lpstr>方正宋黑_GBK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专题知能整合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  用事实说话</dc:title>
  <dc:creator>阳光暖暖</dc:creator>
  <cp:lastModifiedBy>dbc</cp:lastModifiedBy>
  <cp:revision>25</cp:revision>
  <dcterms:created xsi:type="dcterms:W3CDTF">2015-04-23T00:36:31Z</dcterms:created>
  <dcterms:modified xsi:type="dcterms:W3CDTF">2016-03-11T07:09:25Z</dcterms:modified>
</cp:coreProperties>
</file>