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74" r:id="rId2"/>
    <p:sldId id="265" r:id="rId3"/>
    <p:sldId id="311" r:id="rId4"/>
    <p:sldId id="312" r:id="rId5"/>
    <p:sldId id="313" r:id="rId6"/>
    <p:sldId id="314" r:id="rId7"/>
    <p:sldId id="315" r:id="rId8"/>
    <p:sldId id="333" r:id="rId9"/>
    <p:sldId id="343" r:id="rId10"/>
    <p:sldId id="266" r:id="rId11"/>
    <p:sldId id="316" r:id="rId12"/>
    <p:sldId id="318" r:id="rId13"/>
    <p:sldId id="319" r:id="rId14"/>
    <p:sldId id="320" r:id="rId15"/>
    <p:sldId id="321" r:id="rId16"/>
    <p:sldId id="337" r:id="rId17"/>
    <p:sldId id="338" r:id="rId18"/>
    <p:sldId id="344" r:id="rId19"/>
    <p:sldId id="269" r:id="rId20"/>
    <p:sldId id="325" r:id="rId21"/>
    <p:sldId id="326" r:id="rId22"/>
    <p:sldId id="327" r:id="rId23"/>
    <p:sldId id="328" r:id="rId24"/>
    <p:sldId id="283" r:id="rId25"/>
    <p:sldId id="329" r:id="rId26"/>
    <p:sldId id="330" r:id="rId27"/>
    <p:sldId id="331" r:id="rId28"/>
    <p:sldId id="334" r:id="rId29"/>
    <p:sldId id="345" r:id="rId30"/>
    <p:sldId id="270" r:id="rId31"/>
    <p:sldId id="332" r:id="rId32"/>
    <p:sldId id="336" r:id="rId33"/>
    <p:sldId id="342" r:id="rId3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2016-03-11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slide" Target="../slides/slide19.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19.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30.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TextBox 16">
            <a:hlinkClick r:id="rId2" action="ppaction://hlinksldjump"/>
          </p:cNvPr>
          <p:cNvSpPr txBox="1"/>
          <p:nvPr userDrawn="1"/>
        </p:nvSpPr>
        <p:spPr>
          <a:xfrm>
            <a:off x="4905511" y="240903"/>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考点内引外联</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8" name="TextBox 34">
            <a:hlinkClick r:id="rId3" action="ppaction://hlinksldjump"/>
          </p:cNvPr>
          <p:cNvSpPr txBox="1"/>
          <p:nvPr userDrawn="1"/>
        </p:nvSpPr>
        <p:spPr>
          <a:xfrm>
            <a:off x="6241896" y="244964"/>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写作步步推进</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1" name="组合 20"/>
          <p:cNvGrpSpPr/>
          <p:nvPr userDrawn="1"/>
        </p:nvGrpSpPr>
        <p:grpSpPr>
          <a:xfrm>
            <a:off x="4852164" y="-27384"/>
            <a:ext cx="1443037" cy="880109"/>
            <a:chOff x="11613" y="1584001"/>
            <a:chExt cx="1443037" cy="733424"/>
          </a:xfrm>
        </p:grpSpPr>
        <p:pic>
          <p:nvPicPr>
            <p:cNvPr id="25" name="图片 2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27" name="TextBox 26">
              <a:hlinkClick r:id="rId3" action="ppaction://hlinksldjump"/>
            </p:cNvPr>
            <p:cNvSpPr txBox="1"/>
            <p:nvPr userDrawn="1"/>
          </p:nvSpPr>
          <p:spPr>
            <a:xfrm>
              <a:off x="53741" y="1764689"/>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考点内引外联</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18" name="TextBox 34">
            <a:hlinkClick r:id="rId4" action="ppaction://hlinksldjump"/>
          </p:cNvPr>
          <p:cNvSpPr txBox="1"/>
          <p:nvPr userDrawn="1"/>
        </p:nvSpPr>
        <p:spPr>
          <a:xfrm>
            <a:off x="6241896" y="244964"/>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写作步步推进</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50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down)">
                                      <p:cBhvr>
                                        <p:cTn id="8" dur="500"/>
                                        <p:tgtEl>
                                          <p:spTgt spid="21"/>
                                        </p:tgtEl>
                                      </p:cBhvr>
                                    </p:animEffect>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20" name="TextBox 16">
            <a:hlinkClick r:id="rId2" action="ppaction://hlinksldjump"/>
          </p:cNvPr>
          <p:cNvSpPr txBox="1"/>
          <p:nvPr userDrawn="1"/>
        </p:nvSpPr>
        <p:spPr>
          <a:xfrm>
            <a:off x="4905511" y="240903"/>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考点内引外联</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1" name="组合 20"/>
          <p:cNvGrpSpPr/>
          <p:nvPr userDrawn="1"/>
        </p:nvGrpSpPr>
        <p:grpSpPr>
          <a:xfrm>
            <a:off x="6197901" y="-27384"/>
            <a:ext cx="1443037" cy="880109"/>
            <a:chOff x="11613" y="2237065"/>
            <a:chExt cx="1443037" cy="733424"/>
          </a:xfrm>
        </p:grpSpPr>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25" name="TextBox 42">
              <a:hlinkClick r:id="rId4" action="ppaction://hlinksldjump"/>
            </p:cNvPr>
            <p:cNvSpPr txBox="1"/>
            <p:nvPr userDrawn="1"/>
          </p:nvSpPr>
          <p:spPr>
            <a:xfrm>
              <a:off x="52170" y="2452075"/>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写作步步推进</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down)">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34" name="组合 33"/>
          <p:cNvGrpSpPr/>
          <p:nvPr userDrawn="1"/>
        </p:nvGrpSpPr>
        <p:grpSpPr>
          <a:xfrm>
            <a:off x="4947050" y="29753"/>
            <a:ext cx="1154483" cy="584775"/>
            <a:chOff x="29482" y="1624652"/>
            <a:chExt cx="1154483" cy="487312"/>
          </a:xfrm>
        </p:grpSpPr>
        <p:sp>
          <p:nvSpPr>
            <p:cNvPr id="35" name="TextBox 34"/>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36" name="TextBox 35">
              <a:hlinkClick r:id="rId4"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4" name="组合 43"/>
          <p:cNvGrpSpPr/>
          <p:nvPr userDrawn="1"/>
        </p:nvGrpSpPr>
        <p:grpSpPr>
          <a:xfrm>
            <a:off x="6167395" y="29755"/>
            <a:ext cx="1261884" cy="584775"/>
            <a:chOff x="29482" y="2276803"/>
            <a:chExt cx="1261884" cy="487312"/>
          </a:xfrm>
        </p:grpSpPr>
        <p:sp>
          <p:nvSpPr>
            <p:cNvPr id="45" name="TextBox 44"/>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46" name="TextBox 45">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7" name="组合 46"/>
          <p:cNvGrpSpPr/>
          <p:nvPr userDrawn="1"/>
        </p:nvGrpSpPr>
        <p:grpSpPr>
          <a:xfrm>
            <a:off x="7543337" y="-27384"/>
            <a:ext cx="1443037" cy="880109"/>
            <a:chOff x="11613" y="2907777"/>
            <a:chExt cx="1443037" cy="733424"/>
          </a:xfrm>
        </p:grpSpPr>
        <p:pic>
          <p:nvPicPr>
            <p:cNvPr id="48" name="图片 4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9" name="TextBox 48"/>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 TUOZHAN</a:t>
              </a:r>
              <a:endParaRPr lang="zh-CN" altLang="en-US" sz="1000" dirty="0">
                <a:solidFill>
                  <a:schemeClr val="bg1"/>
                </a:solidFill>
              </a:endParaRPr>
            </a:p>
          </p:txBody>
        </p:sp>
        <p:sp>
          <p:nvSpPr>
            <p:cNvPr id="50" name="TextBox 49">
              <a:hlinkClick r:id="rId6"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25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53" presetClass="entr" presetSubtype="16" fill="hold" nodeType="withEffect">
                                  <p:stCondLst>
                                    <p:cond delay="500"/>
                                  </p:stCondLst>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ppt_w</p:attrName>
                                        </p:attrNameLst>
                                      </p:cBhvr>
                                      <p:tavLst>
                                        <p:tav tm="0">
                                          <p:val>
                                            <p:fltVal val="0"/>
                                          </p:val>
                                        </p:tav>
                                        <p:tav tm="100000">
                                          <p:val>
                                            <p:strVal val="#ppt_w"/>
                                          </p:val>
                                        </p:tav>
                                      </p:tavLst>
                                    </p:anim>
                                    <p:anim calcmode="lin" valueType="num">
                                      <p:cBhvr>
                                        <p:cTn id="19" dur="500" fill="hold"/>
                                        <p:tgtEl>
                                          <p:spTgt spid="44"/>
                                        </p:tgtEl>
                                        <p:attrNameLst>
                                          <p:attrName>ppt_h</p:attrName>
                                        </p:attrNameLst>
                                      </p:cBhvr>
                                      <p:tavLst>
                                        <p:tav tm="0">
                                          <p:val>
                                            <p:fltVal val="0"/>
                                          </p:val>
                                        </p:tav>
                                        <p:tav tm="100000">
                                          <p:val>
                                            <p:strVal val="#ppt_h"/>
                                          </p:val>
                                        </p:tav>
                                      </p:tavLst>
                                    </p:anim>
                                    <p:animEffect transition="in" filter="fade">
                                      <p:cBhvr>
                                        <p:cTn id="20" dur="500"/>
                                        <p:tgtEl>
                                          <p:spTgt spid="44"/>
                                        </p:tgtEl>
                                      </p:cBhvr>
                                    </p:animEffect>
                                  </p:childTnLst>
                                </p:cTn>
                              </p:par>
                              <p:par>
                                <p:cTn id="21" presetID="12" presetClass="entr" presetSubtype="1" fill="hold" nodeType="withEffect">
                                  <p:stCondLst>
                                    <p:cond delay="50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p:tgtEl>
                                          <p:spTgt spid="47"/>
                                        </p:tgtEl>
                                        <p:attrNameLst>
                                          <p:attrName>ppt_y</p:attrName>
                                        </p:attrNameLst>
                                      </p:cBhvr>
                                      <p:tavLst>
                                        <p:tav tm="0">
                                          <p:val>
                                            <p:strVal val="#ppt_y-#ppt_h*1.125000"/>
                                          </p:val>
                                        </p:tav>
                                        <p:tav tm="100000">
                                          <p:val>
                                            <p:strVal val="#ppt_y"/>
                                          </p:val>
                                        </p:tav>
                                      </p:tavLst>
                                    </p:anim>
                                    <p:animEffect transition="in" filter="wipe(down)">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b="1" dirty="0" smtClean="0"/>
              <a:t>专题知能整合</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9.xml"/><Relationship Id="rId1" Type="http://schemas.openxmlformats.org/officeDocument/2006/relationships/slideLayout" Target="../slideLayouts/slideLayout6.xml"/><Relationship Id="rId4" Type="http://schemas.openxmlformats.org/officeDocument/2006/relationships/slide" Target="slide30.xml"/></Relationships>
</file>

<file path=ppt/slides/_rels/slide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9.xml"/><Relationship Id="rId1" Type="http://schemas.openxmlformats.org/officeDocument/2006/relationships/slideLayout" Target="../slideLayouts/slideLayout6.xml"/><Relationship Id="rId4" Type="http://schemas.openxmlformats.org/officeDocument/2006/relationships/slide" Target="slide30.xml"/></Relationships>
</file>

<file path=ppt/slides/_rels/slide21.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9.xml"/><Relationship Id="rId1" Type="http://schemas.openxmlformats.org/officeDocument/2006/relationships/slideLayout" Target="../slideLayouts/slideLayout6.xml"/><Relationship Id="rId4" Type="http://schemas.openxmlformats.org/officeDocument/2006/relationships/slide" Target="slide30.xml"/></Relationships>
</file>

<file path=ppt/slides/_rels/slide2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9.xml"/><Relationship Id="rId1" Type="http://schemas.openxmlformats.org/officeDocument/2006/relationships/slideLayout" Target="../slideLayouts/slideLayout6.xml"/><Relationship Id="rId4" Type="http://schemas.openxmlformats.org/officeDocument/2006/relationships/slide" Target="slide30.xml"/></Relationships>
</file>

<file path=ppt/slides/_rels/slide2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9.xml"/><Relationship Id="rId1" Type="http://schemas.openxmlformats.org/officeDocument/2006/relationships/slideLayout" Target="../slideLayouts/slideLayout6.xml"/><Relationship Id="rId4" Type="http://schemas.openxmlformats.org/officeDocument/2006/relationships/slide" Target="slide30.xml"/></Relationships>
</file>

<file path=ppt/slides/_rels/slide24.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9.xml"/><Relationship Id="rId1" Type="http://schemas.openxmlformats.org/officeDocument/2006/relationships/slideLayout" Target="../slideLayouts/slideLayout6.xml"/><Relationship Id="rId4" Type="http://schemas.openxmlformats.org/officeDocument/2006/relationships/slide" Target="slide30.xml"/></Relationships>
</file>

<file path=ppt/slides/_rels/slide25.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9.xml"/><Relationship Id="rId1" Type="http://schemas.openxmlformats.org/officeDocument/2006/relationships/slideLayout" Target="../slideLayouts/slideLayout6.xml"/><Relationship Id="rId4" Type="http://schemas.openxmlformats.org/officeDocument/2006/relationships/slide" Target="slide30.xml"/></Relationships>
</file>

<file path=ppt/slides/_rels/slide26.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9.xml"/><Relationship Id="rId1" Type="http://schemas.openxmlformats.org/officeDocument/2006/relationships/slideLayout" Target="../slideLayouts/slideLayout6.xml"/><Relationship Id="rId4" Type="http://schemas.openxmlformats.org/officeDocument/2006/relationships/slide" Target="slide30.xml"/></Relationships>
</file>

<file path=ppt/slides/_rels/slide27.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9.xml"/><Relationship Id="rId1" Type="http://schemas.openxmlformats.org/officeDocument/2006/relationships/slideLayout" Target="../slideLayouts/slideLayout6.xml"/><Relationship Id="rId4" Type="http://schemas.openxmlformats.org/officeDocument/2006/relationships/slide" Target="slide30.xml"/></Relationships>
</file>

<file path=ppt/slides/_rels/slide28.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9.xml"/><Relationship Id="rId1" Type="http://schemas.openxmlformats.org/officeDocument/2006/relationships/slideLayout" Target="../slideLayouts/slideLayout6.xml"/><Relationship Id="rId4" Type="http://schemas.openxmlformats.org/officeDocument/2006/relationships/slide" Target="slide30.xml"/></Relationships>
</file>

<file path=ppt/slides/_rels/slide29.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9.xml"/><Relationship Id="rId1" Type="http://schemas.openxmlformats.org/officeDocument/2006/relationships/slideLayout" Target="../slideLayouts/slideLayout6.xml"/><Relationship Id="rId4" Type="http://schemas.openxmlformats.org/officeDocument/2006/relationships/slide" Target="slide30.xml"/></Relationships>
</file>

<file path=ppt/slides/_rels/slide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9.xml"/><Relationship Id="rId1" Type="http://schemas.openxmlformats.org/officeDocument/2006/relationships/slideLayout" Target="../slideLayouts/slideLayout6.xml"/><Relationship Id="rId4" Type="http://schemas.openxmlformats.org/officeDocument/2006/relationships/slide" Target="slide30.xml"/></Relationships>
</file>

<file path=ppt/slides/_rels/slide31.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9.xml"/><Relationship Id="rId1" Type="http://schemas.openxmlformats.org/officeDocument/2006/relationships/slideLayout" Target="../slideLayouts/slideLayout6.xml"/><Relationship Id="rId4" Type="http://schemas.openxmlformats.org/officeDocument/2006/relationships/slide" Target="slide30.xml"/></Relationships>
</file>

<file path=ppt/slides/_rels/slide32.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9.xml"/><Relationship Id="rId1" Type="http://schemas.openxmlformats.org/officeDocument/2006/relationships/slideLayout" Target="../slideLayouts/slideLayout6.xml"/><Relationship Id="rId4" Type="http://schemas.openxmlformats.org/officeDocument/2006/relationships/slide" Target="slide30.xml"/></Relationships>
</file>

<file path=ppt/slides/_rels/slide33.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19.xml"/><Relationship Id="rId1" Type="http://schemas.openxmlformats.org/officeDocument/2006/relationships/slideLayout" Target="../slideLayouts/slideLayout6.xml"/><Relationship Id="rId4" Type="http://schemas.openxmlformats.org/officeDocument/2006/relationships/slide" Target="slide30.xml"/></Relationships>
</file>

<file path=ppt/slides/_rels/slide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dirty="0"/>
              <a:t>专题知能整合</a:t>
            </a:r>
            <a:endParaRPr lang="zh-CN" altLang="zh-CN" dirty="0"/>
          </a:p>
        </p:txBody>
      </p:sp>
    </p:spTree>
    <p:extLst>
      <p:ext uri="{BB962C8B-B14F-4D97-AF65-F5344CB8AC3E}">
        <p14:creationId xmlns:p14="http://schemas.microsoft.com/office/powerpoint/2010/main" val="591445002"/>
      </p:ext>
    </p:extLst>
  </p:cSld>
  <p:clrMapOvr>
    <a:masterClrMapping/>
  </p:clrMapOvr>
  <p:transition spd="slow">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说不尽的萤火虫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中国有着悠久的萤火虫文化。早在先秦时期的《诗经》中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萤火虫就成为先民的关注对象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町疃鹿场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熠耀宵行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就是描述萤火虫的。古代诗人常借萤火虫抒情达意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唐代杜牧的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银烛秋光冷画屏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轻罗小扇扑流萤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便是千古绝唱。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囊萤夜读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的故事家喻户晓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也曾激励过无数学子发奋努力。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现代人是不再需要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囊萤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来夜读了。到</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科学家受萤火虫发光器的启发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发明出荧光灯。萤火虫发出的荧光是一种生物光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它不同于其他的光会伴生热量的损耗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是目前已知唯一几乎没有热损耗的光源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因此也叫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冷光源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。荧光灯的发明大大提高了能源使用率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但与萤火虫的发光率相比还差得太远。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cut thruBlk="1"/>
      </p:transition>
    </mc:Choice>
    <mc:Fallback xmlns="">
      <p:transition spd="slow">
        <p:cut thruBlk="1"/>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研究人员在研究萤火虫发光器时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还意外发现了一种锯齿状排列的鳞片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它可以提高发光器的亮度。科学家将其应用在二极管</a:t>
            </a:r>
            <a:r>
              <a:rPr lang="en-US" altLang="zh-CN" sz="2200" dirty="0">
                <a:solidFill>
                  <a:srgbClr val="000000"/>
                </a:solidFill>
                <a:latin typeface="Times New Roman" panose="02020603050405020304" pitchFamily="18" charset="0"/>
                <a:cs typeface="Times New Roman" panose="02020603050405020304" pitchFamily="18" charset="0"/>
              </a:rPr>
              <a:t>(LED)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的设计中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制作出模仿萤火虫发光器天然结构的</a:t>
            </a:r>
            <a:r>
              <a:rPr lang="en-US" altLang="zh-CN" sz="2200" dirty="0">
                <a:solidFill>
                  <a:srgbClr val="000000"/>
                </a:solidFill>
                <a:latin typeface="Times New Roman" panose="02020603050405020304" pitchFamily="18" charset="0"/>
                <a:cs typeface="Times New Roman" panose="02020603050405020304" pitchFamily="18" charset="0"/>
              </a:rPr>
              <a:t>LED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覆盖层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可使其效率提高</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以上。这种新颖设计可能会在几年内应用在</a:t>
            </a:r>
            <a:r>
              <a:rPr lang="en-US" altLang="zh-CN" sz="2200" dirty="0">
                <a:solidFill>
                  <a:srgbClr val="000000"/>
                </a:solidFill>
                <a:latin typeface="Times New Roman" panose="02020603050405020304" pitchFamily="18" charset="0"/>
                <a:cs typeface="Times New Roman" panose="02020603050405020304" pitchFamily="18" charset="0"/>
              </a:rPr>
              <a:t>LED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生产中。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萤火虫特有的虫荧光素酶基因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在基因工程中也越来越多地作为遗传标记的首选来检测基因表达。人们不但利用萤火虫的基因检测癌细胞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还利用基因转移技术把萤火虫的基因转移到玉米中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较快地培育出新的具有抗病虫害的玉米新品系。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89187987"/>
      </p:ext>
    </p:extLst>
  </p:cSld>
  <p:clrMapOvr>
    <a:masterClrMapping/>
  </p:clrMapOvr>
  <mc:AlternateContent xmlns:mc="http://schemas.openxmlformats.org/markup-compatibility/2006" xmlns:p14="http://schemas.microsoft.com/office/powerpoint/2010/main">
    <mc:Choice Requires="p14">
      <p:transition spd="slow" p14:dur="1600">
        <p:checker/>
      </p:transition>
    </mc:Choice>
    <mc:Fallback xmlns="">
      <p:transition spd="slow">
        <p:checke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萤火虫还是血吸虫病的防疫助手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水生萤火虫的幼虫吃包括钉螺在内的螺类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而钉螺正是血吸虫的唯一宿主。萤火虫体内的腺甙磷酸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可作为一种优异的检测剂来检测水的污染程度。萤火虫喜欢植被茂盛、水质干净、空气清新的环境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凡是萤火虫种群分布的地区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都是生态环境保护得比较好的地方。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遗憾的是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萤火虫在部分地区已越来越少见。除了自然天敌外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人类成了萤火虫最大的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。美国一些医药公司为了获取萤火虫体内特有的虫荧光素和虫荧光素酶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出价购买萤火虫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导致人们大肆捕捉萤火虫。在日本</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年代的工业污染和城市扩张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致使萤火虫幼虫的生存率直线下降。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27605352"/>
      </p:ext>
    </p:extLst>
  </p:cSld>
  <p:clrMapOvr>
    <a:masterClrMapping/>
  </p:clrMapOvr>
  <mc:AlternateContent xmlns:mc="http://schemas.openxmlformats.org/markup-compatibility/2006" xmlns:p14="http://schemas.microsoft.com/office/powerpoint/2010/main">
    <mc:Choice Requires="p14">
      <p:transition spd="slow" p14:dur="1600">
        <p:zoom dir="in"/>
      </p:transition>
    </mc:Choice>
    <mc:Fallback xmlns="">
      <p:transition spd="slow">
        <p:zoom dir="in"/>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萤火虫求偶时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雌雄之间会发出特异的闪光信号以吸引异性并交尾。然而城市的亮光干扰了它们的闪光交流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当萤火虫感知到外界灯光时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就会停止发光、飞行、求偶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最终导致种群减少甚至灭绝。去年夏季一些城市刮起萤火虫展览热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千里迢迢从外省引入萤火虫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然后在公园放飞。但萤火虫的很多种类年复一年地在同一个栖息地聚集、交配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即使栖息地遭到破坏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也不会迁往别处。萤火虫成虫的唯一使命就是繁殖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寿命很短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长的也就十几天。萤火虫本就不适合长途迁徙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目的地栖息环境又不太合适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它几乎活不了几天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繁殖就更是不可能了。不少专家为此呼吁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与其引进萤火虫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不如改善自然环境。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03205482"/>
      </p:ext>
    </p:extLst>
  </p:cSld>
  <p:clrMapOvr>
    <a:masterClrMapping/>
  </p:clrMapOvr>
  <mc:AlternateContent xmlns:mc="http://schemas.openxmlformats.org/markup-compatibility/2006" xmlns:p14="http://schemas.microsoft.com/office/powerpoint/2010/main">
    <mc:Choice Requires="p14">
      <p:transition spd="slow" p14:dur="1600">
        <p:wipe/>
      </p:transition>
    </mc:Choice>
    <mc:Fallback xmlns="">
      <p:transition spd="slow">
        <p:wip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那些曾在林间泽畔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熠耀宵行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的萤火虫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如今已与我们渐行渐远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靠人工引进不能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来它们的回归。</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萤火虫是自然的</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也是文化的</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但归根结底是自然的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因而要靠自然来解决。而且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保护萤火虫不能光着眼于一个物种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而是要通过保护整片栖息地来保护许多物种。如果做到这一点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引来的肯定不只萤火虫。萤火虫如是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熊猫如是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白鹳也如是</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我们应多想想如何对自然更友好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与万物共存共荣。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摘编自《新华文摘》</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年第</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62484941"/>
      </p:ext>
    </p:extLst>
  </p:cSld>
  <p:clrMapOvr>
    <a:masterClrMapping/>
  </p:clrMapOvr>
  <mc:AlternateContent xmlns:mc="http://schemas.openxmlformats.org/markup-compatibility/2006" xmlns:p14="http://schemas.microsoft.com/office/powerpoint/2010/main">
    <mc:Choice Requires="p14">
      <p:transition spd="slow" p14:dur="1600">
        <p:wipe dir="d"/>
      </p:transition>
    </mc:Choice>
    <mc:Fallback xmlns="">
      <p:transition spd="slow">
        <p:wipe dir="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709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下列对文章的概括与分析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不正确的两项是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科学家受萤火虫发光器的启发而发明的荧光灯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在减少热损耗方面成效显著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但发光率不如萤火虫。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科学家模仿萤火虫发光器的天然结构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用以制作</a:t>
            </a:r>
            <a:r>
              <a:rPr lang="en-US" altLang="zh-CN" sz="2200" dirty="0">
                <a:solidFill>
                  <a:srgbClr val="000000"/>
                </a:solidFill>
                <a:latin typeface="Times New Roman" panose="02020603050405020304" pitchFamily="18" charset="0"/>
                <a:cs typeface="Times New Roman" panose="02020603050405020304" pitchFamily="18" charset="0"/>
              </a:rPr>
              <a:t>LED</a:t>
            </a:r>
            <a:r>
              <a:rPr lang="zh-CN" altLang="zh-CN" sz="2200" dirty="0">
                <a:solidFill>
                  <a:srgbClr val="000000"/>
                </a:solidFill>
                <a:latin typeface="Times New Roman" panose="02020603050405020304" pitchFamily="18" charset="0"/>
                <a:cs typeface="Times New Roman" panose="02020603050405020304" pitchFamily="18" charset="0"/>
              </a:rPr>
              <a:t>覆盖层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这种设计在应用中将起到节能的作用。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人们选择萤火虫特有的虫荧光素酶基因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将其运用于癌细胞检测、玉米新品系的培育和水质检测。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引进萤火虫的做法不合乎自然规律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因为长途迁徙影响其正常繁殖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异地放飞又改变其栖息环境。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对一个物种的保护必将使其他物种获益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因而做好了萤火虫的保护工作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引来的肯定不只萤火虫。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76542625"/>
      </p:ext>
    </p:extLst>
  </p:cSld>
  <p:clrMapOvr>
    <a:masterClrMapping/>
  </p:clrMapOvr>
  <mc:AlternateContent xmlns:mc="http://schemas.openxmlformats.org/markup-compatibility/2006" xmlns:p14="http://schemas.microsoft.com/office/powerpoint/2010/main">
    <mc:Choice Requires="p14">
      <p:transition spd="slow" p14:dur="1600">
        <p:wipe dir="u"/>
      </p:transition>
    </mc:Choice>
    <mc:Fallback xmlns="">
      <p:transition spd="slow">
        <p:wipe dir="u"/>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将其运用</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虫荧光素酶基因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这与原文信息不符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是偷换概念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文章中的表述是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还利用基因转移技术把萤火虫的基因转移到玉米中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可用于水质检测的是萤火虫体内的腺甙磷酸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而不是虫荧光素酶基因。</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对一个物种的保护必将使其他物种获益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原文中无此表述。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CE</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33241" y="4430841"/>
            <a:ext cx="8402759"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2218963"/>
      </p:ext>
    </p:extLst>
  </p:cSld>
  <p:clrMapOvr>
    <a:masterClrMapping/>
  </p:clrMapOvr>
  <mc:AlternateContent xmlns:mc="http://schemas.openxmlformats.org/markup-compatibility/2006" xmlns:p14="http://schemas.microsoft.com/office/powerpoint/2010/main">
    <mc:Choice Requires="p14">
      <p:transition spd="slow" p14:dur="1600">
        <p:strips/>
      </p:transition>
    </mc:Choice>
    <mc:Fallback xmlns="">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为保护萤火虫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我们要注意萤火虫的哪些习性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请简述。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解答此题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应先找到信息在原文中所在的地方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信息主要集中在文章的最后三段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概括要点时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应分点归纳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使答案条理。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答案要点</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萤火虫对栖息地生态环境有较高要求。</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多不喜迁徙。</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求偶时以闪光信号吸引异性。</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对外界亮光反应敏感。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70620" y="2985935"/>
            <a:ext cx="8402759"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70619" y="3778023"/>
            <a:ext cx="8402759"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27305769"/>
      </p:ext>
    </p:extLst>
  </p:cSld>
  <p:clrMapOvr>
    <a:masterClrMapping/>
  </p:clrMapOvr>
  <mc:AlternateContent xmlns:mc="http://schemas.openxmlformats.org/markup-compatibility/2006" xmlns:p14="http://schemas.microsoft.com/office/powerpoint/2010/main">
    <mc:Choice Requires="p14">
      <p:transition spd="slow" p14:dur="1600">
        <p:cover/>
      </p:transition>
    </mc:Choice>
    <mc:Fallback xmlns="">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21566"/>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请根据文本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萤火虫是自然的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也是文化的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但归根结底是自然的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这句话的含意。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萤火虫是自然的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也是文化的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但归根结底是自然的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这句话有两个要点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一是萤火虫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也是文化的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即强调了萤火虫体现着丰富的文化传统等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而前五段从寄托民族审美情趣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、能启迪科学家发明荧光灯等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、萤火虫的基因研究的价值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、萤火虫是血吸虫病的防疫助手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等均表现了萤火虫的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。二是萤火虫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归根结底是自然的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强调了萤火虫是属于大自然的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应重视其自然习性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遵从自然规律来对它加以保护。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答案要点</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萤火虫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也是文化的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有助于人类对血吸虫病的防疫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能启迪人类的科学发明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还是我们民族审美情感的寄托。</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归根结底是自然的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萤火虫是大自然的一分子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对它的保护要遵从大自然的规律。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70620" y="2132856"/>
            <a:ext cx="8402759" cy="28803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77257" y="5065982"/>
            <a:ext cx="8155183" cy="15754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07758431"/>
      </p:ext>
    </p:extLst>
  </p:cSld>
  <p:clrMapOvr>
    <a:masterClrMapping/>
  </p:clrMapOvr>
  <mc:AlternateContent xmlns:mc="http://schemas.openxmlformats.org/markup-compatibility/2006" xmlns:p14="http://schemas.microsoft.com/office/powerpoint/2010/main">
    <mc:Choice Requires="p14">
      <p:transition spd="slow" p14:dur="1600">
        <p:fade thruBlk="1"/>
      </p:transition>
    </mc:Choice>
    <mc:Fallback xmlns="">
      <p:transition spd="slow">
        <p:fade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技法指津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如何写得新颖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本单元写作训练对应的是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部分《注重创新　学习写得新颖》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即《考试说明》中作文发展等级的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有创新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。它是对文章立意、选材、结构、文体等方面的要求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具体包括以下几点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76317821"/>
      </p:ext>
    </p:extLst>
  </p:cSld>
  <p:clrMapOvr>
    <a:masterClrMapping/>
  </p:clrMapOvr>
  <mc:AlternateContent xmlns:mc="http://schemas.openxmlformats.org/markup-compatibility/2006" xmlns:p14="http://schemas.microsoft.com/office/powerpoint/2010/main">
    <mc:Choice Requires="p14">
      <p:transition spd="slow" p14:dur="1300">
        <p:strips/>
      </p:transition>
    </mc:Choice>
    <mc:Fallback xmlns="">
      <p:transition spd="slow">
        <p:strip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107334"/>
            <a:ext cx="8128000" cy="289733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科普文的特点及解题指导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一、了解科普文的特点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把握说明对象及特征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阅读科普文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首先要准确地把握说明对象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理解说明内容。把握说明对象的特征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是分析文章的关键。准确把握说明对象的特征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必须认真阅读、理解文本的内容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尤其要注意仔细揣摩关键词句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中心句、过渡句、体现作者思路的句子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技法指津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12919"/>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一、见解新颖。对同一事件或事物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要有自己独到的观点与看法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要能发掘其中最新、最有特色的内涵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要能挖掘出问题中隐含的更新、更有现实意义的观点。新颖的见解一般来自如下几个方面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逆向思维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体现思想。行文时可以从相反的角度思考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勇敢地打破常规认识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得出全新的见解。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发散思维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变换角度。对同一事物如果从不同的角度分析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会有不同的见解、新的认识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得出不同的结论。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深入分析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挖掘本质。在人们普遍认同的认知习惯或传统观念基础上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继续深入挖掘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就像做</a:t>
            </a:r>
            <a:r>
              <a:rPr lang="en-US" altLang="zh-CN" sz="2200"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光透视一样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揭示出事物的本质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从而形成全新的见解。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立意求新。森林中没有两片完全相同的树叶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大海上没有两朵毫厘不差的浪花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人海中没有两个一模一样的人。个性化作文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重在思维的独特个性。个性思维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体现在立意新颖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而不是人云亦云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鹦鹉学舌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更不是按图索骥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依葫芦画瓢。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42244521"/>
      </p:ext>
    </p:extLst>
  </p:cSld>
  <p:clrMapOvr>
    <a:masterClrMapping/>
  </p:clrMapOvr>
  <mc:AlternateContent xmlns:mc="http://schemas.openxmlformats.org/markup-compatibility/2006" xmlns:p14="http://schemas.microsoft.com/office/powerpoint/2010/main">
    <mc:Choice Requires="p14">
      <p:transition spd="slow" p14:dur="1300">
        <p:split/>
      </p:transition>
    </mc:Choice>
    <mc:Fallback xmlns="">
      <p:transition spd="slow">
        <p:spli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技法指津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二、材料新鲜。写进文章的事件或材料应具有浓郁的生活气息、时代感和新颖度。要尽量避免选用大家都熟知的材料、事例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要从现实生活中积极发现最富有时代特色的新材料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通过思考发现与新生活、新事物、新思想密切相关的新材料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材料中发掘出新精神、新意识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要选用身边的那些活生生的材料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以真实、独特体现出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三、构思新巧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推理想象有独到之处。在准确审题的前提下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想别人想不到的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想别人不敢想的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想别人想不透的事物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对问题和社会生活现象有自己的看法和独特见解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有思考、有探索、有观点、有思想。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82422006"/>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技法指津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四、有个性特征。文章在立意角度、结构安排、材料选用、语言特点方面有鲜明的个性特色。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情感求实。写作是生活的反应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是主观情感的抒发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是一种个性化的精神劳动。我们要写最熟悉的东西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要写那些打动过我们心灵的东西。心灵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只有经历过颠簸与震荡才能成熟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文章只有渗透着泪与笑才会获得真实的生命。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自我求真。奥地利著名小说家卡夫卡说过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写作就是把自己心中的一切都敞开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直到不能再敞开为止。写作也就是绝对的坦白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没有丝毫的隐瞒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也就是把整个身心都贯注在里面。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28072253"/>
      </p:ext>
    </p:extLst>
  </p:cSld>
  <p:clrMapOvr>
    <a:masterClrMapping/>
  </p:clrMapOvr>
  <mc:AlternateContent xmlns:mc="http://schemas.openxmlformats.org/markup-compatibility/2006" xmlns:p14="http://schemas.microsoft.com/office/powerpoint/2010/main">
    <mc:Choice Requires="p14">
      <p:transition spd="slow" p14:dur="1300">
        <p:cover dir="ld"/>
      </p:transition>
    </mc:Choice>
    <mc:Fallback xmlns="">
      <p:transition spd="slow">
        <p:cover dir="ld"/>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技法指津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89137"/>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文体求变。现在高考对作文的文体要求比较宽松了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在一定程度上推动了个性化作文的发展。传统的记叙文、议论文、说明文三大类已经满足不了学生个性和作文个性的发展要求。童话、寓言、散文诗甚至文言文、就诊报告等都给学生张扬作文的个性提供了日益广阔的舞台。这是考生之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也是作文个性化之幸</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语言求活。生动活泼的语言会让作文穿上一件美丽的旗袍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是思维、情感、个性的外在载体。这种语言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首先它是生活的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平易自然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如行云流水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飘然自在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舒卷自如。其次它是新鲜的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方言、流行语、外来词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或典雅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或俚俗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都可口、可耳、可心。它还是美丽的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不脏、不乱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不恶、不涩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不伪、不空。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12119512"/>
      </p:ext>
    </p:extLst>
  </p:cSld>
  <p:clrMapOvr>
    <a:masterClrMapping/>
  </p:clrMapOvr>
  <mc:AlternateContent xmlns:mc="http://schemas.openxmlformats.org/markup-compatibility/2006" xmlns:p14="http://schemas.microsoft.com/office/powerpoint/2010/main">
    <mc:Choice Requires="p14">
      <p:transition spd="slow" p14:dur="1300">
        <p:fade thruBlk="1"/>
      </p:transition>
    </mc:Choice>
    <mc:Fallback xmlns="">
      <p:transition spd="slow">
        <p:fade thruBlk="1"/>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79378"/>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在中华民族发展的历史长河中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从古至今有无数英雄人物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岳飞、林则徐、邓世昌、赵一曼、张自忠、黄继光、邓稼先</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他们为了祖国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为了正义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不畏艰险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不怕牺牲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他们也不乏儿女情长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有普通人一样的对美好生活的眷恋。中华英雄令人钦敬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是一代又一代华夏儿女的榜样。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假如我与心中的英雄生活一天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写一篇记叙文。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自选一位中华英雄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展开想象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叙述你和他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在一起的故事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写出英雄人物的风貌和你的情感。不少于</a:t>
            </a:r>
            <a:r>
              <a:rPr lang="en-US" altLang="zh-CN" sz="2200" dirty="0">
                <a:solidFill>
                  <a:srgbClr val="000000"/>
                </a:solidFill>
                <a:latin typeface="Times New Roman" panose="02020603050405020304" pitchFamily="18" charset="0"/>
                <a:cs typeface="Times New Roman" panose="02020603050405020304" pitchFamily="18" charset="0"/>
              </a:rPr>
              <a:t>700</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17266785"/>
      </p:ext>
    </p:extLst>
  </p:cSld>
  <p:clrMapOvr>
    <a:masterClrMapping/>
  </p:clrMapOvr>
  <mc:AlternateContent xmlns:mc="http://schemas.openxmlformats.org/markup-compatibility/2006" xmlns:p14="http://schemas.microsoft.com/office/powerpoint/2010/main">
    <mc:Choice Requires="p14">
      <p:transition spd="slow" p14:dur="1300">
        <p:wipe dir="d"/>
      </p:transition>
    </mc:Choice>
    <mc:Fallback xmlns="">
      <p:transition spd="slow">
        <p:wipe dir="d"/>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假如我与心中的英雄生活一天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2180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时光机前。尼克博士一脸凝重地望着我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时空穿梭机目前尚处于研发期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安全系数堪忧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你确定亲自穿越到南宋而不用机器人代替实验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岳飞是我心中的英雄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人生短暂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为了能与心中的英雄生活一天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我不介意以身犯险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随着一声长长的叹息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我的全身被痛感包围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四肢百骸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无可遁逃。接着被一股巨大的吸引力吸进时空穿梭机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历史洪流中的往事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一幕幕从我眼前划过。少年的鹏举手捧《吕氏春秋》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孜孜不倦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学习骑射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能左右开弓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三次投戎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精忠报国。收建康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平六郡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名扬洞庭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两度北伐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大破金兀术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令金人闻风丧胆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豪气干云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意气风发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79537130"/>
      </p:ext>
    </p:extLst>
  </p:cSld>
  <p:clrMapOvr>
    <a:masterClrMapping/>
  </p:clrMapOvr>
  <mc:AlternateContent xmlns:mc="http://schemas.openxmlformats.org/markup-compatibility/2006" xmlns:p14="http://schemas.microsoft.com/office/powerpoint/2010/main">
    <mc:Choice Requires="p14">
      <p:transition spd="slow" p14:dur="1300">
        <p:randomBar dir="vert"/>
      </p:transition>
    </mc:Choice>
    <mc:Fallback xmlns="">
      <p:transition spd="slow">
        <p:randomBar dir="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一阵巨大的旋风将我吹出时空隧道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身上渐渐沉重起来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动动手脚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有铁链叮当的碰撞声。空气中弥漫着陈朽和腐烂的气味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丝丝血腥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无孔不入。我不禁打了个冷战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慢慢睁开眼睛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一个刚刚受过刑的人兀的被扔进对面的牢房里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遍体鳞伤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血将囚衣染成红色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刚刚结痂的伤口又因为鞭刑而鲜血直流。一个尖细而刺耳的声音划破大理寺的宁静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岳飞啊岳飞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不是咱家说你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你的骨头怎么就这么硬呢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您说您招了不就结了嘛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何必讨打呢。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这厮五官挤在一起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故意装出一副悲天悯人的腔调来。对面的人头也没回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哼了一声。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真是不识好歹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我看你还能撑到什么时候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给我好好看着他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这人可是朝廷的重犯。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37782412"/>
      </p:ext>
    </p:extLst>
  </p:cSld>
  <p:clrMapOvr>
    <a:masterClrMapping/>
  </p:clrMapOvr>
  <mc:AlternateContent xmlns:mc="http://schemas.openxmlformats.org/markup-compatibility/2006" xmlns:p14="http://schemas.microsoft.com/office/powerpoint/2010/main">
    <mc:Choice Requires="p14">
      <p:transition spd="slow" p14:dur="1300">
        <p:split orient="vert" dir="in"/>
      </p:transition>
    </mc:Choice>
    <mc:Fallback xmlns="">
      <p:transition spd="slow">
        <p:split orient="vert" dir="in"/>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02697"/>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岳将军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岳将军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您的伤没事吧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我开口问道。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这点伤算什么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想我岳飞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一生经历大小战事无数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又何惧流血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刚刚那阉人说我是朝廷重犯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哈哈哈。不知是哪家的朝廷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是宋的朝廷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还是金人的朝廷。身为三军主帅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我上无愧于大宋江山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下无愧于黎民百姓。精忠报国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所杀胡虏无数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何罪之有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若是金人的朝廷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那我自然是罪大恶极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罪无可恕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我只恨当年在战场上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未多杀几个金兵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多夺几座城池。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他在一番慷慨陈词中转身朝向我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目眦尽裂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钢牙咬碎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铁链被震动得当当作响。眉宇间英气逼人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只是因为刚刚受刑的缘故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稍显落魄。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我不知道该用什么话来安慰他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又或许他根本不需要安慰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这个铁骨铮铮的男人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早已将自己的命运与国家的命运连在一起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剪不断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舍不下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放不了了。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4948068"/>
      </p:ext>
    </p:extLst>
  </p:cSld>
  <p:clrMapOvr>
    <a:masterClrMapping/>
  </p:clrMapOvr>
  <mc:AlternateContent xmlns:mc="http://schemas.openxmlformats.org/markup-compatibility/2006" xmlns:p14="http://schemas.microsoft.com/office/powerpoint/2010/main">
    <mc:Choice Requires="p14">
      <p:transition spd="slow" p14:dur="1300">
        <p:split orient="vert" dir="in"/>
      </p:transition>
    </mc:Choice>
    <mc:Fallback xmlns="">
      <p:transition spd="slow">
        <p:split orient="vert" dir="in"/>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02697"/>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他慢慢踱步到监狱不大的窗前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一缕阳光照进来不小心晃到他的眼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却不经意照在他的心底最柔软的角落。侧脸对着我的岳飞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不经意间流露出一抹难见的柔情。我终于明白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深知大限将至的他需要的是一个安静的听众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恰好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不知母亲病好些了没有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儿不在身旁她老人家定是费心惦念了。吾妻李娃照顾孩子极是辛苦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怎奈为夫身陷囹圄不能帮她分担。我一手带出的岳家军自是以一敌百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所向披靡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只是眼下宋已向金称臣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不知将士们是否还勤加操练。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低沉的絮语中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我分明看到他眼角的泪光闪烁。为国竭忠贞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苦处常征战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于国他是所向披靡的大将军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于家他也只是一个孝敬母亲、爱护妻子、心疼孩子的普通人而已。而这简单的幸福于岳飞而言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竟是那么遥不可及。不知为什么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我的眼角也湿润起来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滋生出一种情绪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叫心疼。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90376970"/>
      </p:ext>
    </p:extLst>
  </p:cSld>
  <p:clrMapOvr>
    <a:masterClrMapping/>
  </p:clrMapOvr>
  <mc:AlternateContent xmlns:mc="http://schemas.openxmlformats.org/markup-compatibility/2006" xmlns:p14="http://schemas.microsoft.com/office/powerpoint/2010/main">
    <mc:Choice Requires="p14">
      <p:transition spd="slow" p14:dur="1300">
        <p:split/>
      </p:transition>
    </mc:Choice>
    <mc:Fallback xmlns="">
      <p:transition spd="slow">
        <p:spli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你该回来了。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尼克博士的声音并不清晰地在耳边响起。接着我再次被卷入时光隧道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时间不停地前进着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一个个近乎破碎的画面从我眼前闪过最后被抛到身后。大理寺内岳飞供词上的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天日昭昭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天日昭昭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八个大字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青山有幸埋忠骨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白铁无辜铸佞臣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的岳飞庙对联</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终于在一声巨响中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我回到现实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脸上的泪痕未干。径直走入实验室写字桌前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忽略了所有人对时空穿梭机试验成功的欢呼声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写下了这样一首词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怒发冲冠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血战沙场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民族大义心头装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奈何谗士高张。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至孝至亲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侠骨柔肠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山河破碎家无望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唯愿国盛兵强。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57694496"/>
      </p:ext>
    </p:extLst>
  </p:cSld>
  <p:clrMapOvr>
    <a:masterClrMapping/>
  </p:clrMapOvr>
  <mc:AlternateContent xmlns:mc="http://schemas.openxmlformats.org/markup-compatibility/2006" xmlns:p14="http://schemas.microsoft.com/office/powerpoint/2010/main">
    <mc:Choice Requires="p14">
      <p:transition spd="slow" p14:dur="1300">
        <p:pull dir="d"/>
      </p:transition>
    </mc:Choice>
    <mc:Fallback xmlns="">
      <p:transition spd="slow">
        <p:pull dir="d"/>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理清结构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把握说明顺序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说明文的结构并不复杂。常见的结构形式有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式、并列式、递进式等。如《中国建筑的特征》《作为生物的社会》采用的就是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总分总式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《宇宙的未来》采用的就是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递进式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。常用的说明顺序有时间顺序、空间顺序、逻辑顺序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阅读时要抓住有一定标志作用的语言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特别是关联词和代词。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35968812"/>
      </p:ext>
    </p:extLst>
  </p:cSld>
  <p:clrMapOvr>
    <a:masterClrMapping/>
  </p:clrMapOvr>
  <mc:AlternateContent xmlns:mc="http://schemas.openxmlformats.org/markup-compatibility/2006" xmlns:p14="http://schemas.microsoft.com/office/powerpoint/2010/main">
    <mc:Choice Requires="p14">
      <p:transition spd="slow" p14:dur="2000">
        <p:split dir="in"/>
      </p:transition>
    </mc:Choice>
    <mc:Fallback xmlns="">
      <p:transition spd="slow">
        <p:split dir="in"/>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166861"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写作练习</a:t>
            </a:r>
          </a:p>
        </p:txBody>
      </p:sp>
      <p:sp>
        <p:nvSpPr>
          <p:cNvPr id="3" name="矩形 2"/>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弟子问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师父您有时候打人骂人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有时又对人彬彬有礼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这里面有什么玄机吗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师父说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对待上等人直指人心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可打可骂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以真面目待他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对待中等人最多隐喻他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要讲分寸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他受不了打骂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对待下等人要面带微笑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双手合十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他很脆弱、心眼小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只配用世俗的礼节。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选准角度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不要脱离材料内容和含意的范围作文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166861"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写作练习</a:t>
            </a:r>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这是一道蕴含人生哲理的材料作文题。材料通过弟子与师父的对话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解释了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玄机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的真正含义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受得了委屈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决定你能成为何种人。因此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充分理解师父的话是立意的关键。从师父的话中我们不难得出以下立意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受得了何种委屈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决定你能成为何种人。从三类人的角度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也可以立意为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对待不同的人和事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要采取不同的对待方法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对象不同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方法也不同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或做事要学会灵活变通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因人而异等。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12792266"/>
      </p:ext>
    </p:extLst>
  </p:cSld>
  <p:clrMapOvr>
    <a:masterClrMapping/>
  </p:clrMapOvr>
  <p:transition spd="slow">
    <p:cove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166861"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写作练习</a:t>
            </a:r>
          </a:p>
        </p:txBody>
      </p:sp>
      <p:sp>
        <p:nvSpPr>
          <p:cNvPr id="2" name="矩形 1"/>
          <p:cNvSpPr>
            <a:spLocks noChangeAspect="1"/>
          </p:cNvSpPr>
          <p:nvPr/>
        </p:nvSpPr>
        <p:spPr>
          <a:xfrm>
            <a:off x="508000" y="1761145"/>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人在身处逆境时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适应环境的能力实在惊人。人可以忍受不幸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也可以战胜不幸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因为人有着惊人的潜力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只要立志发挥它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就一定能渡过难关。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卡耐基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生活是不公平的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你要去适应它。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盖茨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去适应环境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别叫环境去适应你。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人不可能生活在自己的意愿之中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只能生活在对环境的适应之中。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美国科学家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立意自定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角度自选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自定标题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文体不限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不要脱离材料内容或其寓意范围作文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5824082"/>
      </p:ext>
    </p:extLst>
  </p:cSld>
  <p:clrMapOvr>
    <a:masterClrMapping/>
  </p:clrMapOvr>
  <p:transition spd="slow">
    <p:pull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166861"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写作练习</a:t>
            </a:r>
          </a:p>
        </p:txBody>
      </p:sp>
      <p:sp>
        <p:nvSpPr>
          <p:cNvPr id="3" name="矩形 2"/>
          <p:cNvSpPr>
            <a:spLocks noChangeAspect="1"/>
          </p:cNvSpPr>
          <p:nvPr/>
        </p:nvSpPr>
        <p:spPr>
          <a:xfrm>
            <a:off x="508000" y="2202920"/>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这是一个多则材料作文题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这类作文的审题是对所给的若干则材料采取求同或求异的分析。如有相同的话题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则围绕这个话题立意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如有不同的见解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则看相异之处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哪一方更有道理。这四则材料有一个共同的话题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适应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故应围绕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适应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四则材料的指向也一致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都强调要适应环境或生活。在文体选择上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可以发议论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如写适应的重要性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也可以记叙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如写一个如何适应生活或环境的故事。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48176643"/>
      </p:ext>
    </p:extLst>
  </p:cSld>
  <p:clrMapOvr>
    <a:masterClrMapping/>
  </p:clrMapOvr>
  <p:transition spd="slow">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689137"/>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掌握常见的说明的方法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下定义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准确揭示概念内涵特征。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举例子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使说明对象更具体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更有说服力。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引用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事例、数据、名言格言谚语、神话、新闻报道、逸事趣闻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突出说明对象特征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增强趣味性。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作比较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突出被说明事物的事理和特征。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打比方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形象生动。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列数字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更有说服力。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cs typeface="Times New Roman" panose="02020603050405020304" pitchFamily="18" charset="0"/>
              </a:rPr>
              <a:t>摹状貌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对事物特征事理加以描摹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更具体形象。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⑧</a:t>
            </a:r>
            <a:r>
              <a:rPr lang="zh-CN" altLang="zh-CN" sz="2200" dirty="0">
                <a:solidFill>
                  <a:srgbClr val="000000"/>
                </a:solidFill>
                <a:latin typeface="Times New Roman" panose="02020603050405020304" pitchFamily="18" charset="0"/>
                <a:cs typeface="Times New Roman" panose="02020603050405020304" pitchFamily="18" charset="0"/>
              </a:rPr>
              <a:t>分类别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对事物性质特征进行分类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一目了然。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94412894"/>
      </p:ext>
    </p:extLst>
  </p:cSld>
  <p:clrMapOvr>
    <a:masterClrMapping/>
  </p:clrMapOvr>
  <mc:AlternateContent xmlns:mc="http://schemas.openxmlformats.org/markup-compatibility/2006" xmlns:p14="http://schemas.microsoft.com/office/powerpoint/2010/main">
    <mc:Choice Requires="p14">
      <p:transition spd="slow" p14:dur="2000">
        <p:randomBar/>
      </p:transition>
    </mc:Choice>
    <mc:Fallback xmlns="">
      <p:transition spd="slow">
        <p:randomBa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822438"/>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二、注意阅读的方法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提取科技信息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提取科技信息一般有两种方法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一是组合重点段落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有些科普文中的科技信息相对集中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只要将有关段落加以组合就可以了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二是分散摘录信息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有一些文章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科技信息犹如满天星斗点缀在文中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这就要分散摘录。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摘录时要做到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六不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不摘录穿插的故事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不摘录形象的描述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不摘录生动的阐释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不摘录抒发的感受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不摘录作者的设想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不摘录没有知识含量的首尾与过渡。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69093622"/>
      </p:ext>
    </p:extLst>
  </p:cSld>
  <p:clrMapOvr>
    <a:masterClrMapping/>
  </p:clrMapOvr>
  <mc:AlternateContent xmlns:mc="http://schemas.openxmlformats.org/markup-compatibility/2006" xmlns:p14="http://schemas.microsoft.com/office/powerpoint/2010/main">
    <mc:Choice Requires="p14">
      <p:transition spd="slow" p14:dur="2000">
        <p:strips/>
      </p:transition>
    </mc:Choice>
    <mc:Fallback xmlns="">
      <p:transition spd="slow">
        <p:strip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揣摩写作技巧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揣摩写作技巧可从两方面进行。一是整体揣摩。科普文的整体布局一般有漫话式、设问式、穿插式、拟人式、问答式等多种形式。漫话式布局行文流畅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设问式布局条理清晰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穿插式布局内容丰富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拟人式布局情趣盎然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问答式布局生动活泼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这些布局各有其妙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应细细体会。二是局部揣摩。这类文章的局部安排一般有引用材料、讲述故事、设置悬念、留下问题等。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41423352"/>
      </p:ext>
    </p:extLst>
  </p:cSld>
  <p:clrMapOvr>
    <a:masterClrMapping/>
  </p:clrMapOvr>
  <mc:AlternateContent xmlns:mc="http://schemas.openxmlformats.org/markup-compatibility/2006" xmlns:p14="http://schemas.microsoft.com/office/powerpoint/2010/main">
    <mc:Choice Requires="p14">
      <p:transition spd="slow" p14:dur="2000">
        <p:cover dir="lu"/>
      </p:transition>
    </mc:Choice>
    <mc:Fallback xmlns="">
      <p:transition spd="slow">
        <p:cover dir="l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品析文章语言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品析科普文的语言可从两方面展开。一要感受语言的整体风格。同是科学小品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语言也会有所差异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或具体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或简洁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或丰腴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或精练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或详尽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或雅致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或通俗。我们要在通读文章的基础上整体感受这些语言风格。二要品析语言的生动性与形象性。这就应抓住文中的比喻句、拟人句、描述句、议论句、抒情句等句子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从语言的形象、语言的情感、语言的趣味等各方面进行涵泳鉴赏。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56337730"/>
      </p:ext>
    </p:extLst>
  </p:cSld>
  <p:clrMapOvr>
    <a:masterClrMapping/>
  </p:clrMapOvr>
  <mc:AlternateContent xmlns:mc="http://schemas.openxmlformats.org/markup-compatibility/2006" xmlns:p14="http://schemas.microsoft.com/office/powerpoint/2010/main">
    <mc:Choice Requires="p14">
      <p:transition spd="slow" p14:dur="2000">
        <p:blinds/>
      </p:transition>
    </mc:Choice>
    <mc:Fallback xmlns="">
      <p:transition spd="slow">
        <p:blind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879378"/>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三、明晰解题技巧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通读全文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把握文章的主要内容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这一步主要是为了了解大意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包括了解说明对象和特征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说明的方法和顺序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各段之间的联系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这是形成正确、完整答案的前提。在阅读的时候给段落标上序号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并给重要的句子和关键词语做上记号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尤其是各段中心句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在读的时候要有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基本做到心中有数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无非就是为了在答题时更快捷地找到更多的信息源。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审清题干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发掘和把握试题中有效的提示性信息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找准解题的定向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即确认命题的角度、阅读范围和答题方式。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42831959"/>
      </p:ext>
    </p:extLst>
  </p:cSld>
  <p:clrMapOvr>
    <a:masterClrMapping/>
  </p:clrMapOvr>
  <mc:AlternateContent xmlns:mc="http://schemas.openxmlformats.org/markup-compatibility/2006" xmlns:p14="http://schemas.microsoft.com/office/powerpoint/2010/main">
    <mc:Choice Requires="p14">
      <p:transition spd="slow" p14:dur="2000">
        <p:split dir="in"/>
      </p:transition>
    </mc:Choice>
    <mc:Fallback xmlns="">
      <p:transition spd="slow">
        <p:split dir="in"/>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34438"/>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定位阅读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强化对应意识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绝大部分的阅读题都有一个共性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那就是答案基本上都能从选段中直接或间接找到依据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因此强化文本意识就显得非常重要了。在提取题干的主要信息之后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对应到相应的语段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进行定位阅读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寻找答案。根据要求准确地确定相关的语句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理解它们在具体的语言环境中的含义和表达作用。截取关键性文字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筛选出有用的信息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否则就会抑制阅读功效。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利用原文和自我加工相结合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说明文答题时要尽可能利用原文中的关键文字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很多题目的答案可以使用原文的现成词句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但是有一些是要你根据答题的要求跨段落、大幅度地对原文材料进行加工处理才能形成概括性的答案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以避免断章取义甚至文不对题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违背了说明文尤其强调的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科学性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这两大原则。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60036401"/>
      </p:ext>
    </p:extLst>
  </p:cSld>
  <p:clrMapOvr>
    <a:masterClrMapping/>
  </p:clrMapOvr>
  <mc:AlternateContent xmlns:mc="http://schemas.openxmlformats.org/markup-compatibility/2006" xmlns:p14="http://schemas.microsoft.com/office/powerpoint/2010/main">
    <mc:Choice Requires="p14">
      <p:transition spd="slow" p14:dur="2000">
        <p:cover/>
      </p:transition>
    </mc:Choice>
    <mc:Fallback xmlns="">
      <p:transition spd="slow">
        <p:cover/>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103</TotalTime>
  <Words>4865</Words>
  <Application>Microsoft Office PowerPoint</Application>
  <PresentationFormat>全屏显示(4:3)</PresentationFormat>
  <Paragraphs>180</Paragraphs>
  <Slides>33</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33</vt:i4>
      </vt:variant>
    </vt:vector>
  </HeadingPairs>
  <TitlesOfParts>
    <vt:vector size="44" baseType="lpstr">
      <vt:lpstr>NEU-BZ-S92</vt:lpstr>
      <vt:lpstr>方正书宋_GBK</vt:lpstr>
      <vt:lpstr>方正宋黑_GBK</vt:lpstr>
      <vt:lpstr>黑体</vt:lpstr>
      <vt:lpstr>楷体</vt:lpstr>
      <vt:lpstr>宋体</vt:lpstr>
      <vt:lpstr>微软雅黑</vt:lpstr>
      <vt:lpstr>Arial</vt:lpstr>
      <vt:lpstr>Calibri</vt:lpstr>
      <vt:lpstr>Times New Roman</vt:lpstr>
      <vt:lpstr>测控设计模板14新</vt:lpstr>
      <vt:lpstr>专题知能整合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28</cp:revision>
  <dcterms:created xsi:type="dcterms:W3CDTF">2015-04-23T00:36:31Z</dcterms:created>
  <dcterms:modified xsi:type="dcterms:W3CDTF">2016-03-11T07:12:46Z</dcterms:modified>
</cp:coreProperties>
</file>