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74" r:id="rId2"/>
    <p:sldId id="263" r:id="rId3"/>
    <p:sldId id="264" r:id="rId4"/>
    <p:sldId id="337" r:id="rId5"/>
    <p:sldId id="267" r:id="rId6"/>
    <p:sldId id="268" r:id="rId7"/>
    <p:sldId id="338" r:id="rId8"/>
    <p:sldId id="295" r:id="rId9"/>
    <p:sldId id="296" r:id="rId10"/>
    <p:sldId id="297" r:id="rId11"/>
    <p:sldId id="298" r:id="rId12"/>
    <p:sldId id="339" r:id="rId13"/>
    <p:sldId id="340" r:id="rId14"/>
    <p:sldId id="341" r:id="rId15"/>
    <p:sldId id="265" r:id="rId16"/>
    <p:sldId id="300" r:id="rId17"/>
    <p:sldId id="301" r:id="rId18"/>
    <p:sldId id="302" r:id="rId19"/>
    <p:sldId id="266" r:id="rId20"/>
    <p:sldId id="303" r:id="rId21"/>
    <p:sldId id="319" r:id="rId22"/>
    <p:sldId id="342" r:id="rId23"/>
    <p:sldId id="269" r:id="rId24"/>
    <p:sldId id="343" r:id="rId25"/>
    <p:sldId id="344" r:id="rId26"/>
    <p:sldId id="345" r:id="rId27"/>
    <p:sldId id="346" r:id="rId28"/>
    <p:sldId id="347" r:id="rId29"/>
    <p:sldId id="348" r:id="rId30"/>
    <p:sldId id="349" r:id="rId31"/>
    <p:sldId id="350" r:id="rId32"/>
    <p:sldId id="351" r:id="rId33"/>
    <p:sldId id="352" r:id="rId34"/>
    <p:sldId id="353" r:id="rId35"/>
    <p:sldId id="354" r:id="rId36"/>
    <p:sldId id="355" r:id="rId37"/>
    <p:sldId id="356" r:id="rId38"/>
    <p:sldId id="357" r:id="rId39"/>
    <p:sldId id="358" r:id="rId40"/>
    <p:sldId id="359" r:id="rId41"/>
    <p:sldId id="360" r:id="rId42"/>
    <p:sldId id="361" r:id="rId43"/>
    <p:sldId id="362" r:id="rId44"/>
    <p:sldId id="270" r:id="rId45"/>
    <p:sldId id="321" r:id="rId46"/>
    <p:sldId id="363" r:id="rId47"/>
    <p:sldId id="364" r:id="rId48"/>
    <p:sldId id="365" r:id="rId49"/>
    <p:sldId id="366" r:id="rId50"/>
    <p:sldId id="367" r:id="rId51"/>
    <p:sldId id="322" r:id="rId52"/>
    <p:sldId id="368" r:id="rId53"/>
    <p:sldId id="323" r:id="rId54"/>
    <p:sldId id="271" r:id="rId55"/>
    <p:sldId id="325" r:id="rId56"/>
    <p:sldId id="326" r:id="rId57"/>
    <p:sldId id="327" r:id="rId58"/>
    <p:sldId id="369" r:id="rId59"/>
    <p:sldId id="328" r:id="rId60"/>
    <p:sldId id="305" r:id="rId61"/>
    <p:sldId id="330" r:id="rId62"/>
    <p:sldId id="316" r:id="rId63"/>
    <p:sldId id="332" r:id="rId64"/>
    <p:sldId id="306" r:id="rId6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2016-03-11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44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3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image" Target="../media/image5.png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slide" Target="../slides/slide44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5.xml"/><Relationship Id="rId4" Type="http://schemas.openxmlformats.org/officeDocument/2006/relationships/slide" Target="../slides/slide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sp>
        <p:nvSpPr>
          <p:cNvPr id="17" name="TextBox 16">
            <a:hlinkClick r:id="rId5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5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5" grpId="0"/>
      <p:bldP spid="41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 userDrawn="1"/>
        </p:nvGrpSpPr>
        <p:grpSpPr>
          <a:xfrm>
            <a:off x="4852164" y="-27379"/>
            <a:ext cx="1443037" cy="880111"/>
            <a:chOff x="4852164" y="-27379"/>
            <a:chExt cx="1443037" cy="880111"/>
          </a:xfrm>
        </p:grpSpPr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2164" y="-27379"/>
              <a:ext cx="1443037" cy="880111"/>
            </a:xfrm>
            <a:prstGeom prst="rect">
              <a:avLst/>
            </a:prstGeom>
          </p:spPr>
        </p:pic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4981272" y="213252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课前预习案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9" name="TextBox 34">
            <a:hlinkClick r:id="rId6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0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3851921" y="9861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0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197901" y="-27384"/>
            <a:ext cx="1443037" cy="880109"/>
            <a:chOff x="6197901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97901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34">
              <a:hlinkClick r:id="rId6" action="ppaction://hlinksldjump"/>
            </p:cNvPr>
            <p:cNvSpPr txBox="1"/>
            <p:nvPr userDrawn="1"/>
          </p:nvSpPr>
          <p:spPr>
            <a:xfrm>
              <a:off x="6309554" y="210299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课堂探究案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8" name="TextBox 40">
            <a:hlinkClick r:id="rId7" action="ppaction://hlinksldjump"/>
          </p:cNvPr>
          <p:cNvSpPr txBox="1"/>
          <p:nvPr userDrawn="1"/>
        </p:nvSpPr>
        <p:spPr>
          <a:xfrm>
            <a:off x="7637836" y="210298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课外拓展案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 userDrawn="1"/>
        </p:nvGrpSpPr>
        <p:grpSpPr>
          <a:xfrm>
            <a:off x="3851921" y="10221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2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sp>
        <p:nvSpPr>
          <p:cNvPr id="22" name="TextBox 16">
            <a:hlinkClick r:id="rId4" action="ppaction://hlinksldjump"/>
          </p:cNvPr>
          <p:cNvSpPr txBox="1"/>
          <p:nvPr userDrawn="1"/>
        </p:nvSpPr>
        <p:spPr>
          <a:xfrm>
            <a:off x="4981272" y="213252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课前预习案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3" name="TextBox 34">
            <a:hlinkClick r:id="rId5" action="ppaction://hlinksldjump"/>
          </p:cNvPr>
          <p:cNvSpPr txBox="1"/>
          <p:nvPr userDrawn="1"/>
        </p:nvSpPr>
        <p:spPr>
          <a:xfrm>
            <a:off x="6309554" y="21029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课堂探究案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7543337" y="-27384"/>
            <a:ext cx="1443037" cy="880109"/>
            <a:chOff x="7543337" y="-27384"/>
            <a:chExt cx="1443037" cy="880109"/>
          </a:xfrm>
        </p:grpSpPr>
        <p:pic>
          <p:nvPicPr>
            <p:cNvPr id="25" name="图片 24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43337" y="-27384"/>
              <a:ext cx="1443037" cy="880109"/>
            </a:xfrm>
            <a:prstGeom prst="rect">
              <a:avLst/>
            </a:prstGeom>
          </p:spPr>
        </p:pic>
        <p:sp>
          <p:nvSpPr>
            <p:cNvPr id="26" name="TextBox 40">
              <a:hlinkClick r:id="rId7" action="ppaction://hlinksldjump"/>
            </p:cNvPr>
            <p:cNvSpPr txBox="1"/>
            <p:nvPr userDrawn="1"/>
          </p:nvSpPr>
          <p:spPr>
            <a:xfrm>
              <a:off x="7637836" y="210298"/>
              <a:ext cx="108234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课外拓展案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22361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b="1" dirty="0" smtClean="0"/>
              <a:t>5</a:t>
            </a:r>
            <a:r>
              <a:rPr lang="zh-CN" altLang="zh-CN" sz="1600" dirty="0" smtClean="0"/>
              <a:t>　</a:t>
            </a:r>
            <a:r>
              <a:rPr lang="zh-CN" altLang="zh-CN" sz="1600" b="1" dirty="0" smtClean="0"/>
              <a:t>滕王阁序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Word___6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__7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6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8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9.docx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image" Target="../media/image18.jpeg"/><Relationship Id="rId4" Type="http://schemas.openxmlformats.org/officeDocument/2006/relationships/slide" Target="slide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5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package" Target="../embeddings/Microsoft_Word___10.docx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4.xml"/><Relationship Id="rId5" Type="http://schemas.openxmlformats.org/officeDocument/2006/relationships/image" Target="../media/image20.jpeg"/><Relationship Id="rId4" Type="http://schemas.openxmlformats.org/officeDocument/2006/relationships/slide" Target="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jpeg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2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9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3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0.v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1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1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2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2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3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3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4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4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5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5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6.docx"/><Relationship Id="rId3" Type="http://schemas.openxmlformats.org/officeDocument/2006/relationships/slide" Target="slide44.xml"/><Relationship Id="rId7" Type="http://schemas.openxmlformats.org/officeDocument/2006/relationships/slide" Target="slide6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6" Type="http://schemas.openxmlformats.org/officeDocument/2006/relationships/slide" Target="slide64.xml"/><Relationship Id="rId5" Type="http://schemas.openxmlformats.org/officeDocument/2006/relationships/slide" Target="slide60.xml"/><Relationship Id="rId4" Type="http://schemas.openxmlformats.org/officeDocument/2006/relationships/slide" Target="slide54.xml"/><Relationship Id="rId9" Type="http://schemas.openxmlformats.org/officeDocument/2006/relationships/image" Target="../media/image4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4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4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4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5" Type="http://schemas.openxmlformats.org/officeDocument/2006/relationships/slide" Target="slide62.xml"/><Relationship Id="rId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5" Type="http://schemas.openxmlformats.org/officeDocument/2006/relationships/slide" Target="slide62.xml"/><Relationship Id="rId4" Type="http://schemas.openxmlformats.org/officeDocument/2006/relationships/slide" Target="slide6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slide" Target="slide6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slide" Target="slide64.xml"/><Relationship Id="rId4" Type="http://schemas.openxmlformats.org/officeDocument/2006/relationships/slide" Target="slide4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1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3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Word___4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Word___5.docx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</a:t>
            </a:r>
            <a:r>
              <a:rPr lang="zh-CN" altLang="zh-CN" dirty="0"/>
              <a:t>　</a:t>
            </a:r>
            <a:r>
              <a:rPr lang="zh-CN" altLang="zh-CN" b="1" dirty="0"/>
              <a:t>滕王阁序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3504859"/>
              </p:ext>
            </p:extLst>
          </p:nvPr>
        </p:nvGraphicFramePr>
        <p:xfrm>
          <a:off x="508000" y="1484784"/>
          <a:ext cx="8128000" cy="4768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文档" r:id="rId6" imgW="3837032" imgH="2251000" progId="Word.Document.12">
                  <p:embed/>
                </p:oleObj>
              </mc:Choice>
              <mc:Fallback>
                <p:oleObj name="文档" r:id="rId6" imgW="3837032" imgH="2251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68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335074" y="15913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35074" y="210491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8824" y="2642920"/>
            <a:ext cx="1702185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97807" y="3152638"/>
            <a:ext cx="10871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7438" y="3705387"/>
            <a:ext cx="10871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5905" y="4215669"/>
            <a:ext cx="89848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90820" y="4772131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3543" y="5287821"/>
            <a:ext cx="1452513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75773" y="57957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7717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活用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317948"/>
              </p:ext>
            </p:extLst>
          </p:nvPr>
        </p:nvGraphicFramePr>
        <p:xfrm>
          <a:off x="323528" y="1775831"/>
          <a:ext cx="8128000" cy="5037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4" name="文档" r:id="rId6" imgW="3837032" imgH="2377716" progId="Word.Document.12">
                  <p:embed/>
                </p:oleObj>
              </mc:Choice>
              <mc:Fallback>
                <p:oleObj name="文档" r:id="rId6" imgW="3837032" imgH="237771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528" y="1775831"/>
                        <a:ext cx="8128000" cy="5037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965143" y="1783057"/>
            <a:ext cx="491922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0583" y="2251171"/>
            <a:ext cx="341263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19606" y="2699538"/>
            <a:ext cx="40607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48549" y="3158923"/>
            <a:ext cx="29085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21816" y="3614187"/>
            <a:ext cx="20401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96595" y="4064615"/>
            <a:ext cx="204017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688775" y="4527538"/>
            <a:ext cx="26642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85662" y="4990889"/>
            <a:ext cx="397456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99792" y="5450274"/>
            <a:ext cx="340641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07282" y="5899841"/>
            <a:ext cx="371679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85248" y="6353399"/>
            <a:ext cx="41209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37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28800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282870"/>
              </p:ext>
            </p:extLst>
          </p:nvPr>
        </p:nvGraphicFramePr>
        <p:xfrm>
          <a:off x="508000" y="2158042"/>
          <a:ext cx="8128000" cy="4217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" name="文档" r:id="rId6" imgW="3900005" imgH="2024568" progId="Word.Document.12">
                  <p:embed/>
                </p:oleObj>
              </mc:Choice>
              <mc:Fallback>
                <p:oleObj name="文档" r:id="rId6" imgW="3900005" imgH="202456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58042"/>
                        <a:ext cx="8128000" cy="4217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4630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都督阎公之雅望。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宇文新州之懿范。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为标志。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俨骖马非于上路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访风景于崇阿。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渔舟唱晚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响穷彭蠡之滨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雁阵惊寒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声断衡阳之浦。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省略介词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童子何知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躬逢胜饯。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何知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应为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纤歌凝而白云遏。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句式特点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被阻止。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70217" y="2195342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70217" y="2998447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1920" y="3801552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70217" y="4608741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70217" y="5415930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070217" y="6220224"/>
            <a:ext cx="379792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8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ut thruBlk="1"/>
      </p:transition>
    </mc:Choice>
    <mc:Fallback xmlns="">
      <p:transition spd="slow">
        <p:cut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积名句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渔舟唱晚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响穷彭蠡之滨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雁阵惊寒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声断衡阳之浦。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闾阎扑地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钟鸣鼎食之家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舸舰弥津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青雀黄龙之舳。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时维九月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序属三秋。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潦水尽而寒潭清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烟光凝而暮山紫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浙江、福建高考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鹤汀凫渚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穷岛屿之萦回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桂殿兰宫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即冈峦之体势。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(2012·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山东高考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云销雨霁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彩彻区明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(2011·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福建高考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杨意不逢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抚凌云而自惜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钟期既遇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奏流水以何惭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5074" y="1591338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5579" y="2005763"/>
            <a:ext cx="28623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4863" y="2821380"/>
            <a:ext cx="167308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35459" y="3628048"/>
            <a:ext cx="400489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94862" y="4429658"/>
            <a:ext cx="167308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03496" y="5234258"/>
            <a:ext cx="108838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342054" y="5633202"/>
            <a:ext cx="163414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02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wipe dir="d"/>
      </p:transition>
    </mc:Choice>
    <mc:Fallback xmlns=""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把握文本思路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文章开始不写楼台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不写宴会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而先写地势与人物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这样写有何好处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文章用铺陈的手法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历叙界域之大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地势之雄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物产丰富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人才俊美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既渲染了和乐的氛围、宴会的高雅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同时也照应了题目。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3757796"/>
            <a:ext cx="8568952" cy="967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31873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段写秋日滕王阁的美景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历来脍炙人口。作者是按照怎样的思路来写滕王阁的壮丽及其周围风光的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7437354"/>
              </p:ext>
            </p:extLst>
          </p:nvPr>
        </p:nvGraphicFramePr>
        <p:xfrm>
          <a:off x="508000" y="2227533"/>
          <a:ext cx="8128000" cy="40116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name="文档" r:id="rId6" imgW="3946425" imgH="1947531" progId="Word.Document.12">
                  <p:embed/>
                </p:oleObj>
              </mc:Choice>
              <mc:Fallback>
                <p:oleObj name="文档" r:id="rId6" imgW="3946425" imgH="19475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7533"/>
                        <a:ext cx="8128000" cy="40116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5796387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写登阁过程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写滕王阁的自然环境和气势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写人烟之盛、富庶祥和的气象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写生活之乐与候鸟之鸣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571" y="5796386"/>
            <a:ext cx="8208912" cy="944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9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【目标二】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体会作者情感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披绣闼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俯雕甍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作者的视角有什么变化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哪一个词最能体现作者此时的心情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视角变化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由阁内到阁外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由近及远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由下到上。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川泽纡其骇瞩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体现了作者对滕王阁一带的美景的惊异。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遥襟甫畅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逸兴遄飞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一段在文中具有重要作用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请在下面的图表中填入能表明作者情感变化的两个字。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悲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N08.eps" descr="id:214749001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843808" y="4232105"/>
            <a:ext cx="1944216" cy="1967896"/>
          </a:xfrm>
          <a:prstGeom prst="rect">
            <a:avLst/>
          </a:prstGeom>
        </p:spPr>
      </p:pic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2606450"/>
            <a:ext cx="8568952" cy="8225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5536" y="6250009"/>
            <a:ext cx="748883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3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作者在第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段文字中说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兴尽悲来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结合下文看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主要体现在哪些方面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一悲命运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盈虚有数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二悲仕途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壮志难酬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三悲孤独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萍水相逢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四悲年华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韶华易逝。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段表达了作者怎样的情感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这段文字用了很多典故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这些典故与作者的情感有怎样的关系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作者虽有消极、怨愤的情感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但更多的是旷达、乐观的情怀。虽然文中以冯唐、李广、贾谊、梁鸿自比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但作者紧接着写道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不坠青云之志。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又表现了乐观向上的情怀。然后连用六个典故进一步表明心志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在如此际遇下不甘沉沦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自我砥砺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实属难得。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7524" y="2337862"/>
            <a:ext cx="8568952" cy="803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1617" y="3979933"/>
            <a:ext cx="8568952" cy="2041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26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文章抒情部分先后表现出两种感情基调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因怀才不遇而感伤失落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保持乐观心态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对未来寄予希望。这二者是否矛盾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此题考查对作者情感的探究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可以结合文本的内容从景色的美好和人生的短暂、宇宙的阔达等角度分析。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520" y="3757796"/>
            <a:ext cx="8568952" cy="967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9159717"/>
              </p:ext>
            </p:extLst>
          </p:nvPr>
        </p:nvGraphicFramePr>
        <p:xfrm>
          <a:off x="508000" y="1225098"/>
          <a:ext cx="8128000" cy="5156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文档" r:id="rId3" imgW="3998962" imgH="2537550" progId="Word.Document.12">
                  <p:embed/>
                </p:oleObj>
              </mc:Choice>
              <mc:Fallback>
                <p:oleObj name="文档" r:id="rId3" imgW="3998962" imgH="25375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225098"/>
                        <a:ext cx="8128000" cy="5156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8969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不矛盾。二者具有一致性。作者的感伤心态源于对良时胜景的无比留恋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对好景不长的惋惜。又由此提升到对人生、宇宙的思索上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想到生命的短暂、个体的易逝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如果在这样有限的生命中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不能赶快建功立业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实现自己的生命价值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那么个体的人生将很快湮没在时光的洪流中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归于空虚。而作者偏是满腹才华而重视功名的人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社会与统治者不能给他提供这种施展才能的机会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所以他焦急、失望甚至失落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因而表达了对现实的不满。但本文的难得之处就在于作者并不是一味自伤自怜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而是及时调整心态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转向乐观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表示了一种奋发向上、不甘沉沦的决心。所以说二者并不矛盾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反而达到了悲怆与奋进的统一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低沉与昂扬的统一。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848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ut/>
      </p:transition>
    </mc:Choice>
    <mc:Fallback xmlns=""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《滕王阁序》是一篇辞章华美的骈文。你认为这篇文章的语言美在什么地方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请举例加以探究。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对语言的探究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可以从遣词造句、句式的选用、修辞的使用等多角度分析。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7524" y="3555998"/>
            <a:ext cx="8568952" cy="953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16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3767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93991"/>
              </p:ext>
            </p:extLst>
          </p:nvPr>
        </p:nvGraphicFramePr>
        <p:xfrm>
          <a:off x="508000" y="1953719"/>
          <a:ext cx="8128000" cy="459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5" name="文档" r:id="rId6" imgW="3946425" imgH="2229761" progId="Word.Document.12">
                  <p:embed/>
                </p:oleObj>
              </mc:Choice>
              <mc:Fallback>
                <p:oleObj name="文档" r:id="rId6" imgW="3946425" imgH="222976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53719"/>
                        <a:ext cx="8128000" cy="4593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>
            <a:hlinkClick r:id="rId8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921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wipe dir="r"/>
      </p:transition>
    </mc:Choice>
    <mc:Fallback xmlns=""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N34.eps" descr="id:214749004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47664" y="1556792"/>
            <a:ext cx="5157107" cy="4686147"/>
          </a:xfrm>
          <a:prstGeom prst="rect">
            <a:avLst/>
          </a:prstGeom>
        </p:spPr>
      </p:pic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631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rd"/>
      </p:transition>
    </mc:Choice>
    <mc:Fallback xmlns="">
      <p:transition spd="slow">
        <p:cover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3713738"/>
              </p:ext>
            </p:extLst>
          </p:nvPr>
        </p:nvGraphicFramePr>
        <p:xfrm>
          <a:off x="508000" y="1500639"/>
          <a:ext cx="8128000" cy="47366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9" name="文档" r:id="rId7" imgW="3922675" imgH="2286639" progId="Word.Document.12">
                  <p:embed/>
                </p:oleObj>
              </mc:Choice>
              <mc:Fallback>
                <p:oleObj name="文档" r:id="rId7" imgW="3922675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00639"/>
                        <a:ext cx="8128000" cy="47366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4274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d"/>
      </p:transition>
    </mc:Choice>
    <mc:Fallback xmlns="">
      <p:transition spd="slow">
        <p:pull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171205"/>
              </p:ext>
            </p:extLst>
          </p:nvPr>
        </p:nvGraphicFramePr>
        <p:xfrm>
          <a:off x="508000" y="1556792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3" name="文档" r:id="rId7" imgW="3998962" imgH="2286639" progId="Word.Document.12">
                  <p:embed/>
                </p:oleObj>
              </mc:Choice>
              <mc:Fallback>
                <p:oleObj name="文档" r:id="rId7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56792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02081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6296275"/>
              </p:ext>
            </p:extLst>
          </p:nvPr>
        </p:nvGraphicFramePr>
        <p:xfrm>
          <a:off x="508000" y="1504469"/>
          <a:ext cx="8128000" cy="4732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7" name="文档" r:id="rId7" imgW="3926273" imgH="2286639" progId="Word.Document.12">
                  <p:embed/>
                </p:oleObj>
              </mc:Choice>
              <mc:Fallback>
                <p:oleObj name="文档" r:id="rId7" imgW="3926273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04469"/>
                        <a:ext cx="8128000" cy="4732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529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/>
      </p:transition>
    </mc:Choice>
    <mc:Fallback xmlns=""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2564307"/>
              </p:ext>
            </p:extLst>
          </p:nvPr>
        </p:nvGraphicFramePr>
        <p:xfrm>
          <a:off x="508000" y="2158843"/>
          <a:ext cx="8128000" cy="279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1" name="文档" r:id="rId7" imgW="3846388" imgH="1322593" progId="Word.Document.12">
                  <p:embed/>
                </p:oleObj>
              </mc:Choice>
              <mc:Fallback>
                <p:oleObj name="文档" r:id="rId7" imgW="3846388" imgH="1322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58843"/>
                        <a:ext cx="8128000" cy="279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16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928931"/>
              </p:ext>
            </p:extLst>
          </p:nvPr>
        </p:nvGraphicFramePr>
        <p:xfrm>
          <a:off x="508000" y="1518889"/>
          <a:ext cx="8128000" cy="464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5" name="文档" r:id="rId7" imgW="3998962" imgH="2286639" progId="Word.Document.12">
                  <p:embed/>
                </p:oleObj>
              </mc:Choice>
              <mc:Fallback>
                <p:oleObj name="文档" r:id="rId7" imgW="399896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18889"/>
                        <a:ext cx="8128000" cy="464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37420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ld"/>
      </p:transition>
    </mc:Choice>
    <mc:Fallback xmlns=""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8790570"/>
              </p:ext>
            </p:extLst>
          </p:nvPr>
        </p:nvGraphicFramePr>
        <p:xfrm>
          <a:off x="508000" y="1466820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文档" r:id="rId7" imgW="3837032" imgH="2286639" progId="Word.Document.12">
                  <p:embed/>
                </p:oleObj>
              </mc:Choice>
              <mc:Fallback>
                <p:oleObj name="文档" r:id="rId7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6820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7025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ld"/>
      </p:transition>
    </mc:Choice>
    <mc:Fallback xmlns=""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07.eps" descr="id:214748995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339752" y="1580665"/>
            <a:ext cx="3600400" cy="3130527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482102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滕王阁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旧址在今江西省南昌市赣江东岸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与湖北的黄鹤楼、湖南的岳阳楼并称为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江南三大名楼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。滕王阁因唐高祖李渊的儿子滕王李元婴得名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又因王勃的一篇《滕王阁序》而出名。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647718"/>
              </p:ext>
            </p:extLst>
          </p:nvPr>
        </p:nvGraphicFramePr>
        <p:xfrm>
          <a:off x="508000" y="2226342"/>
          <a:ext cx="8128000" cy="2659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文档" r:id="rId7" imgW="4041064" imgH="1322593" progId="Word.Document.12">
                  <p:embed/>
                </p:oleObj>
              </mc:Choice>
              <mc:Fallback>
                <p:oleObj name="文档" r:id="rId7" imgW="4041064" imgH="1322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26342"/>
                        <a:ext cx="8128000" cy="2659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7639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617936"/>
              </p:ext>
            </p:extLst>
          </p:nvPr>
        </p:nvGraphicFramePr>
        <p:xfrm>
          <a:off x="508000" y="1484784"/>
          <a:ext cx="8128000" cy="4639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文档" r:id="rId7" imgW="4004720" imgH="2286639" progId="Word.Document.12">
                  <p:embed/>
                </p:oleObj>
              </mc:Choice>
              <mc:Fallback>
                <p:oleObj name="文档" r:id="rId7" imgW="4004720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6390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884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8336636"/>
              </p:ext>
            </p:extLst>
          </p:nvPr>
        </p:nvGraphicFramePr>
        <p:xfrm>
          <a:off x="508000" y="1865334"/>
          <a:ext cx="8128000" cy="36518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1" name="文档" r:id="rId7" imgW="3960819" imgH="1779777" progId="Word.Document.12">
                  <p:embed/>
                </p:oleObj>
              </mc:Choice>
              <mc:Fallback>
                <p:oleObj name="文档" r:id="rId7" imgW="3960819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65334"/>
                        <a:ext cx="8128000" cy="36518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802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0133073"/>
              </p:ext>
            </p:extLst>
          </p:nvPr>
        </p:nvGraphicFramePr>
        <p:xfrm>
          <a:off x="508000" y="1533996"/>
          <a:ext cx="8128000" cy="47753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5" name="文档" r:id="rId7" imgW="3890289" imgH="2286639" progId="Word.Document.12">
                  <p:embed/>
                </p:oleObj>
              </mc:Choice>
              <mc:Fallback>
                <p:oleObj name="文档" r:id="rId7" imgW="3890289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33996"/>
                        <a:ext cx="8128000" cy="47753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299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d"/>
      </p:transition>
    </mc:Choice>
    <mc:Fallback xmlns=""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8399565"/>
              </p:ext>
            </p:extLst>
          </p:nvPr>
        </p:nvGraphicFramePr>
        <p:xfrm>
          <a:off x="508000" y="1484784"/>
          <a:ext cx="8128000" cy="4714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9" name="文档" r:id="rId7" imgW="3856104" imgH="2237321" progId="Word.Document.12">
                  <p:embed/>
                </p:oleObj>
              </mc:Choice>
              <mc:Fallback>
                <p:oleObj name="文档" r:id="rId7" imgW="3856104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7148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844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5419499"/>
              </p:ext>
            </p:extLst>
          </p:nvPr>
        </p:nvGraphicFramePr>
        <p:xfrm>
          <a:off x="508000" y="1466820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3" name="文档" r:id="rId7" imgW="3837032" imgH="2286639" progId="Word.Document.12">
                  <p:embed/>
                </p:oleObj>
              </mc:Choice>
              <mc:Fallback>
                <p:oleObj name="文档" r:id="rId7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6820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1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plit/>
      </p:transition>
    </mc:Choice>
    <mc:Fallback xmlns=""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465083"/>
              </p:ext>
            </p:extLst>
          </p:nvPr>
        </p:nvGraphicFramePr>
        <p:xfrm>
          <a:off x="508000" y="1844824"/>
          <a:ext cx="8128000" cy="3614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7" name="文档" r:id="rId7" imgW="4002201" imgH="1779777" progId="Word.Document.12">
                  <p:embed/>
                </p:oleObj>
              </mc:Choice>
              <mc:Fallback>
                <p:oleObj name="文档" r:id="rId7" imgW="4002201" imgH="17797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3614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7217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"/>
      </p:transition>
    </mc:Choice>
    <mc:Fallback xmlns=""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1700405"/>
              </p:ext>
            </p:extLst>
          </p:nvPr>
        </p:nvGraphicFramePr>
        <p:xfrm>
          <a:off x="508000" y="1417822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1" name="文档" r:id="rId7" imgW="3846388" imgH="2286639" progId="Word.Document.12">
                  <p:embed/>
                </p:oleObj>
              </mc:Choice>
              <mc:Fallback>
                <p:oleObj name="文档" r:id="rId7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17822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727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59327964"/>
              </p:ext>
            </p:extLst>
          </p:nvPr>
        </p:nvGraphicFramePr>
        <p:xfrm>
          <a:off x="508000" y="1478813"/>
          <a:ext cx="8128000" cy="4830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5" name="文档" r:id="rId7" imgW="3846388" imgH="2286639" progId="Word.Document.12">
                  <p:embed/>
                </p:oleObj>
              </mc:Choice>
              <mc:Fallback>
                <p:oleObj name="文档" r:id="rId7" imgW="3846388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78813"/>
                        <a:ext cx="8128000" cy="4830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1379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strips dir="ru"/>
      </p:transition>
    </mc:Choice>
    <mc:Fallback xmlns=""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264208"/>
              </p:ext>
            </p:extLst>
          </p:nvPr>
        </p:nvGraphicFramePr>
        <p:xfrm>
          <a:off x="508000" y="1873864"/>
          <a:ext cx="8128000" cy="3643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9" name="文档" r:id="rId7" imgW="4079208" imgH="1829455" progId="Word.Document.12">
                  <p:embed/>
                </p:oleObj>
              </mc:Choice>
              <mc:Fallback>
                <p:oleObj name="文档" r:id="rId7" imgW="4079208" imgH="182945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73864"/>
                        <a:ext cx="8128000" cy="3643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189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ru"/>
      </p:transition>
    </mc:Choice>
    <mc:Fallback xmlns=""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5455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关于《滕王阁序》的由来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有一段趣闻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上元二年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(675)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王勃前往交趾看望父亲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路过南昌时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正赶上都督阎某重修滕王阁成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重阳日在滕王阁大宴宾客。王勃前往拜见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阎都督早闻他的名气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便请他参加宴会。阎都督此次宴客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是为了向大家夸耀女婿孟学士的才学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让女婿事先准备好一篇序文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在席间当成即兴所作书写给大家看。宴会上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阎都督让人拿出纸笔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假意请诸人为这次盛会作序。大家知道他的用意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所以都推辞不写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而王勃竟不推辞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接过纸笔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当众挥笔而书。阎都督十分不高兴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拂衣而起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转入帐后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让人去看王勃写些什么。听说王勃开首写道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豫章故郡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南昌故郡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西汉豫章郡的治所在南昌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洪都新府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阎都督便说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不过是老生常谈。又闻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星分翼轸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地接衡庐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阎都督沉吟不语。等听到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阎都督不得不叹服道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此真天才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当垂不朽矣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于是赶快回到宴席上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极欢而罢。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1919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1387185"/>
              </p:ext>
            </p:extLst>
          </p:nvPr>
        </p:nvGraphicFramePr>
        <p:xfrm>
          <a:off x="508000" y="1405829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3" name="文档" r:id="rId7" imgW="3837032" imgH="2286639" progId="Word.Document.12">
                  <p:embed/>
                </p:oleObj>
              </mc:Choice>
              <mc:Fallback>
                <p:oleObj name="文档" r:id="rId7" imgW="383703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05829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334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303156"/>
              </p:ext>
            </p:extLst>
          </p:nvPr>
        </p:nvGraphicFramePr>
        <p:xfrm>
          <a:off x="508000" y="1484784"/>
          <a:ext cx="8128000" cy="4687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6" name="文档" r:id="rId7" imgW="3964057" imgH="2286639" progId="Word.Document.12">
                  <p:embed/>
                </p:oleObj>
              </mc:Choice>
              <mc:Fallback>
                <p:oleObj name="文档" r:id="rId7" imgW="3964057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84784"/>
                        <a:ext cx="8128000" cy="4687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5267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zoom dir="in"/>
      </p:transition>
    </mc:Choice>
    <mc:Fallback xmlns=""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722846"/>
              </p:ext>
            </p:extLst>
          </p:nvPr>
        </p:nvGraphicFramePr>
        <p:xfrm>
          <a:off x="508000" y="1466820"/>
          <a:ext cx="8128000" cy="484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0" name="文档" r:id="rId7" imgW="3837392" imgH="2286639" progId="Word.Document.12">
                  <p:embed/>
                </p:oleObj>
              </mc:Choice>
              <mc:Fallback>
                <p:oleObj name="文档" r:id="rId7" imgW="3837392" imgH="2286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6820"/>
                        <a:ext cx="8128000" cy="484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1514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25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文脉图解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2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651813"/>
              </p:ext>
            </p:extLst>
          </p:nvPr>
        </p:nvGraphicFramePr>
        <p:xfrm>
          <a:off x="508000" y="1589817"/>
          <a:ext cx="8128000" cy="45034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4" name="文档" r:id="rId7" imgW="4036746" imgH="2237321" progId="Word.Document.12">
                  <p:embed/>
                </p:oleObj>
              </mc:Choice>
              <mc:Fallback>
                <p:oleObj name="文档" r:id="rId7" imgW="4036746" imgH="22373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589817"/>
                        <a:ext cx="8128000" cy="45034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4745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cover dir="d"/>
      </p:transition>
    </mc:Choice>
    <mc:Fallback xmlns=""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0075099"/>
              </p:ext>
            </p:extLst>
          </p:nvPr>
        </p:nvGraphicFramePr>
        <p:xfrm>
          <a:off x="508000" y="2110882"/>
          <a:ext cx="8128000" cy="34783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8" name="文档" r:id="rId8" imgW="3998962" imgH="1710660" progId="Word.Document.12">
                  <p:embed/>
                </p:oleObj>
              </mc:Choice>
              <mc:Fallback>
                <p:oleObj name="文档" r:id="rId8" imgW="3998962" imgH="171066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10882"/>
                        <a:ext cx="8128000" cy="34783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9271617"/>
              </p:ext>
            </p:extLst>
          </p:nvPr>
        </p:nvGraphicFramePr>
        <p:xfrm>
          <a:off x="508000" y="1498334"/>
          <a:ext cx="8128000" cy="5182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71" name="文档" r:id="rId8" imgW="3998962" imgH="2550150" progId="Word.Document.12">
                  <p:embed/>
                </p:oleObj>
              </mc:Choice>
              <mc:Fallback>
                <p:oleObj name="文档" r:id="rId8" imgW="3998962" imgH="2550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98334"/>
                        <a:ext cx="8128000" cy="5182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057197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4221129"/>
              </p:ext>
            </p:extLst>
          </p:nvPr>
        </p:nvGraphicFramePr>
        <p:xfrm>
          <a:off x="508000" y="1747126"/>
          <a:ext cx="8128000" cy="4130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5" name="文档" r:id="rId8" imgW="3998962" imgH="2031408" progId="Word.Document.12">
                  <p:embed/>
                </p:oleObj>
              </mc:Choice>
              <mc:Fallback>
                <p:oleObj name="文档" r:id="rId8" imgW="3998962" imgH="20314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47126"/>
                        <a:ext cx="8128000" cy="4130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22717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4239604"/>
              </p:ext>
            </p:extLst>
          </p:nvPr>
        </p:nvGraphicFramePr>
        <p:xfrm>
          <a:off x="508000" y="1487317"/>
          <a:ext cx="8128000" cy="51820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9" name="文档" r:id="rId8" imgW="3998962" imgH="2550150" progId="Word.Document.12">
                  <p:embed/>
                </p:oleObj>
              </mc:Choice>
              <mc:Fallback>
                <p:oleObj name="文档" r:id="rId8" imgW="3998962" imgH="2550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487317"/>
                        <a:ext cx="8128000" cy="51820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037399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8071745"/>
              </p:ext>
            </p:extLst>
          </p:nvPr>
        </p:nvGraphicFramePr>
        <p:xfrm>
          <a:off x="508000" y="1683451"/>
          <a:ext cx="8128000" cy="4481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3" name="文档" r:id="rId8" imgW="3998962" imgH="2204562" progId="Word.Document.12">
                  <p:embed/>
                </p:oleObj>
              </mc:Choice>
              <mc:Fallback>
                <p:oleObj name="文档" r:id="rId8" imgW="3998962" imgH="220456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83451"/>
                        <a:ext cx="8128000" cy="4481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8809897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8043898"/>
              </p:ext>
            </p:extLst>
          </p:nvPr>
        </p:nvGraphicFramePr>
        <p:xfrm>
          <a:off x="508000" y="1619774"/>
          <a:ext cx="8128000" cy="483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文档" r:id="rId8" imgW="3998962" imgH="2377356" progId="Word.Document.12">
                  <p:embed/>
                </p:oleObj>
              </mc:Choice>
              <mc:Fallback>
                <p:oleObj name="文档" r:id="rId8" imgW="3998962" imgH="23773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19774"/>
                        <a:ext cx="8128000" cy="4833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346930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(650—675),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绛州龙门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今山西河津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与杨炯、卢照邻、骆宾王并称为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初唐四杰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。王勃才华早露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未成年即被司刑太常伯刘祥道赞为神童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向朝廷举荐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对策高第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授朝散郎。沛王李贤闻其名声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邀请他为王府侍读。后因一篇游戏文章《檄英王鸡》触怒了唐高宗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被逐出沛王府。后又因擅杀官奴而犯罪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父亲受连累被贬为交趾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今越南河内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令。王勃在南下省亲途中溺水惊悸而亡。有《王子安集》。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魏晋后产生的一种新文体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又称骈俪文。骈文的表达方式与一般的散文有所不同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语言上有三方面的特点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第一是语句方面的特点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即骈偶和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第二是语音方面的特点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即平仄相对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第三是用词方面的特点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即用典和藻饰。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5761"/>
            <a:ext cx="8128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本文作于孝宗隆兴二年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(1164)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。系受友人祖光之托为谭氏所筑景延楼而作。它描绘了峡口上下的秋日夜景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介绍了此文的写作缘由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抒发了作者怀才不遇的感慨。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贾。指商人。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相仇、相谍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相碰撞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相激荡。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滟滪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长江瞿塘峡口的险滩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在四川省奉节县东。</a:t>
            </a: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南朝宋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鲍照《凌烟楼铭》中有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岩岩崇楼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藐藐层隅。阶基天削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户牖云区。瞰江列楹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望景延除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取自末句。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1785473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95731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思维训练</a:t>
            </a:r>
            <a:r>
              <a:rPr lang="en-US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下列对文章有关内容的概括和分析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文章开头写景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从夜泊峡水之口舟中所见写起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夜色迷蒙之中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大小船只云集于此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江岸边又有市镇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好一派繁华热闹的景象。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段作者描写了舍舟登岸后登楼所见的奇山异水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经过层层渲染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烘托出清幽明丽的气氛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而对于楼本身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有栋宇相鲜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若台若亭者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寥寥数语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写法独到新颖。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文中的议论颇有理趣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通过旧友祖光和尚代人请自己为景延楼作记之事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人与山水两相求而不相遭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的观点。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作者认为贪图山水之乐的人得不到真正的乐趣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而不企求山水之乐的人却反而能拥有山水之乐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写出了自己独到的感受和思考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也似乎透露了自己的困惑迷茫。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827971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作者绘形绘色地描写了舍舟登岸后所见的奇山异水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经过层层渲染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为景延楼布设了一个清幽明丽的自然环境。作者追记昔日所过之楼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反倒只以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有栋宇相鲜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若台若亭者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寥寥数语勾勒出一个朦胧的大致印象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而且不着力刻画所记之楼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写法独到新颖。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678" y="4238360"/>
            <a:ext cx="8568952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8969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把下面的语句翻译成现代汉语。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公之意欲属子记之而未及也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愿毕公之志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以假谭氏光。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山居水宅者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厌高寒而病寂寞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欲脱去而不得也。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董公的意思是想请您作文以记之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而没来得及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希望您完成董公遗愿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给谭家以光采。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而居住在山区和水上的人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本是山水中人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却讨厌山高水寒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且以寂寞为苦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总想离开那里而不可得。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7524" y="3375980"/>
            <a:ext cx="8568952" cy="1709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52470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滕王阁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雁阵惊寒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675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年的重阳节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赣江边的洪州。浩荡的江风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送来了一叶轻舟。轻舟上有个清癯俊秀的书生。他一袭青衫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昂然直奔那名流云集的滕王阁。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他就是王勃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岁时就能写文章的王勃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岁时就敢作《指瑕》直斥大儒颜师古所注《汉书》的王勃。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从不相信还会有第二个人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会把跟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有关的词语演绎得如此完美。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才高八斗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才华横溢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似乎都不足以形容他的万分之一。他不是诗仙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不是诗圣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不是诗鬼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可他却是真正的旷世奇才。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16592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67739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还有谁可似他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小憩片刻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便可为惊世之作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即席落笔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便可成《滕王阁序》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而让世人惊瞻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千古传诵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四杰之首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岂是空口无凭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那分明是对他最恰如其分的赞美。天生我才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注定创造历史。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爱其才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更慕其狂。印象中的子安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笑容永远轻狂而不羁。游戏文字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擅杀官奴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恃才傲物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他的路向来与世俗格格不入。为此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他失去得太多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更让无数人用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轻薄浅陋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将他形容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才高命短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终无大贵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我却偏颇地相信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即使再给他机会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他也不会选择做一个人情练达的谦谦君子。或许他也曾有过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冯唐易老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李广难封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的无奈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也曾有过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直挂云帆济沧海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的志向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但他更应该是那个滕王阁上旷世的才子、绝代的狂生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看不到主人愠怒、宾客诧异。他不可一世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只成就属于他的传奇。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39870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79378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所以我想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直到生命的最后一刻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他都是倔强而骄傲的。上天不给他时间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却给他机会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让他不需削减锋芒去适应人世的复杂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不必湮灭锐气去改变多舛的命途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在另一个世界里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永远做他自己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三尺微命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一介书生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人生至此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纵然短暂如流星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也全然无憾。对子安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我不会用眼泪去祭奠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而只会吟他的诗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读他的文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忆起他曾经的朝代。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关于唐朝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从此后便只有一个王子安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什么帝王将相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什么是侯门府院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也敌不过你身后一抹残云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脚下一方土地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只是一千多年过去了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何日君再来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共闻落花香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0076639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他的人生定格在了那样一个意气风发的年纪。不知他在踏上小舟那一刻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有没有想过这一去便是千年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那滕王阁成了留给世人的最后一丝记忆。那日的学士将军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满座宾朋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也都随往事消散了吧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连那都督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阎公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也成了有姓无名的某某某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没有人记得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也无须再记得。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唯有他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连同他笔下的落霞孤鹜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秋水长天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穿越千年也未曾老去。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四月的南海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已足够温暖了吧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不知那些如精灵般的阳光能否穿越那层深蓝的海幕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为他送去人间的问候。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23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我从未到过南海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但我现在知道了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即使我一个人乘船漂荡在这单调的幽蓝之上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也是不会孤单的吧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这水下的某一处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某一缕水草或是某一方岩石之后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有你寂然地沉睡在那里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任海龟鱼儿匆匆游过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任海水漂摇了你的长发。你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依然是你。南海有你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景皆失色。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子安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千年已逝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君可安否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〔选自《时代青年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哲思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有删节〕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0392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品读提示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年少而才高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官小而名大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、英年早逝的王勃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千年以来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人们评议不断。或感于他的才气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或悲于他的遭遇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或伤于他的早逝。这篇散文也是这样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作者玄想王勃赴会的情景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摘引《滕王阁序》中有关文句和古今对王勃的评价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赞扬王勃不同流俗的个性和卓异才华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以寄托自己对英才的敬仰与凭吊之情。文章语言华美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文采斐然。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663533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72816"/>
            <a:ext cx="1321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3854561"/>
              </p:ext>
            </p:extLst>
          </p:nvPr>
        </p:nvGraphicFramePr>
        <p:xfrm>
          <a:off x="508000" y="2254976"/>
          <a:ext cx="8128000" cy="34062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文档" r:id="rId6" imgW="3893528" imgH="1631822" progId="Word.Document.12">
                  <p:embed/>
                </p:oleObj>
              </mc:Choice>
              <mc:Fallback>
                <p:oleObj name="文档" r:id="rId6" imgW="3893528" imgH="1631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54976"/>
                        <a:ext cx="8128000" cy="34062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4052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473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王勃少有奇才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岁就会写文章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岁读颜氏注《汉书》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并写《指瑕》一文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指出颜注的错误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受到长辈先生们的称赞。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岁举幽素科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授朝散郎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后为沛王征为王府侍读。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写成了《滕王阁序》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满座皆惊。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天涯若比邻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我们读到了他的乐观与旷达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长江悲已滞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万里念将归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我们读到了他的缠绵与深情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不坠青云之志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我们读到了他在困难与挫折面前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化悲凉为旷达的豪迈。他用坚韧不拔的意志、乐观开朗的情怀和洁身自好的品质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拨动了生命琴弦的最强音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奏出了与命运抗争、不甘沉沦、积极进取的交响曲。也许当我们的生活满目疮痍的时候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在他那里我们能找到精神的支持。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面对挫折、乐观人生、坚韧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0447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NEU-BZ-S92"/>
                <a:cs typeface="Times New Roman" panose="02020603050405020304" pitchFamily="18" charset="0"/>
              </a:rPr>
              <a:t>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出于对生命的热爱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对命运的不屈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王勃发出了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不坠青云之志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的宣言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他知道不能因年华易逝和处境困顿而自暴自弃。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北海虽赊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扶摇可接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王勃以大鹏自比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表达了扶摇直上九霄的凌云之志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东隅已逝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桑榆非晚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自己早年虽然失意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但拯时济世的信心并未泯灭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酌贪泉而觉爽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处涸辙以犹欢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让人看到了他开阔的胸怀、开朗的性格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尽管空怀像心地高洁的孟尝君一样的报国热情而内心不平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但绝不学放纵不羁的阮籍为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穷途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而哭。人生总有太多的不如意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可生活还是要继续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太阳每天依旧会升起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要相信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希望永远就在自己心里。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运用方向</a:t>
            </a:r>
            <a:r>
              <a:rPr lang="zh-CN" altLang="zh-CN" sz="2200" u="heavy" dirty="0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穷与达、志向、命运、不屈、逆境、胸怀、自信、坚毅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89817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写景要注意色彩与层次的变化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景物描写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要抓住景物的主要特点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如形状、色彩、大小、动静等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还要写出其层次变化。《滕王阁序》就是这方面的杰出代表。文章不惜笔墨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浓墨重彩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极写景物的色彩之美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紫电清霜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紫电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飞阁流丹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层峦耸翠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耸翠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青雀黄龙之轴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黄龙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无不色彩缤纷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摇曳生辉。诗人还抓住了景物的变化特点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写出了动态之美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1867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</a:p>
        </p:txBody>
      </p:sp>
      <p:sp>
        <p:nvSpPr>
          <p:cNvPr id="13" name="矩形 12">
            <a:hlinkClick r:id="rId6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除色彩的丰富与多变外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诗人还善于运用远近变化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展现景物之美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构成一幅富有层次感和纵深感的全景图。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鹤汀凫渚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四句写阁四周景物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是近景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山原旷其盈视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二句写山峦、平原和河流、湖泽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云销雨霁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以下则是水天浩渺的远景。色彩绚丽多变、远近层次鲜明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把读者带进了如诗如画的江南胜境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给人美不胜收之感。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68518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2250675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素材开发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美文品读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类文悦读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990673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微写作</a:t>
            </a: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120674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每课一法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结合文本有关内容和写景手法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充分调动联想和想象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用优美的文字描绘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的意境。要求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至少使用一种修辞手法。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写作示例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雨过天晴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虹消云散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倾斜的阳光柔和地铺展在赣江上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紫红色的烟霞伴着如酡的夕阳一同沉醉在西天边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雄伟、辽阔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充满了柔美与恬淡。微风过处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秋水泛起层层涟漪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此时平滑如镜的水面上倒映着的景物被碧波荡开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这分明是一幅流动着的美丽图画。而在天边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在夕阳的红晕中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一只野鸭翩然而过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鸣声唳唳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回荡在衡阳的水边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不一会儿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就已经变成了天幕上邈远而灵动的小点。秋水长天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五彩斑斓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沉碧淡紫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耀映天际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光与影的交汇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如梦如幻。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953472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368606"/>
              </p:ext>
            </p:extLst>
          </p:nvPr>
        </p:nvGraphicFramePr>
        <p:xfrm>
          <a:off x="508000" y="1996283"/>
          <a:ext cx="8128000" cy="39529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文档" r:id="rId6" imgW="3893887" imgH="1893173" progId="Word.Document.12">
                  <p:embed/>
                </p:oleObj>
              </mc:Choice>
              <mc:Fallback>
                <p:oleObj name="文档" r:id="rId6" imgW="3893887" imgH="18931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996283"/>
                        <a:ext cx="8128000" cy="3952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0018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cover dir="ru"/>
      </p:transition>
    </mc:Choice>
    <mc:Fallback xmlns=""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4378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571020"/>
              </p:ext>
            </p:extLst>
          </p:nvPr>
        </p:nvGraphicFramePr>
        <p:xfrm>
          <a:off x="251520" y="3284984"/>
          <a:ext cx="8128000" cy="4573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3" name="文档" r:id="rId6" imgW="3837032" imgH="215992" progId="Word.Document.12">
                  <p:embed/>
                </p:oleObj>
              </mc:Choice>
              <mc:Fallback>
                <p:oleObj name="文档" r:id="rId6" imgW="3837032" imgH="2159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3284984"/>
                        <a:ext cx="8128000" cy="4573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244871" y="3284984"/>
            <a:ext cx="197520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0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plit orient="vert" dir="in"/>
      </p:transition>
    </mc:Choice>
    <mc:Fallback xmlns=""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76230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528927" y="1009531"/>
            <a:ext cx="98226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知识链接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581624" y="1009531"/>
            <a:ext cx="98226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基础梳理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827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解多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义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7432092"/>
              </p:ext>
            </p:extLst>
          </p:nvPr>
        </p:nvGraphicFramePr>
        <p:xfrm>
          <a:off x="508000" y="2322527"/>
          <a:ext cx="8128000" cy="3194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文档" r:id="rId6" imgW="3837032" imgH="1508347" progId="Word.Document.12">
                  <p:embed/>
                </p:oleObj>
              </mc:Choice>
              <mc:Fallback>
                <p:oleObj name="文档" r:id="rId6" imgW="3837032" imgH="1508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322527"/>
                        <a:ext cx="8128000" cy="3194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623106" y="2394994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81267" y="2924944"/>
            <a:ext cx="25653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701020" y="3484546"/>
            <a:ext cx="137503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98054" y="4000181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623105" y="4538313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5773" y="5085184"/>
            <a:ext cx="549897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:strips/>
      </p:transition>
    </mc:Choice>
    <mc:Fallback xmlns=""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280</TotalTime>
  <Words>4176</Words>
  <Application>Microsoft Office PowerPoint</Application>
  <PresentationFormat>全屏显示(4:3)</PresentationFormat>
  <Paragraphs>356</Paragraphs>
  <Slides>64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7" baseType="lpstr">
      <vt:lpstr>NEU-BZ-S92</vt:lpstr>
      <vt:lpstr>方正书宋_GBK</vt:lpstr>
      <vt:lpstr>方正宋黑_GBK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5　滕王阁序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  用事实说话</dc:title>
  <dc:creator>阳光暖暖</dc:creator>
  <cp:lastModifiedBy>dbc</cp:lastModifiedBy>
  <cp:revision>32</cp:revision>
  <dcterms:created xsi:type="dcterms:W3CDTF">2015-04-23T00:36:31Z</dcterms:created>
  <dcterms:modified xsi:type="dcterms:W3CDTF">2016-03-11T05:59:49Z</dcterms:modified>
</cp:coreProperties>
</file>