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wdp" ContentType="image/vnd.ms-photo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47"/>
  </p:notesMasterIdLst>
  <p:handoutMasterIdLst>
    <p:handoutMasterId r:id="rId48"/>
  </p:handoutMasterIdLst>
  <p:sldIdLst>
    <p:sldId id="735" r:id="rId8"/>
    <p:sldId id="707" r:id="rId9"/>
    <p:sldId id="709" r:id="rId10"/>
    <p:sldId id="711" r:id="rId11"/>
    <p:sldId id="706" r:id="rId12"/>
    <p:sldId id="710" r:id="rId13"/>
    <p:sldId id="712" r:id="rId14"/>
    <p:sldId id="634" r:id="rId15"/>
    <p:sldId id="442" r:id="rId16"/>
    <p:sldId id="533" r:id="rId17"/>
    <p:sldId id="535" r:id="rId18"/>
    <p:sldId id="315" r:id="rId19"/>
    <p:sldId id="458" r:id="rId20"/>
    <p:sldId id="461" r:id="rId21"/>
    <p:sldId id="463" r:id="rId22"/>
    <p:sldId id="700" r:id="rId23"/>
    <p:sldId id="464" r:id="rId24"/>
    <p:sldId id="714" r:id="rId25"/>
    <p:sldId id="715" r:id="rId26"/>
    <p:sldId id="716" r:id="rId27"/>
    <p:sldId id="717" r:id="rId28"/>
    <p:sldId id="718" r:id="rId29"/>
    <p:sldId id="719" r:id="rId30"/>
    <p:sldId id="720" r:id="rId31"/>
    <p:sldId id="721" r:id="rId32"/>
    <p:sldId id="722" r:id="rId33"/>
    <p:sldId id="723" r:id="rId34"/>
    <p:sldId id="724" r:id="rId35"/>
    <p:sldId id="725" r:id="rId36"/>
    <p:sldId id="726" r:id="rId37"/>
    <p:sldId id="727" r:id="rId38"/>
    <p:sldId id="728" r:id="rId39"/>
    <p:sldId id="729" r:id="rId40"/>
    <p:sldId id="730" r:id="rId41"/>
    <p:sldId id="731" r:id="rId42"/>
    <p:sldId id="732" r:id="rId43"/>
    <p:sldId id="733" r:id="rId44"/>
    <p:sldId id="734" r:id="rId45"/>
    <p:sldId id="736" r:id="rId4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 varScale="1">
        <p:scale>
          <a:sx n="103" d="100"/>
          <a:sy n="103" d="100"/>
        </p:scale>
        <p:origin x="-960" y="-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1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4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3.docx"/><Relationship Id="rId3" Type="http://schemas.openxmlformats.org/officeDocument/2006/relationships/image" Target="../media/image10.emf"/><Relationship Id="rId2" Type="http://schemas.openxmlformats.org/officeDocument/2006/relationships/package" Target="../embeddings/Document2.docx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.emf"/><Relationship Id="rId3" Type="http://schemas.openxmlformats.org/officeDocument/2006/relationships/package" Target="../embeddings/Document5.docx"/><Relationship Id="rId2" Type="http://schemas.openxmlformats.org/officeDocument/2006/relationships/image" Target="../media/image12.emf"/><Relationship Id="rId1" Type="http://schemas.openxmlformats.org/officeDocument/2006/relationships/package" Target="../embeddings/Document4.docx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image" Target="../media/image15.emf"/><Relationship Id="rId3" Type="http://schemas.openxmlformats.org/officeDocument/2006/relationships/package" Target="../embeddings/Document7.docx"/><Relationship Id="rId2" Type="http://schemas.openxmlformats.org/officeDocument/2006/relationships/image" Target="../media/image14.emf"/><Relationship Id="rId1" Type="http://schemas.openxmlformats.org/officeDocument/2006/relationships/package" Target="../embeddings/Document6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29.xml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5.xml"/><Relationship Id="rId1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slide" Target="slide37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" Target="slide37.xml"/><Relationship Id="rId8" Type="http://schemas.openxmlformats.org/officeDocument/2006/relationships/slide" Target="slide36.xml"/><Relationship Id="rId7" Type="http://schemas.openxmlformats.org/officeDocument/2006/relationships/slide" Target="slide35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image" Target="../media/image22.emf"/><Relationship Id="rId3" Type="http://schemas.openxmlformats.org/officeDocument/2006/relationships/package" Target="../embeddings/Document9.docx"/><Relationship Id="rId2" Type="http://schemas.openxmlformats.org/officeDocument/2006/relationships/image" Target="../media/image21.e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8.xml"/><Relationship Id="rId1" Type="http://schemas.openxmlformats.org/officeDocument/2006/relationships/package" Target="../embeddings/Document8.docx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5.xml"/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5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slide" Target="slide32.xml"/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.tiff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7026" y="2998908"/>
            <a:ext cx="7124440" cy="861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1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细胞生活的环境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474" y="1782402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人体的内环境与稳态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838ba61ea8d3fd1ff8956e66314e251f94ca5fca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6"/>
          <a:stretch>
            <a:fillRect/>
          </a:stretch>
        </p:blipFill>
        <p:spPr bwMode="auto">
          <a:xfrm>
            <a:off x="0" y="2196133"/>
            <a:ext cx="3790950" cy="247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483" y="313996"/>
            <a:ext cx="6974242" cy="48731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如图为正常人体内某组织局部结构示意图，其中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分别表示体液的成分，下列有关说法错误的是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共同组成了细胞外液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中含有血浆蛋白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构成了此组织细胞生存的内环境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2000"/>
              </a:lnSpc>
            </a:pP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之间的关系可表示为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\\李笑影\李笑影\2016\同步\步步高\生物\人教必修3\方正\人教必修3\5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792" y="299131"/>
            <a:ext cx="3054477" cy="180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\\李笑影\李笑影\2016\同步\步步高\生物\人教必修3\方正\人教必修3\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032" y="4350854"/>
            <a:ext cx="3012337" cy="87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2923" y="549474"/>
            <a:ext cx="10536859" cy="43242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根据题干及图示可以判断出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为血浆，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为组织液，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为细胞内液，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为淋巴，其中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构成了内环境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包括血细胞和血浆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中，组织液和血浆之间的物质交换是双向，组织液和淋巴及血浆和淋巴之间的物质交换都是单向的。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608" y="909514"/>
            <a:ext cx="11524006" cy="4203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结合上图回答：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毛细淋巴管管壁细胞生活的直接内环境是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中的水分可以进入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填图中序号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给病人肌肉注射和静脉注射时，药物直接进入的内环境分别是图中的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填序号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从化学成分上看，最大的差别是什么？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75326" y="17098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淋巴和组织液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0284" y="23579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①③④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859" y="37165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②①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04348" y="438364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①</a:t>
            </a:r>
            <a:r>
              <a:rPr lang="zh-CN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中蛋白质含量高于</a:t>
            </a:r>
            <a:r>
              <a:rPr lang="en-US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②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51917"/>
            <a:ext cx="719971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种细胞外液，箭头表示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种液体之间的相互关系。下列叙述正确的是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的蛋白质含量最高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中有的细胞不消耗氧气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含有激素和消化酶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中细胞种类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最多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691" y="444018"/>
            <a:ext cx="4352635" cy="383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31109" y="376738"/>
            <a:ext cx="10964697" cy="52853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由图中箭头判断，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分别表示淋巴、血浆、组织液，三者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中血浆的蛋白质含量最高，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中的成熟红细胞没有线粒体，不能进行有氧呼吸，不消耗氧气，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组织液中含有多种信息分子，包括激素等，但不含消化酶，消化酶在消化道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属于外界环境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组织细胞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种类最多，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2064" y="1053530"/>
            <a:ext cx="10964697" cy="3618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细胞外液三种组成的判断方法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双向箭头的是：血浆和组织液、组织液和细胞内液。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只有单方向箭头的是淋巴，据此判断：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形成淋巴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指向淋巴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的是组织液。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淋巴流向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淋巴指向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的是血浆。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方法链接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二、细胞外液的成分及理化性质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552" y="189434"/>
            <a:ext cx="10793813" cy="1419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细胞外液的成分及本质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血浆的主要成分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552" y="4432614"/>
            <a:ext cx="1134440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组织液、淋巴、血浆成分的异同点：成分和含量相近，最主要的差别在于血浆中含有较多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本质：是一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种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类似于海水。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410" name="Picture 2" descr="F:\2016\同步\步步高\生物\人教必修3\方正\人教必修3\8拆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410" y="666143"/>
            <a:ext cx="7234871" cy="387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52603" y="589197"/>
            <a:ext cx="1159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蛋白质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2128" y="1347377"/>
            <a:ext cx="1159697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无机盐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44308" y="1817043"/>
            <a:ext cx="1555601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营养物质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9583" y="2224708"/>
            <a:ext cx="1555601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5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代谢废物</a:t>
            </a:r>
            <a:endParaRPr lang="zh-CN" altLang="en-US" sz="235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4627" y="51771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蛋白质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5972" y="581558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盐溶液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0" grpId="0"/>
      <p:bldP spid="10" grpId="1"/>
      <p:bldP spid="11" grpId="0"/>
      <p:bldP spid="11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229" y="179909"/>
            <a:ext cx="1139207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细胞外液的渗透压、酸碱度和温度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渗透压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概念：溶液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水的吸引力。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影响渗透压的因素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14686" y="2897163"/>
          <a:ext cx="9361040" cy="2097756"/>
        </p:xfrm>
        <a:graphic>
          <a:graphicData uri="http://schemas.openxmlformats.org/drawingml/2006/table">
            <a:tbl>
              <a:tblPr/>
              <a:tblGrid>
                <a:gridCol w="3258067"/>
                <a:gridCol w="3258067"/>
                <a:gridCol w="2844906"/>
              </a:tblGrid>
              <a:tr h="699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溶质微粒数目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对水的吸引力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渗透压高低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越多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u="none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zh-CN" sz="2800" b="0" u="none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越高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越少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越小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u="none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10229" y="5013970"/>
            <a:ext cx="11524006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决定血浆渗透压的物质：血浆渗透压的大小主要与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的含量有关。细胞外液渗透压的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90%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以上来源于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4846" y="15480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溶质微粒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4324" y="3569132"/>
            <a:ext cx="9028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越大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41003" y="4280947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越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低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7224" y="509119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无机盐、蛋白质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38975" y="5748794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3704" y="477466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酸碱度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83704" y="2844956"/>
            <a:ext cx="93119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温度：人体细胞外液的温度一般维持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左右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66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0" y="1203514"/>
            <a:ext cx="6138665" cy="165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62340" y="1466414"/>
            <a:ext cx="173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7.35~7.45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4370" y="2229217"/>
            <a:ext cx="2611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HCO  </a:t>
            </a:r>
            <a:r>
              <a:rPr lang="zh-CN" altLang="en-US" sz="2800" kern="100" spc="-5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HPO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28467" y="2185784"/>
          <a:ext cx="4349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3" name="文档" r:id="rId2" imgW="437515" imgH="629285" progId="Word.Document.12">
                  <p:embed/>
                </p:oleObj>
              </mc:Choice>
              <mc:Fallback>
                <p:oleObj name="文档" r:id="rId2" imgW="437515" imgH="629285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467" y="2185784"/>
                        <a:ext cx="434975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09939" y="2210167"/>
          <a:ext cx="4762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4" name="文档" r:id="rId4" imgW="484505" imgH="687070" progId="Word.Document.12">
                  <p:embed/>
                </p:oleObj>
              </mc:Choice>
              <mc:Fallback>
                <p:oleObj name="文档" r:id="rId4" imgW="484505" imgH="68707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939" y="2210167"/>
                        <a:ext cx="4762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859393" y="295000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37 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045" y="1039282"/>
            <a:ext cx="11010769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阅读教材，能用概念图描述内环境的组成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通过分析教材资料，结合生活实例概述内环境的理化性质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结合教材细胞与外界环境进行物质交换的图解，说明内环境所起的媒介作用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716330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131" y="405458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3860078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135805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7045" y="4476006"/>
            <a:ext cx="9812557" cy="15078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内环境各成分间的相互关系。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55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内环境在细胞和外界环境物质交换中的作用。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415" y="765498"/>
            <a:ext cx="1134440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下列物质中哪些不属于内环境的成分？并说明原因。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纤维蛋白原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尿素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呼吸酶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消化酶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血红蛋白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不是内环境的成分。呼吸酶分布在细胞内，属于细胞内液的成分。消化酶位于消化道中，消化道与外界环境相通，属于外界环境。血红蛋白位于红细胞内部，也不是内环境的成分。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尽管血浆中蛋白质含量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质量分数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高于无机盐，但血浆渗透压主要取决于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，其原因是什么？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单位体积中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的微粒数量远高于蛋白质。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9431" y="498357"/>
            <a:ext cx="11344407" cy="2931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试分析为什么静脉注射时要用质量分数为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0.9%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的生理盐水？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因为质量分数为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0.9%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的生理盐水所提供的渗透压与血浆等细胞外液的渗透压相同。如果输液时使用的溶液的质量分数低于或高于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0.9%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，则会造成组织细胞吸水或失水，会影响细胞的功能。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405458"/>
            <a:ext cx="11639246" cy="50519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下列关于内环境成分及其理化性质的叙述，不正确的是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血浆的主要成分包括水、无机盐、葡萄糖、血红蛋白和激素等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溶液中溶质微粒越多则对水的吸引力越大，反之亦然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剧烈运动后，大量乳酸进入血液，但其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仍将维持在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7.45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血浆中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HCO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HPO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密切相关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在寒冷的室外，人体细胞外液的温度仍将维持在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37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左右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血红蛋白存在于红细胞内，不属于血浆成分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64954" y="3304828"/>
          <a:ext cx="4349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0" name="文档" r:id="rId1" imgW="437515" imgH="629285" progId="Word.Document.12">
                  <p:embed/>
                </p:oleObj>
              </mc:Choice>
              <mc:Fallback>
                <p:oleObj name="文档" r:id="rId1" imgW="437515" imgH="629285" progId="Word.Document.12">
                  <p:embed/>
                  <p:pic>
                    <p:nvPicPr>
                      <p:cNvPr id="0" name="图片 145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4954" y="3304828"/>
                        <a:ext cx="4349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44454" y="3366939"/>
          <a:ext cx="4826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1" name="文档" r:id="rId3" imgW="484505" imgH="801370" progId="Word.Document.12">
                  <p:embed/>
                </p:oleObj>
              </mc:Choice>
              <mc:Fallback>
                <p:oleObj name="文档" r:id="rId3" imgW="484505" imgH="801370" progId="Word.Document.12">
                  <p:embed/>
                  <p:pic>
                    <p:nvPicPr>
                      <p:cNvPr id="0" name="图片 145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4454" y="3366939"/>
                        <a:ext cx="4826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9441482" y="59290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892" y="261442"/>
            <a:ext cx="11296938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人在长期营养不良时血浆蛋白含量降低，会引起组织水肿。其原因是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血浆渗入组织液的速度降低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组织液回渗速率降低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淋巴生成速率低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淋巴循环受阻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血浆蛋白降低从而使血浆渗透压降低，由于血浆和组织液之间是可以相互交换的，组织液进入血浆的水分相对减少，使组织液量增加，引起组织水肿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614" y="106305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50990" y="947087"/>
            <a:ext cx="341632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组织水肿的成因分析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2020" y="1806600"/>
          <a:ext cx="989965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" name="文档" r:id="rId1" imgW="9902825" imgH="2129790" progId="Word.Document.12">
                  <p:embed/>
                </p:oleObj>
              </mc:Choice>
              <mc:Fallback>
                <p:oleObj name="文档" r:id="rId1" imgW="9902825" imgH="2129790" progId="Word.Document.12">
                  <p:embed/>
                  <p:pic>
                    <p:nvPicPr>
                      <p:cNvPr id="0" name="图片 155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2020" y="1806600"/>
                        <a:ext cx="9899650" cy="212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035296" y="2421682"/>
            <a:ext cx="54373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↓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4726" y="2853730"/>
            <a:ext cx="711528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　　　　　　　　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组织水肿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4462" y="3748286"/>
          <a:ext cx="5246688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" name="文档" r:id="rId3" imgW="5247005" imgH="1410970" progId="Word.Document.12">
                  <p:embed/>
                </p:oleObj>
              </mc:Choice>
              <mc:Fallback>
                <p:oleObj name="文档" r:id="rId3" imgW="5247005" imgH="1410970" progId="Word.Document.12">
                  <p:embed/>
                  <p:pic>
                    <p:nvPicPr>
                      <p:cNvPr id="0" name="图片 155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462" y="3748286"/>
                        <a:ext cx="5246688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521968" y="4087391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组织液溶质增多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组织液渗透压升高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方法链接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 rot="10800000">
            <a:off x="7027139" y="3573810"/>
            <a:ext cx="54373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↓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三、内环境是细胞与外界环境进行物质交换的媒介</a:t>
            </a:r>
            <a:endParaRPr lang="zh-CN" altLang="zh-CN" sz="4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75" y="64468"/>
            <a:ext cx="6917278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体内细胞与外界环境之间的物质交换过程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6" name="Picture 2" descr="F:\2016\同步\步步高\生物\人教必修3\方正\人教必修3\9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75" y="981117"/>
            <a:ext cx="8750863" cy="377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00074" y="4725938"/>
            <a:ext cx="115837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内环境与外界环境的物质交换过程，需要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体内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参与，同时，细胞和内环境之间也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3433" y="103343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0367" y="2490449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组织液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3833" y="1413570"/>
            <a:ext cx="794870" cy="836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消化系统</a:t>
            </a:r>
            <a:endParaRPr lang="zh-CN" altLang="en-US" kern="100" baseline="-250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4308" y="2287191"/>
            <a:ext cx="79487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呼吸</a:t>
            </a: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endParaRPr lang="zh-CN" altLang="en-US" kern="100" baseline="-250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4308" y="3151947"/>
            <a:ext cx="79487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泌尿系统</a:t>
            </a:r>
            <a:endParaRPr lang="zh-CN" altLang="en-US" kern="100" baseline="-250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92516" y="48031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各个器官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50392" y="48222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08587" y="545554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相互影响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99262" y="54460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相互作用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8" grpId="0"/>
      <p:bldP spid="8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981522"/>
            <a:ext cx="198002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识图填空：</a:t>
            </a:r>
            <a:endParaRPr lang="zh-CN" altLang="zh-CN" sz="280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8434" name="Picture 2" descr="\\李笑影\李笑影\2016\同步\步步高\生物\人教必修3\方正\人教必修3\10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71" y="1053530"/>
            <a:ext cx="8097070" cy="271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62558" y="3787065"/>
            <a:ext cx="1163924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依次需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通过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细胞与内环境交换的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代谢废物。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可表述为：体内细胞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通过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外界环境间接地进行物质交换。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5421" y="3861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1537" y="38713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呼吸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1035" y="38589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泌尿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5325" y="451943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养料和氧气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2044" y="5138822"/>
            <a:ext cx="4315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、无机盐、尿素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6863" y="57870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98959"/>
            <a:ext cx="99100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如图表示人体细胞与外界环境之间进行物质交换的过程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表示能直接与内环境进行物质交换的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种器官或系统，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是有关的生理过程。下列说法错误的是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交换气体必须通过肺泡壁和毛细血管壁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、葡萄糖等自由扩散进入内环境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表示重吸收作用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表示的器官是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皮肤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458" name="Picture 2" descr="\\李笑影\李笑影\2016\同步\步步高\生物\人教必修3\方正\人教必修3\11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67" y="2794805"/>
            <a:ext cx="5184047" cy="36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598" y="412683"/>
            <a:ext cx="10686944" cy="43242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通过分析该图可知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是呼吸系统，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是消化系统，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是泌尿系统，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表示的器官是皮肤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交换气体必须通过肺泡壁和毛细血管壁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表示重吸收作用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皮肤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有排泄作用，皮肤中的汗腺通过分泌汗液来排出代谢废物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2306" y="543079"/>
            <a:ext cx="111125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观察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，草履虫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和血细胞的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环境有何异同？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相同之处：都是液体环境。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不同之处：草履虫直接生活在外界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环境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中；血细胞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生活在生物体内的血浆中。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导入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多细胞生物与单细胞生物生活的直接环境不同，我们将血浆等多细胞生物生活的直接环境称为内环境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32" name="Picture 8" descr="\\李笑影\李笑影\2016\同步\步步高\生物\人教必修3\方正\人教必修3\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617" y="1406229"/>
            <a:ext cx="4925085" cy="226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909514"/>
            <a:ext cx="10793813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识图填空：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单向输入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周转媒介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单向输出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有时呈现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重吸收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双向箭头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双向交换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Picture 2" descr="\\李笑影\李笑影\2016\同步\步步高\生物\人教必修3\方正\人教必修3\12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745" y="3990641"/>
            <a:ext cx="3926923" cy="239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835181" y="16200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2658" y="22776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1888" y="29162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泌尿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65616" y="35547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呼吸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5"/>
            <a:ext cx="12190413" cy="665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6" name="Picture 2" descr="F:\2016\同步\步步高\生物\人教必修3\方正\人教必修3\13拆.tif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199" y="1413570"/>
            <a:ext cx="8772015" cy="377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45656" y="1810586"/>
            <a:ext cx="974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7442" y="2223584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6017" y="2805755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淋巴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6614" y="3284654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渗透压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0343" y="3857300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酸碱度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2746" y="4442889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温度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67757" y="3578793"/>
            <a:ext cx="1296631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892" y="724358"/>
            <a:ext cx="11296938" cy="5081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下列液体属于体液的一组是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胆汁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胰液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原尿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细胞质基质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核液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细胞液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胃液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③④⑥⑦⑧⑨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③④⑤⑦⑨⑩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②③④⑤⑦⑨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①②③④⑤⑦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体液包括细胞内液和细胞外液，胆汁、胰液、原尿、胃液既不属于细胞内液，也不属于细胞外液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55699" y="93808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611957"/>
            <a:ext cx="11409907" cy="13560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在高等多细胞动物体内，细胞与内环境之间的物质交换的关系正确的是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2530" name="Picture 2" descr="\\李笑影\李笑影\2016\同步\步步高\生物\人教必修3\方正\人教必修3\1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430" y="1413570"/>
            <a:ext cx="8139326" cy="146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\\李笑影\李笑影\2016\同步\步步高\生物\人教必修3\方正\人教必修3\15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267" y="2997746"/>
            <a:ext cx="8139326" cy="161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62558" y="4600972"/>
            <a:ext cx="11457851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细胞内液与组织液之间、组织液与血浆之间可以互相渗透。毛细淋巴管是一种壁薄而末端封闭的盲管，只有一部分组织液可单向进入毛细淋巴管形成淋巴，再由左右锁骨下静脉进入血液循环。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8730" y="14133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549474"/>
            <a:ext cx="11639246" cy="5923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对人体内环境理化特性及调节途径的叙述正确的是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血浆中血浆蛋白的含量越多，血浆渗透压越小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人体细胞外液中的阳离子主要是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血浆中的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能够保持稳定，与其中的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HCO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HPO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等离子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毛细血管壁的通透性增加，会引起血浆渗透压上升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血浆渗透压的大小主要与无机盐、蛋白质的含量有关，血浆中血浆蛋白越多，血浆渗透压越大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毛细血管壁通透性增加时，会使血浆蛋白进入组织液，进而使血浆渗透压下降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维持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细胞外液渗透压的无机盐离子主要为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74102" y="2349674"/>
          <a:ext cx="3873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0" name="文档" r:id="rId1" imgW="389890" imgH="667385" progId="Word.Document.12">
                  <p:embed/>
                </p:oleObj>
              </mc:Choice>
              <mc:Fallback>
                <p:oleObj name="文档" r:id="rId1" imgW="389890" imgH="667385" progId="Word.Document.12">
                  <p:embed/>
                  <p:pic>
                    <p:nvPicPr>
                      <p:cNvPr id="0" name="图片 247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74102" y="2349674"/>
                        <a:ext cx="38735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495853" y="2423966"/>
          <a:ext cx="381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1" name="文档" r:id="rId3" imgW="389890" imgH="667385" progId="Word.Document.12">
                  <p:embed/>
                </p:oleObj>
              </mc:Choice>
              <mc:Fallback>
                <p:oleObj name="文档" r:id="rId3" imgW="389890" imgH="667385" progId="Word.Document.12">
                  <p:embed/>
                  <p:pic>
                    <p:nvPicPr>
                      <p:cNvPr id="0" name="图片 247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95853" y="2423966"/>
                        <a:ext cx="381000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634536" y="72153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6317" y="693490"/>
            <a:ext cx="11296938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关于人体内环境的叙述，正确的是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组织液渗透压增大，引起细胞吸水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无氧呼吸产生乳酸的过程发生在内环境中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血浆的渗透压主要取决于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血浆中蛋白质的含量对血浆渗透压没有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影响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组织液渗透压大于细胞内液时，细胞失水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呼吸包括无氧呼吸和有氧呼吸，二者均发生在细胞内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血浆渗透压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的大小主要与无机盐、蛋白质的含量有关。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0714" y="85225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2884" y="777682"/>
            <a:ext cx="11296938" cy="13285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下图是高等动物体内细胞与外界进行物质交换的示意图。请据图回答下列问题：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3554" name="Picture 2" descr="\\李笑影\李笑影\2016\同步\步步高\生物\人教必修3\方正\人教必修3\16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372" y="2433866"/>
            <a:ext cx="7257668" cy="315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75" y="535282"/>
            <a:ext cx="11755638" cy="61729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图中虚线内物质总称为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填写图中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系统的名称：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从图中可以看出，维持内环境渗透压的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以及葡萄糖、氨基酸等物质进入内环境要经过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体内细胞产生的代谢废物如尿素，从内环境排出体外要经过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系统，而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的排出则要经过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是单向的，可确定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为淋巴，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为血浆，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为组织液，三者共同构成了内环境。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系统吸收营养物质是消化系统，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系统排出尿素、尿酸等是泌尿系统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5725" y="6197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内环境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72883" y="619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血浆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20341" y="6197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组织液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1620" y="1216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淋巴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19295" y="18212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消化系统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9060" y="18306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泌尿系统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8666" y="30305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消化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0427" y="30400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4923" y="36404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943" y="42666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泌尿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14918" y="42571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20004" y="42571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呼吸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405458"/>
            <a:ext cx="111612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联系实际导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入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2008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9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27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，我国自主研制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号载人飞船实现了太空行走，这是我国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航天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上的巨大飞跃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航天服的作用至关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重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。它具有防微流星、真空隔热屏蔽、气密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压、通风、调温等多种功能，以保障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航天员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生命安全。那么，你知道人体细胞需要怎样的环境才能维持正常的生理活动吗？</a:t>
            </a:r>
            <a:endParaRPr lang="zh-CN" altLang="en-US" sz="2800" dirty="0"/>
          </a:p>
        </p:txBody>
      </p:sp>
      <p:pic>
        <p:nvPicPr>
          <p:cNvPr id="2050" name="Picture 2" descr="\\李笑影\李笑影\2016\同步\步步高\生物\人教必修3\方正\人教必修3\2.TIF"/>
          <p:cNvPicPr>
            <a:picLocks noChangeAspect="1" noChangeArrowheads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621482"/>
            <a:ext cx="3816424" cy="314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935470" y="384267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70C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我国航天员出舱行走</a:t>
            </a:r>
            <a:endParaRPr lang="zh-CN" altLang="en-US" sz="2800" dirty="0">
              <a:solidFill>
                <a:srgbClr val="0070C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1314403"/>
            <a:ext cx="12182475" cy="447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702718" y="2308554"/>
            <a:ext cx="79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761356" y="1754205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/>
              <a:t>一、体内细胞生活在细胞外液中</a:t>
            </a:r>
            <a:endParaRPr lang="zh-CN" altLang="zh-CN" sz="2800" dirty="0"/>
          </a:p>
        </p:txBody>
      </p:sp>
      <p:sp>
        <p:nvSpPr>
          <p:cNvPr id="4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61356" y="2744085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二、细胞外液的成分及理化性质</a:t>
            </a:r>
            <a:endParaRPr lang="zh-CN" altLang="zh-CN" sz="2800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761356" y="3733147"/>
            <a:ext cx="8456757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三、内环境是细胞与外界环境进行物质交换的媒介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02718" y="3301222"/>
            <a:ext cx="79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02718" y="4293890"/>
            <a:ext cx="79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702718" y="5189240"/>
            <a:ext cx="79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1811670" y="464469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一、体内细胞生活在细胞外液中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75053"/>
            <a:ext cx="9812557" cy="14825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概念：人体内含有的大量以水为基础的液体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60115" y="1648644"/>
          <a:ext cx="9166225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" name="文档" r:id="rId1" imgW="9166860" imgH="1924685" progId="Word.Document.12">
                  <p:embed/>
                </p:oleObj>
              </mc:Choice>
              <mc:Fallback>
                <p:oleObj name="文档" r:id="rId1" imgW="9166860" imgH="1924685" progId="Word.Document.12">
                  <p:embed/>
                  <p:pic>
                    <p:nvPicPr>
                      <p:cNvPr id="0" name="图片 42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0115" y="1648644"/>
                        <a:ext cx="9166225" cy="191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911701" y="16104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细胞内液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5999" y="21527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细胞</a:t>
            </a:r>
            <a:r>
              <a:rPr lang="zh-CN" altLang="en-US" sz="28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外</a:t>
            </a:r>
            <a:r>
              <a:rPr lang="zh-CN" altLang="zh-CN" sz="28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液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977" y="2925738"/>
            <a:ext cx="10793813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概念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构成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的液体环境。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关系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（如图）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6322" y="36607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细胞外液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5" name="Picture 2" descr="F:\2016\同步\步步高\生物\人教必修3\方正\人教必修3\3拆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294" y="2853730"/>
            <a:ext cx="4893654" cy="288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0289275" y="321997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血浆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08441" y="390614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组织液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1727" y="4869954"/>
            <a:ext cx="64395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作用：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的直接环境。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5729" y="49491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体内细胞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4" grpId="0"/>
      <p:bldP spid="14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>
            <a:spLocks noChangeArrowheads="1"/>
          </p:cNvSpPr>
          <p:nvPr/>
        </p:nvSpPr>
        <p:spPr bwMode="auto">
          <a:xfrm>
            <a:off x="334566" y="981522"/>
            <a:ext cx="1128908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草履虫等单细胞生物有没有内环境？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内环境属于多细胞生物的一个概念，单细胞生物不存在内环境。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图示为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四种液体之间的关系，请分析推断各字母代表的成分。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70154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122" name="Picture 2" descr="\\李笑影\李笑影\2016\同步\步步高\生物\人教必修3\方正\人教必修3\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29" y="3287008"/>
            <a:ext cx="2989355" cy="115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4566" y="4573148"/>
            <a:ext cx="10793813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：细胞内液；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：组织液；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：血浆；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：淋巴。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80492"/>
            <a:ext cx="11409907" cy="43242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将下列细胞与其生活的内环境连接起来。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组织细胞　　　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组织液、血浆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毛细血管壁细胞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组织液、淋巴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毛细淋巴管壁细胞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			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淋巴、血浆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淋巴细胞和吞噬细胞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e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48855" y="1423095"/>
            <a:ext cx="4176464" cy="216024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76017" y="1504628"/>
            <a:ext cx="3149302" cy="64807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36057" y="2179179"/>
            <a:ext cx="2789262" cy="64807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81386" y="3556323"/>
            <a:ext cx="4543933" cy="75661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096097" y="2872780"/>
            <a:ext cx="2429222" cy="135862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4762</Words>
  <Application>WPS 演示</Application>
  <PresentationFormat>自定义</PresentationFormat>
  <Paragraphs>531</Paragraphs>
  <Slides>39</Slides>
  <Notes>0</Notes>
  <HiddenSlides>3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39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809</cp:revision>
  <dcterms:created xsi:type="dcterms:W3CDTF">2014-11-27T01:03:00Z</dcterms:created>
  <dcterms:modified xsi:type="dcterms:W3CDTF">2017-12-22T06:17:14Z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