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23"/>
  </p:notesMasterIdLst>
  <p:handoutMasterIdLst>
    <p:handoutMasterId r:id="rId24"/>
  </p:handoutMasterIdLst>
  <p:sldIdLst>
    <p:sldId id="735" r:id="rId8"/>
    <p:sldId id="706" r:id="rId9"/>
    <p:sldId id="710" r:id="rId10"/>
    <p:sldId id="712" r:id="rId11"/>
    <p:sldId id="700" r:id="rId12"/>
    <p:sldId id="464" r:id="rId13"/>
    <p:sldId id="716" r:id="rId14"/>
    <p:sldId id="741" r:id="rId15"/>
    <p:sldId id="718" r:id="rId16"/>
    <p:sldId id="742" r:id="rId17"/>
    <p:sldId id="743" r:id="rId18"/>
    <p:sldId id="737" r:id="rId19"/>
    <p:sldId id="739" r:id="rId20"/>
    <p:sldId id="740" r:id="rId21"/>
    <p:sldId id="736" r:id="rId22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7" autoAdjust="0"/>
    <p:restoredTop sz="93567" autoAdjust="0"/>
  </p:normalViewPr>
  <p:slideViewPr>
    <p:cSldViewPr>
      <p:cViewPr>
        <p:scale>
          <a:sx n="100" d="100"/>
          <a:sy n="100" d="100"/>
        </p:scale>
        <p:origin x="-480" y="-15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14.xml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.emf"/><Relationship Id="rId3" Type="http://schemas.openxmlformats.org/officeDocument/2006/relationships/package" Target="../embeddings/Document1.docx"/><Relationship Id="rId2" Type="http://schemas.openxmlformats.org/officeDocument/2006/relationships/image" Target="file:///F:\2016\&#21516;&#27493;\&#27493;&#27493;&#39640;\&#29983;&#29289;\&#20154;&#25945;&#24517;&#20462;3\&#26041;&#27491;\S26.TIF" TargetMode="Externa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47134" y="2998908"/>
            <a:ext cx="4104456" cy="8617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5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章末整合提升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474" y="1782402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人体的内环境与稳态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dministrator\Desktop\838ba61ea8d3fd1ff8956e66314e251f94ca5fca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6"/>
          <a:stretch>
            <a:fillRect/>
          </a:stretch>
        </p:blipFill>
        <p:spPr bwMode="auto">
          <a:xfrm>
            <a:off x="0" y="2196133"/>
            <a:ext cx="3790950" cy="247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0614" y="64468"/>
            <a:ext cx="6489277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实验方案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注：所加物质的量均为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2 mL)</a:t>
            </a:r>
            <a:endParaRPr lang="zh-CN" altLang="zh-CN" sz="280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93097" y="861058"/>
          <a:ext cx="11553224" cy="4315978"/>
        </p:xfrm>
        <a:graphic>
          <a:graphicData uri="http://schemas.openxmlformats.org/drawingml/2006/table">
            <a:tbl>
              <a:tblPr/>
              <a:tblGrid>
                <a:gridCol w="2088232"/>
                <a:gridCol w="1737360"/>
                <a:gridCol w="1286976"/>
                <a:gridCol w="1584176"/>
                <a:gridCol w="1737360"/>
                <a:gridCol w="1381760"/>
                <a:gridCol w="1737360"/>
              </a:tblGrid>
              <a:tr h="7797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2800" kern="100" dirty="0">
                          <a:effectLst/>
                          <a:latin typeface="宋体" panose="02010600030101010101" pitchFamily="2" charset="-122"/>
                          <a:ea typeface="华文细黑" panose="02010600040101010101" pitchFamily="2" charset="-122"/>
                          <a:cs typeface="Courier New" panose="02070309020205020404"/>
                        </a:rPr>
                        <a:t> 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分组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项目　　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77974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1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3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1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3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步骤一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蒸馏水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缓冲液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动物血浆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蒸馏水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缓冲液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动物血浆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步骤二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乳酸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Na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CO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3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11970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Courier New" panose="02070309020205020404"/>
                        </a:rPr>
                        <a:t>pH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变化结果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明显降低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不明显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不明显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明显升高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不明显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 panose="02010600040101010101" pitchFamily="2" charset="-122"/>
                          <a:cs typeface="Times New Roman" panose="02020603050405020304"/>
                        </a:rPr>
                        <a:t>不明显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华文细黑" panose="0201060004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194589"/>
            <a:ext cx="11409907" cy="58274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实验分析：该实验既设置了空白对照，又设置了条件对照，其中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组的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组的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为空白对照，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组的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组的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为条件对照，通过比较可以看出动物血浆受到影响时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变化幅度较小，通过两组中的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对比可以推知动物血浆所起的作用原理和缓冲溶液是相同的，从而说明动物血浆对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变化的缓冲作用。</a:t>
            </a:r>
            <a:endParaRPr lang="zh-CN" altLang="zh-CN" sz="2800" kern="100" dirty="0"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注意事项</a:t>
            </a:r>
            <a:endParaRPr lang="zh-CN" altLang="zh-CN" sz="2800" kern="100" dirty="0"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实验中各种对照实验往往同时使用，如上述典例中既有空白对照又有条件对照。</a:t>
            </a:r>
            <a:endParaRPr lang="zh-CN" altLang="zh-CN" sz="2800" kern="100" dirty="0"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实验中各组材料的量如乳酸或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Na</a:t>
            </a:r>
            <a:r>
              <a:rPr lang="en-US" altLang="zh-CN" sz="2800" kern="100" baseline="-250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 panose="02010600040101010101" pitchFamily="2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溶液的量应相等。</a:t>
            </a:r>
            <a:endParaRPr lang="zh-CN" altLang="zh-CN" sz="280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463" y="639007"/>
            <a:ext cx="11639246" cy="61580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稳态是机体进行正常新陈代谢等生命活动的必要条件，稳态的维持需要调节。请利用活鸡血完成下列与稳态调节有关的问题。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为了验证血浆中的无机盐含量对红细胞形态的影响，现提供加入柠檬酸钠溶液的活鸡血、生理盐水、质量分数为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10%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6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NaCl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溶液、蒸馏水、试管、滴管、显微操作器材等，请设计实验，并预期结果。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实验步骤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514350" indent="-514350" algn="just">
              <a:lnSpc>
                <a:spcPts val="4300"/>
              </a:lnSpc>
              <a:spcAft>
                <a:spcPts val="0"/>
              </a:spcAft>
              <a:buAutoNum type="circleNumDbPlain" startAt="2"/>
            </a:pPr>
            <a:r>
              <a:rPr lang="en-US" altLang="zh-CN" sz="26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					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43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分别取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支试管内的混合液各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滴置于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张洁净的载玻片上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编号甲、乙、丙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，做成临时装片；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43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6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ts val="4300"/>
              </a:lnSpc>
            </a:pP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预期结果：</a:t>
            </a:r>
            <a:r>
              <a:rPr lang="en-US" altLang="zh-CN" sz="26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                                                                </a:t>
            </a:r>
            <a:r>
              <a:rPr lang="zh-CN" altLang="zh-CN" sz="26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突破体验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5348" y="93043"/>
            <a:ext cx="11524006" cy="62451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为了研究血浆能否维持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稳定，某同学将血浆等量分装到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支洁净的试管甲、乙中，分别测定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并记录，向甲试管中滴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滴质量分数为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5%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的盐酸溶液，向乙试管中滴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滴质量分数为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1%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的氢氧化钠溶液，各振荡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 min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，再分别测定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并记录，观察各试管内的颜色变化。</a:t>
            </a:r>
            <a:endParaRPr lang="zh-CN" altLang="zh-CN" sz="27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7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试评价并完善此方案：</a:t>
            </a:r>
            <a:r>
              <a:rPr lang="en-US" altLang="zh-CN" sz="27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7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7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有同学猜想血浆通过缓冲作用来维持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的相对稳定，他需要的实验证据</a:t>
            </a:r>
            <a:r>
              <a:rPr lang="zh-CN" altLang="zh-CN" sz="27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7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</a:t>
            </a:r>
            <a:r>
              <a:rPr lang="zh-CN" altLang="zh-CN" sz="27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7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7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设计实验步骤时要遵循对照和单一变量的基本原则，所以首先应该分组、编号，在取用实验材料和设计实验步骤的时候要注意</a:t>
            </a:r>
            <a:r>
              <a:rPr lang="en-US" altLang="zh-CN" sz="27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三等</a:t>
            </a:r>
            <a:r>
              <a:rPr lang="en-US" altLang="zh-CN" sz="27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等量、等浓度、等条件。等条件是指除了自变量外其他条件都相同，保证单一变量</a:t>
            </a:r>
            <a:r>
              <a:rPr lang="zh-CN" altLang="zh-CN" sz="27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7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0353203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3149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9832" y="318592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支试管，编号甲、乙、丙，分别加入生理盐水、质量分数为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10%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溶液、蒸馏水各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 mL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支试管中分别滴入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滴活鸡血，振荡摇匀，放置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 min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用显微镜观察红细胞的形态，记录结果　预期结果：生理盐水中的红细胞保持正常形态；质量分数为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10%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溶液中的红细胞皱缩；蒸馏水中的红细胞吸水涨破　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缺少对照。应再增设两个蒸馏水对照组，处理方法同甲、乙两试管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增设两个缓冲液对照组，处理方法同甲、乙两试管；加入盐酸、氢氧化钠溶液前后的血浆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基本不变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7889" y="2023343"/>
            <a:ext cx="12182475" cy="3055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098524" y="3264063"/>
            <a:ext cx="345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98524" y="4256731"/>
            <a:ext cx="345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4120884" y="2747814"/>
            <a:ext cx="3411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8565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梳理知识   构建纲要</a:t>
            </a:r>
            <a:endParaRPr lang="zh-CN" altLang="zh-CN" sz="28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4120884" y="3736876"/>
            <a:ext cx="3411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整合重点   提升技能</a:t>
            </a:r>
            <a:endParaRPr lang="zh-CN" altLang="zh-CN" sz="28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梳理知识   构建纲要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7" name="Picture 3" descr="F:\2016\同步\步步高\生物\人教必修3\方正\人教必修3\s24拆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5" y="304244"/>
            <a:ext cx="11967122" cy="611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27054" y="357512"/>
            <a:ext cx="8048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血浆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44544" y="962782"/>
            <a:ext cx="1387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组织液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35400" y="1566464"/>
            <a:ext cx="1387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淋巴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20409" y="2171307"/>
            <a:ext cx="1387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成分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37864" y="2799478"/>
            <a:ext cx="2268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渗透压  酸碱度</a:t>
            </a:r>
            <a:endParaRPr lang="zh-CN" altLang="en-US" sz="2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46595" y="4781351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神经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6595" y="5328636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体液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46595" y="5867043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免疫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06608" y="4574785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消化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06608" y="5052609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呼吸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97730" y="5473813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循环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06608" y="5886944"/>
            <a:ext cx="783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泌尿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95232" y="3611467"/>
            <a:ext cx="1431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相对稳定</a:t>
            </a:r>
            <a:endParaRPr lang="zh-CN" altLang="en-US" sz="22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整合重点   提升技能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81608" y="73993"/>
            <a:ext cx="11457851" cy="66449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突破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内环境的成分确认方法</a:t>
            </a:r>
            <a:endParaRPr lang="zh-CN" altLang="zh-CN" sz="260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先确认成分是否存在于血浆、组织液与淋巴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中，凡是存在于细胞外液中的一切物质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包括水、气体分子、代谢产物、营养物质、胞外酶、激素、递质、抗体等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均可看做内环境成分。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以下成分不属于内环境成分：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只能存在于细胞内的成分：血红蛋白、糖蛋白、胞内酶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如呼吸氧化酶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及核酸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(DNA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RNA)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≠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血液，血浆属于内环境，但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血液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不能全看做内环境，即内环境不包括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及细胞内物质。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一切与外界相通的管腔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如消化道、呼吸道、尿道等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及与外界相通的液体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如泪液、汗液、尿液、消化液等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均不可看做内环境，因而其内所含物质也不可看做存在于内环境中的物质。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982" y="673518"/>
            <a:ext cx="11860880" cy="595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图是人体局部内环境示意图。以下叙述正确的是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从图中可以看出人体内大多数水位于细胞外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中水分的主要功能是运输营养物质和代谢废物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内环境是由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共同组成的，被称为体液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中溶解的物质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如血红蛋白和血浆蛋白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都是内环境的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成分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人体的体液分为细胞外液和细胞内液，而细胞内液约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占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为血浆，其中水分的主要功能是运输营养物质和代谢废物，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主要是由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组织液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组成的，但也只是体液的一部分，所以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血红蛋白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存在于红细胞中，而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为血浆，所以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2" name="Picture 4" descr="F:\2016\同步\步步高\生物\人教必修3\方正\S26.TIF"/>
          <p:cNvPicPr>
            <a:picLocks noChangeAspect="1" noChangeArrowheads="1"/>
          </p:cNvPicPr>
          <p:nvPr/>
        </p:nvPicPr>
        <p:blipFill>
          <a:blip r:embed="rId1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93" y="866081"/>
            <a:ext cx="2923176" cy="220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9201075" y="3605129"/>
          <a:ext cx="3683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370205" imgH="848995" progId="Word.Document.12">
                  <p:embed/>
                </p:oleObj>
              </mc:Choice>
              <mc:Fallback>
                <p:oleObj name="文档" r:id="rId3" imgW="370205" imgH="848995" progId="Word.Document.12">
                  <p:embed/>
                  <p:pic>
                    <p:nvPicPr>
                      <p:cNvPr id="0" name="图片 206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1075" y="3605129"/>
                        <a:ext cx="36830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7933506" y="8130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突破体验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4606" y="477466"/>
            <a:ext cx="10520390" cy="21996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突破技巧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 pitchFamily="2" charset="-122"/>
                <a:cs typeface="Times New Roman" panose="02020603050405020304"/>
              </a:rPr>
              <a:t>明确内环境成分，能分辨血红蛋白、血浆蛋白等成分存在的部位、能理解并识记各种代谢发生的场所，是准确解答这类问题的关键。</a:t>
            </a:r>
            <a:endParaRPr lang="zh-CN" altLang="zh-CN" sz="280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3033" y="126951"/>
            <a:ext cx="1163924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突破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探究实验中对照组和实验组的确定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探究血浆具有维持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pH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稳定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	 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的功能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实验原理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实验探究题是高考中区分度最高的题目，该类题具有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特点：难度高、分值高、失分高。通过实验案例分析、训练科学的实验思维，规范准确的问题解答，成功突破答题时常见的不善于利用题干信息理顺探究思路，以及作答时只知其意、但不能准确表达的两大障碍。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要想证明动物血浆对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的变化具有缓冲作用要用到条件对照。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实验材料：动物血浆、自来水、缓冲溶液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HPO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KH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量筒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、试管若干、模拟人体血浆导致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变化的乳酸和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彩色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铅笔。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2461</Words>
  <Application>WPS 演示</Application>
  <PresentationFormat>自定义</PresentationFormat>
  <Paragraphs>183</Paragraphs>
  <Slides>15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Courier New</vt:lpstr>
      <vt:lpstr>华文细黑</vt:lpstr>
      <vt:lpstr>Times New Roman</vt:lpstr>
      <vt:lpstr>华文细黑</vt:lpstr>
      <vt:lpstr>Arial</vt:lpstr>
      <vt:lpstr>Arial Unicode MS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801</cp:revision>
  <dcterms:created xsi:type="dcterms:W3CDTF">2014-11-27T01:03:00Z</dcterms:created>
  <dcterms:modified xsi:type="dcterms:W3CDTF">2017-12-22T06:16:46Z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