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  <p:sldMasterId id="2147483655" r:id="rId5"/>
    <p:sldMasterId id="2147483658" r:id="rId6"/>
    <p:sldMasterId id="2147483663" r:id="rId7"/>
  </p:sldMasterIdLst>
  <p:notesMasterIdLst>
    <p:notesMasterId r:id="rId50"/>
  </p:notesMasterIdLst>
  <p:handoutMasterIdLst>
    <p:handoutMasterId r:id="rId51"/>
  </p:handoutMasterIdLst>
  <p:sldIdLst>
    <p:sldId id="735" r:id="rId8"/>
    <p:sldId id="707" r:id="rId9"/>
    <p:sldId id="709" r:id="rId10"/>
    <p:sldId id="711" r:id="rId11"/>
    <p:sldId id="706" r:id="rId12"/>
    <p:sldId id="710" r:id="rId13"/>
    <p:sldId id="712" r:id="rId14"/>
    <p:sldId id="742" r:id="rId15"/>
    <p:sldId id="743" r:id="rId16"/>
    <p:sldId id="442" r:id="rId17"/>
    <p:sldId id="744" r:id="rId18"/>
    <p:sldId id="533" r:id="rId19"/>
    <p:sldId id="535" r:id="rId20"/>
    <p:sldId id="700" r:id="rId21"/>
    <p:sldId id="464" r:id="rId22"/>
    <p:sldId id="714" r:id="rId23"/>
    <p:sldId id="716" r:id="rId24"/>
    <p:sldId id="717" r:id="rId25"/>
    <p:sldId id="718" r:id="rId26"/>
    <p:sldId id="719" r:id="rId27"/>
    <p:sldId id="720" r:id="rId28"/>
    <p:sldId id="721" r:id="rId29"/>
    <p:sldId id="722" r:id="rId30"/>
    <p:sldId id="745" r:id="rId31"/>
    <p:sldId id="747" r:id="rId32"/>
    <p:sldId id="723" r:id="rId33"/>
    <p:sldId id="748" r:id="rId34"/>
    <p:sldId id="724" r:id="rId35"/>
    <p:sldId id="725" r:id="rId36"/>
    <p:sldId id="749" r:id="rId37"/>
    <p:sldId id="750" r:id="rId38"/>
    <p:sldId id="727" r:id="rId39"/>
    <p:sldId id="728" r:id="rId40"/>
    <p:sldId id="729" r:id="rId41"/>
    <p:sldId id="730" r:id="rId42"/>
    <p:sldId id="751" r:id="rId43"/>
    <p:sldId id="731" r:id="rId44"/>
    <p:sldId id="732" r:id="rId45"/>
    <p:sldId id="733" r:id="rId46"/>
    <p:sldId id="752" r:id="rId47"/>
    <p:sldId id="753" r:id="rId48"/>
    <p:sldId id="736" r:id="rId49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00FF99"/>
    <a:srgbClr val="FF99FF"/>
    <a:srgbClr val="FF00FF"/>
    <a:srgbClr val="CC00FF"/>
    <a:srgbClr val="0066FF"/>
    <a:srgbClr val="00CCFF"/>
    <a:srgbClr val="9BBD59"/>
    <a:srgbClr val="1A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5" autoAdjust="0"/>
    <p:restoredTop sz="93567" autoAdjust="0"/>
  </p:normalViewPr>
  <p:slideViewPr>
    <p:cSldViewPr>
      <p:cViewPr>
        <p:scale>
          <a:sx n="100" d="100"/>
          <a:sy n="100" d="100"/>
        </p:scale>
        <p:origin x="-498" y="-15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notesMaster" Target="notesMasters/notesMaster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99743"/>
            <a:ext cx="12190413" cy="246010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74453"/>
            <a:ext cx="12190413" cy="24601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3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剖析题型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提炼方法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实验解读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9405109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构建知识网络  强化答题语句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4" name="TextBox 11"/>
          <p:cNvSpPr txBox="1">
            <a:spLocks noChangeArrowheads="1"/>
          </p:cNvSpPr>
          <p:nvPr userDrawn="1"/>
        </p:nvSpPr>
        <p:spPr bwMode="auto">
          <a:xfrm>
            <a:off x="-624666" y="21174"/>
            <a:ext cx="6944971" cy="69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探究高考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明确考向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 userDrawn="1"/>
        </p:nvGraphicFramePr>
        <p:xfrm>
          <a:off x="5896107" y="157563"/>
          <a:ext cx="6022485" cy="519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497"/>
                <a:gridCol w="1204497"/>
                <a:gridCol w="1204497"/>
                <a:gridCol w="1204497"/>
                <a:gridCol w="1204497"/>
              </a:tblGrid>
              <a:tr h="519643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6"/>
          <p:cNvSpPr>
            <a:spLocks noChangeArrowheads="1"/>
          </p:cNvSpPr>
          <p:nvPr userDrawn="1"/>
        </p:nvSpPr>
        <p:spPr bwMode="gray">
          <a:xfrm>
            <a:off x="-370369" y="10718"/>
            <a:ext cx="12880358" cy="61609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lIns="121898" tIns="60948" rIns="121898" bIns="60948" anchor="ctr"/>
          <a:lstStyle/>
          <a:p>
            <a:pPr algn="ctr">
              <a:defRPr/>
            </a:pP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175836" y="68643"/>
          <a:ext cx="11807768" cy="507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</a:tblGrid>
              <a:tr h="50735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tiff"/><Relationship Id="rId1" Type="http://schemas.openxmlformats.org/officeDocument/2006/relationships/slide" Target="slide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39.xml"/><Relationship Id="rId4" Type="http://schemas.openxmlformats.org/officeDocument/2006/relationships/slide" Target="slide38.xml"/><Relationship Id="rId3" Type="http://schemas.openxmlformats.org/officeDocument/2006/relationships/slide" Target="slide37.xml"/><Relationship Id="rId2" Type="http://schemas.openxmlformats.org/officeDocument/2006/relationships/slide" Target="slide35.xml"/><Relationship Id="rId1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7.png"/><Relationship Id="rId6" Type="http://schemas.openxmlformats.org/officeDocument/2006/relationships/slide" Target="slide39.xml"/><Relationship Id="rId5" Type="http://schemas.openxmlformats.org/officeDocument/2006/relationships/slide" Target="slide38.xml"/><Relationship Id="rId4" Type="http://schemas.openxmlformats.org/officeDocument/2006/relationships/slide" Target="slide37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39.xml"/><Relationship Id="rId4" Type="http://schemas.openxmlformats.org/officeDocument/2006/relationships/slide" Target="slide38.xml"/><Relationship Id="rId3" Type="http://schemas.openxmlformats.org/officeDocument/2006/relationships/slide" Target="slide37.xml"/><Relationship Id="rId2" Type="http://schemas.openxmlformats.org/officeDocument/2006/relationships/slide" Target="slide35.xml"/><Relationship Id="rId1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39.xml"/><Relationship Id="rId4" Type="http://schemas.openxmlformats.org/officeDocument/2006/relationships/slide" Target="slide38.xml"/><Relationship Id="rId3" Type="http://schemas.openxmlformats.org/officeDocument/2006/relationships/slide" Target="slide37.xml"/><Relationship Id="rId2" Type="http://schemas.openxmlformats.org/officeDocument/2006/relationships/slide" Target="slide35.xml"/><Relationship Id="rId1" Type="http://schemas.openxmlformats.org/officeDocument/2006/relationships/slide" Target="slide34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39.xml"/><Relationship Id="rId4" Type="http://schemas.openxmlformats.org/officeDocument/2006/relationships/slide" Target="slide38.xml"/><Relationship Id="rId3" Type="http://schemas.openxmlformats.org/officeDocument/2006/relationships/slide" Target="slide37.xml"/><Relationship Id="rId2" Type="http://schemas.openxmlformats.org/officeDocument/2006/relationships/slide" Target="slide35.xml"/><Relationship Id="rId1" Type="http://schemas.openxmlformats.org/officeDocument/2006/relationships/slide" Target="slide34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slide" Target="slide39.xml"/><Relationship Id="rId4" Type="http://schemas.openxmlformats.org/officeDocument/2006/relationships/slide" Target="slide38.xml"/><Relationship Id="rId3" Type="http://schemas.openxmlformats.org/officeDocument/2006/relationships/slide" Target="slide37.xml"/><Relationship Id="rId2" Type="http://schemas.openxmlformats.org/officeDocument/2006/relationships/slide" Target="slide35.xml"/><Relationship Id="rId1" Type="http://schemas.openxmlformats.org/officeDocument/2006/relationships/slide" Target="slide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39.xml"/><Relationship Id="rId4" Type="http://schemas.openxmlformats.org/officeDocument/2006/relationships/slide" Target="slide38.xml"/><Relationship Id="rId3" Type="http://schemas.openxmlformats.org/officeDocument/2006/relationships/slide" Target="slide37.xml"/><Relationship Id="rId2" Type="http://schemas.openxmlformats.org/officeDocument/2006/relationships/slide" Target="slide35.xml"/><Relationship Id="rId1" Type="http://schemas.openxmlformats.org/officeDocument/2006/relationships/slide" Target="slide34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slide" Target="slide5.xml"/><Relationship Id="rId5" Type="http://schemas.openxmlformats.org/officeDocument/2006/relationships/slide" Target="slide39.xml"/><Relationship Id="rId4" Type="http://schemas.openxmlformats.org/officeDocument/2006/relationships/slide" Target="slide38.xml"/><Relationship Id="rId3" Type="http://schemas.openxmlformats.org/officeDocument/2006/relationships/slide" Target="slide37.xml"/><Relationship Id="rId2" Type="http://schemas.openxmlformats.org/officeDocument/2006/relationships/slide" Target="slide35.xml"/><Relationship Id="rId1" Type="http://schemas.openxmlformats.org/officeDocument/2006/relationships/slide" Target="slide3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slide" Target="slide33.xml"/><Relationship Id="rId3" Type="http://schemas.openxmlformats.org/officeDocument/2006/relationships/slide" Target="slide22.xml"/><Relationship Id="rId2" Type="http://schemas.openxmlformats.org/officeDocument/2006/relationships/slide" Target="slide14.xml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8391" y="2998908"/>
            <a:ext cx="8163371" cy="86177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第</a:t>
            </a:r>
            <a:r>
              <a:rPr lang="en-US" altLang="zh-CN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2</a:t>
            </a: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节</a:t>
            </a:r>
            <a:r>
              <a:rPr lang="zh-CN" altLang="zh-CN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内环境稳态的重要性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5474" y="1782402"/>
            <a:ext cx="3390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章　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人体的内环境与稳态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4" y="2197274"/>
            <a:ext cx="3676727" cy="2465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444" y="144253"/>
            <a:ext cx="11344407" cy="46714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每种成分的正常参考值是一个范围，这说明内环境的理化性质有什么特点？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内环境的理化性质不是恒定不变的，而是在一定范围内波动。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从表格看，该人的哪些成分物质的含量超标？说明他可能患有什么病？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血清葡萄糖和甘油三酯含量超标，说明他可能患有高血糖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糖尿病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和高血脂等疾病。可见，当机体某项生理功能出现障碍时，势必影响其代谢产物的含量，这可作为诊断疾病的依据。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444" y="144253"/>
            <a:ext cx="11344407" cy="29136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在正常情况下，机体的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、渗透压会不会变化？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会。但始终保持在一定范围内。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内环境稳定时，人是不是一定不生病？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不一定。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176" y="144253"/>
            <a:ext cx="11805036" cy="42276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判断正误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内环境稳态是由体内各种调节机制所维持的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内环境的稳态是指内环境的成分和理化性质恒定不变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内环境是不稳定的，其稳态是不存在的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内环境的生化指标能反映机体的健康状况，可作为诊断疾病的依据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稳态的动态变化与机体的正常代谢有关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62000" y="10166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8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07851" y="17292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78416" y="24394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0335" y="314176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8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7294" y="384149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8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211" y="237059"/>
            <a:ext cx="11232086" cy="52845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下列有关内环境稳态的叙述中，不正确的是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人体维持稳态的调节能力是有一定限度的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内环境稳态是机体在神经系统、体液和免疫系统的调节下，通过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各个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器官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、系统的协调活动来共同维持的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在正常情况下，内环境的各种理化性质是保持不变的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在正常情况下，内环境的各种理化性质经常处于变动之中，但都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保持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适宜的范围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内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内环境的各种理化性质在机体的不断调节下处于动态平衡中。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05059" y="40616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31263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9BBD59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二、对稳态调节机制的认识和稳态的重要意义</a:t>
            </a:r>
            <a:endParaRPr lang="zh-CN" altLang="zh-CN" sz="4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9BBD59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468403"/>
            <a:ext cx="11344407" cy="36814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对稳态调节机制的认识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维持稳态的基础：人体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协调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一致地正常运行。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维持稳态的主要调节机制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调节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网络。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人体维持稳态的调节能力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。当外界环境的变化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过于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剧烈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或人体自身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内环境的稳态就会遭到破坏。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30392" y="1142742"/>
            <a:ext cx="1980029" cy="6743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器官、系统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44712" y="199915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神经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3287" y="269066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有一定限度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06995" y="337683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调节功能出现障碍时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1971" y="106797"/>
            <a:ext cx="11010769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内环境稳态的重要意义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意义：内环境稳态是机体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进行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必要条件。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实例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6250" y="2219325"/>
          <a:ext cx="9201150" cy="412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1" imgW="9204960" imgH="4124960" progId="Word.Document.12">
                  <p:embed/>
                </p:oleObj>
              </mc:Choice>
              <mc:Fallback>
                <p:oleObj name="文档" r:id="rId1" imgW="9204960" imgH="4124960" progId="Word.Document.12">
                  <p:embed/>
                  <p:pic>
                    <p:nvPicPr>
                      <p:cNvPr id="0" name="图片 104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6250" y="2219325"/>
                        <a:ext cx="9201150" cy="412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559054" y="237394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渗透压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8787" y="33915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催化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5783" y="45627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血糖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3701" y="84179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正常生命活动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8" grpId="0"/>
      <p:bldP spid="8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059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765498"/>
            <a:ext cx="11296938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参与内环境稳态调节的系统除了消化、呼吸、循环、泌尿系统外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还有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哪些系统参与？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除上述系统外，间接参与调节的系统还有神经系统、内分泌系统、免疫系统。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你是否注意到医生给病人静脉滴注时，用的生理盐水的浓度是多少？为什么选用这个浓度？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生理盐水的浓度是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0.9%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，这样可以保证内环境渗透压的平衡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保证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细胞的正常形态和功能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8107" y="423844"/>
            <a:ext cx="11185087" cy="272744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人在炎热条件下容易中暑，极度寒冷条件下又容易冻伤，这说明什么？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机体对稳态进行调节的能力是有一定限度的。当外界环境变化过于剧烈，或人体自身的调节功能出现障碍时，内环境稳态就会遭到破坏。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9BBD59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3364" y="266432"/>
            <a:ext cx="11639246" cy="4718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判断正误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稳态是由体液调节、神经调节共同完成的。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剧烈运动后，血浆的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明显下降。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外界环境变化不大时，机体一定能维持内环境的稳态。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内环境维持较高的渗透压有利于维持细胞的形态与功能。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细胞外液的温度一般维持在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37 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℃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左右，温度过高不利于酶活性的发挥，从而影响体内各种化学反应。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30757" y="10682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83238" y="17068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08157" y="233572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77722" y="296917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8627" y="426950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8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7045" y="1152172"/>
            <a:ext cx="957060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阅读教材，结合生活实例概述内环境稳态的含义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从各器官、系统的相互关系理解内环境稳态的调节机制；结合细胞代谢需要的物质和条件，说明内环境稳态的意义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通过探究实验概述生物体维持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稳定的机制。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599" y="716330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131" y="405458"/>
            <a:ext cx="1620957" cy="7067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目标导读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426" y="3860078"/>
            <a:ext cx="1819669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b="1" kern="1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重难点击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599" y="4135805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7045" y="4599678"/>
            <a:ext cx="11010769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内环境稳态的含义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人体血浆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的调节。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406" y="170384"/>
            <a:ext cx="11409907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下列有关稳态的生理意义的叙述，错误的是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稳态有利于酶促反应的进行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稳态是机体进行正常生命活动的必要条件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当稳态遭到破坏时，可导致疾病的发生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当血液成分稳定时，人一定不会发生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疾病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机体的新陈代谢是细胞内复杂的酶促反应的总和，酶促反应的正常进行需要一定的条件，所以稳态是机体进行正常生命活动的必要条件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稳态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遭到破坏时，细胞代谢会发生紊乱，并导致疾病的发生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发生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疾病不一定是内环境稳态遭到破坏，比如遗传病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00986" y="34297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易错警示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3537" y="1197546"/>
            <a:ext cx="10901751" cy="14773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内环境稳态遭到破坏后，一定会发生疾病；若发生疾病，内环境稳态不一定遭到破坏，比如植物人的稳态是正常的。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三、生物体维持</a:t>
            </a:r>
            <a:r>
              <a:rPr lang="en-US" altLang="zh-CN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4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稳定的机制</a:t>
            </a:r>
            <a:endParaRPr lang="zh-CN" altLang="zh-CN" sz="4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7318"/>
            <a:ext cx="11524006" cy="31059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7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实验原理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7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本实验采用对比实验的方法，通过向自来水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生物材料中加入酸或碱溶液引起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的变化，定性说明在一定范围内生物体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内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ts val="4700"/>
              </a:lnSpc>
              <a:spcAft>
                <a:spcPts val="0"/>
              </a:spcAft>
            </a:pPr>
            <a:r>
              <a:rPr lang="en-US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相似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，从而说明生物体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相对稳定的机制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ts val="47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步骤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1" name="Picture 3" descr="C:\Users\Administrator\Desktop\111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479" y="2339121"/>
            <a:ext cx="7789454" cy="438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4453215" y="2818993"/>
            <a:ext cx="2085827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pH</a:t>
            </a:r>
            <a:r>
              <a:rPr lang="zh-CN" altLang="en-US" sz="23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计或</a:t>
            </a:r>
            <a:r>
              <a:rPr lang="en-US" altLang="zh-CN" sz="23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pH</a:t>
            </a:r>
            <a:r>
              <a:rPr lang="zh-CN" altLang="en-US" sz="23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试纸</a:t>
            </a:r>
            <a:endParaRPr lang="zh-CN" altLang="en-US" sz="23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9102" y="3655973"/>
            <a:ext cx="774571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一滴</a:t>
            </a:r>
            <a:endParaRPr lang="zh-CN" altLang="en-US" sz="23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17529" y="4932437"/>
            <a:ext cx="54534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pH</a:t>
            </a:r>
            <a:endParaRPr lang="zh-CN" altLang="en-US" sz="23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47797" y="4946784"/>
            <a:ext cx="774571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滴数</a:t>
            </a:r>
            <a:endParaRPr lang="zh-CN" altLang="en-US" sz="23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38392" y="66910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缓冲液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52909" y="12599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液体环境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6466" y="185514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缓冲液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6457" y="251803"/>
            <a:ext cx="2967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latin typeface="Times New Roman" panose="02020603050405020304"/>
                <a:ea typeface="华文细黑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结果分析与结论</a:t>
            </a:r>
            <a:endParaRPr lang="zh-CN" altLang="en-US" sz="28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77999" y="933897"/>
          <a:ext cx="11449272" cy="3672408"/>
        </p:xfrm>
        <a:graphic>
          <a:graphicData uri="http://schemas.openxmlformats.org/drawingml/2006/table">
            <a:tbl>
              <a:tblPr/>
              <a:tblGrid>
                <a:gridCol w="1622087"/>
                <a:gridCol w="4426585"/>
                <a:gridCol w="5400600"/>
              </a:tblGrid>
              <a:tr h="2940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材料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图示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结果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3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自来水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滴加盐酸后，自来水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pH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逐渐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滴加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NaOH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溶液后，自来水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pH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逐渐</a:t>
                      </a:r>
                      <a:r>
                        <a:rPr lang="en-US" alt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9" name="Picture 7" descr="\\李笑影\李笑影\2016\同步\步步高\生物\人教必修3\方正\人教必修3\26A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397" y="1871986"/>
            <a:ext cx="4031568" cy="252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0790584" y="218127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减小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20004" y="35045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增大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06574" y="179909"/>
          <a:ext cx="11377264" cy="6392728"/>
        </p:xfrm>
        <a:graphic>
          <a:graphicData uri="http://schemas.openxmlformats.org/drawingml/2006/table">
            <a:tbl>
              <a:tblPr/>
              <a:tblGrid>
                <a:gridCol w="1622087"/>
                <a:gridCol w="4426585"/>
                <a:gridCol w="5328592"/>
              </a:tblGrid>
              <a:tr h="26483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缓冲液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在一定范围内，无论滴加盐酸还是</a:t>
                      </a:r>
                      <a:r>
                        <a:rPr lang="en-US" sz="2800" kern="10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NaOH</a:t>
                      </a:r>
                      <a:r>
                        <a:rPr lang="zh-CN" sz="2800" kern="10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溶液，缓冲液的</a:t>
                      </a:r>
                      <a:r>
                        <a:rPr lang="en-US" sz="2800" kern="10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pH</a:t>
                      </a:r>
                      <a:r>
                        <a:rPr lang="zh-CN" sz="2800" kern="10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均保持</a:t>
                      </a:r>
                      <a:r>
                        <a:rPr lang="en-US" altLang="zh-CN" sz="2800" u="none" kern="10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_________</a:t>
                      </a:r>
                      <a:endParaRPr lang="zh-CN" sz="2800" u="none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生物材料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在一定范围内，无论滴加盐酸还是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NaOH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溶液，生物材料的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pH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均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保持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_________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结论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生物材料的性质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类似于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而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不同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于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说明生物材料内含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有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	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能够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维持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			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pic>
        <p:nvPicPr>
          <p:cNvPr id="4098" name="Picture 2" descr="\\李笑影\李笑影\2016\同步\步步高\生物\人教必修3\方正\人教必修3\27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882" y="278828"/>
            <a:ext cx="3835989" cy="24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\\李笑影\李笑影\2016\同步\步步高\生物\人教必修3\方正\人教必修3\28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287" y="2872168"/>
            <a:ext cx="3686310" cy="2369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860038" y="191229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相对稳定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10553" y="44377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相对稳定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28217" y="53359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缓冲液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0656" y="533302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自来水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75662" y="59691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缓冲物质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4889" y="5950074"/>
            <a:ext cx="24192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pH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的相对稳定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3059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837506"/>
            <a:ext cx="11185087" cy="42502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在维持血浆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过程中，主要有哪些系统参与？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呼吸系统、循环系统、泌尿系统等。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人在剧烈运动后会感到肌肉酸痛，但休息一段时间后，酸痛感会消失，请分析其中的原因。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人在剧烈运动后会产生乳酸，引起肌肉酸痛。乳酸与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NaHCO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反应转化为乳酸钠和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等物质排出体外，酸痛感消失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323925"/>
            <a:ext cx="11120877" cy="370124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ts val="55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剧烈运动时产生乳酸，血浆中的缓冲物质是如何进行调节的？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ts val="55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NaHCO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indent="466725" algn="just">
              <a:lnSpc>
                <a:spcPts val="55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乳酸　碳酸氢钠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乳酸钠　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碳酸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ts val="55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↑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ts val="55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不稳定　经呼吸系统排出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3616" y="117426"/>
            <a:ext cx="11010769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800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请根据提供的实验材料和用具，回答相关问题。</a:t>
            </a:r>
            <a:endParaRPr lang="zh-CN" altLang="zh-CN" sz="28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一</a:t>
            </a:r>
            <a:r>
              <a:rPr lang="en-US" altLang="zh-CN" sz="2800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实验材料和用具</a:t>
            </a:r>
            <a:endParaRPr lang="zh-CN" altLang="zh-CN" sz="28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家兔的血浆适量、蒸馏水、预先配制的缓冲液、量筒、试管若干支、</a:t>
            </a:r>
            <a:r>
              <a:rPr lang="en-US" altLang="zh-CN" sz="2800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zh-CN" sz="2800" kern="100" baseline="-25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800" kern="100" baseline="-25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、乳酸、</a:t>
            </a:r>
            <a:r>
              <a:rPr lang="en-US" altLang="zh-CN" sz="2800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800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试剂</a:t>
            </a:r>
            <a:r>
              <a:rPr lang="zh-CN" altLang="zh-CN" sz="2800" kern="100" dirty="0" smtClean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。</a:t>
            </a:r>
            <a:endParaRPr lang="en-US" altLang="zh-CN" sz="2800" kern="1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二</a:t>
            </a:r>
            <a:r>
              <a:rPr lang="en-US" altLang="zh-CN" sz="2800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实验流程</a:t>
            </a:r>
            <a:endParaRPr lang="zh-CN" altLang="zh-CN" sz="2800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640601" y="3468301"/>
          <a:ext cx="10909211" cy="2985828"/>
        </p:xfrm>
        <a:graphic>
          <a:graphicData uri="http://schemas.openxmlformats.org/drawingml/2006/table">
            <a:tbl>
              <a:tblPr/>
              <a:tblGrid>
                <a:gridCol w="729491"/>
                <a:gridCol w="1696620"/>
                <a:gridCol w="1696620"/>
                <a:gridCol w="1696620"/>
                <a:gridCol w="1696620"/>
                <a:gridCol w="1696620"/>
                <a:gridCol w="1696620"/>
              </a:tblGrid>
              <a:tr h="722384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组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组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722384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号试管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号试管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号试管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号试管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号试管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号试管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402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？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缓冲液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血浆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？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缓冲液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血浆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6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滴加等量的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Na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CO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？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22597" y="447433"/>
          <a:ext cx="10954742" cy="2262281"/>
        </p:xfrm>
        <a:graphic>
          <a:graphicData uri="http://schemas.openxmlformats.org/drawingml/2006/table">
            <a:tbl>
              <a:tblPr/>
              <a:tblGrid>
                <a:gridCol w="1831072"/>
                <a:gridCol w="706730"/>
                <a:gridCol w="1597274"/>
                <a:gridCol w="215043"/>
                <a:gridCol w="1658924"/>
                <a:gridCol w="1658924"/>
                <a:gridCol w="1517409"/>
                <a:gridCol w="1769366"/>
              </a:tblGrid>
              <a:tr h="796134"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③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记录结果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记录结果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767647"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预测结果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？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861"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结论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？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10825" y="2781722"/>
            <a:ext cx="11185087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步骤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号试管中加入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步骤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支试管中加入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预测最可能的实验结果：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组：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组：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   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从以上实验结果的分析，可以得出的结论是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课堂导入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970" y="1125538"/>
            <a:ext cx="645032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方式一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b="1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家住广州白云区的小阿豪才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个月大。据阿豪妈妈说，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个月大的小阿豪因为长期服食蛋白、脂肪含量不达标准的奶粉，而变得头部和四肢肿大。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为什么缺少蛋白质会导致水肿呢？内环境理化成分的稳定有什么意义呢？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6" name="Picture 2" descr="\\李笑影\李笑影\2016\同步\步步高\生物\人教必修3\方正\人教必修3\24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326" y="2102032"/>
            <a:ext cx="4297911" cy="291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616" y="203830"/>
            <a:ext cx="11344407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由表格信息可知，本实验的目的是探究血浆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的变化机制，设置的实验组应加入血浆，则对照组试管中应分别加入蒸馏水和缓冲液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由步骤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组所加物质的特点可知，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组实验目的是探讨碱性物质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对血浆</a:t>
            </a:r>
            <a:r>
              <a:rPr lang="en-US" altLang="zh-CN" sz="2800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变化的影响。进而可知步骤</a:t>
            </a:r>
            <a:r>
              <a:rPr lang="en-US" altLang="zh-CN" sz="28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中向</a:t>
            </a:r>
            <a:r>
              <a:rPr lang="en-US" altLang="zh-CN" sz="2800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组</a:t>
            </a:r>
            <a:r>
              <a:rPr lang="en-US" altLang="zh-CN" sz="2800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支试管中加入等量乳酸</a:t>
            </a:r>
            <a:r>
              <a:rPr lang="zh-CN" altLang="zh-CN" sz="2800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spc="-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依据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调节机制可推知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组的实验结果应该分别为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号试管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明显升高，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号试管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变化不明显；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号试管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明显降低，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号试管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变化不明显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据上述结果，蒸馏水不具缓冲作用；人工配制的缓冲液具有缓冲作用；动物血浆与缓冲液一样具有缓冲作用，说明其成分中含有缓冲物质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3979" y="323925"/>
            <a:ext cx="10947561" cy="421207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ts val="53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蒸馏水　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ts val="53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等量乳酸　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ts val="53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3)1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号试管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明显升高，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号试管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变化不明显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号试管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明显降低，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号试管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变化不明显　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ts val="53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蒸馏水不具缓冲作用，为对照组；人工配制的缓冲液具有缓冲作用；动物血浆与缓冲液一样具有缓冲作用，说明其成分中含有缓冲物质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85"/>
            <a:ext cx="12190413" cy="66561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343678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课堂小结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pic>
        <p:nvPicPr>
          <p:cNvPr id="7170" name="Picture 2" descr="F:\2016\同步\步步高\生物\人教必修3\方正\人教必修3\29拆.tif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892" y="1527237"/>
            <a:ext cx="8808628" cy="3990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3776" y="3532465"/>
            <a:ext cx="16990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化学成分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65226" y="3935938"/>
            <a:ext cx="16990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理化性质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44491" y="3526451"/>
            <a:ext cx="8718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动态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53633" y="3160812"/>
            <a:ext cx="255072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神经</a:t>
            </a:r>
            <a:r>
              <a:rPr lang="en-US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</a:t>
            </a:r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r>
              <a:rPr lang="en-US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</a:t>
            </a:r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免疫调节网络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672683" y="3607088"/>
            <a:ext cx="24577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672683" y="4005858"/>
            <a:ext cx="172957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028484" y="3549427"/>
            <a:ext cx="18542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5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必要条件</a:t>
            </a:r>
            <a:endParaRPr lang="zh-CN" altLang="en-US" sz="255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10" grpId="1"/>
      <p:bldP spid="14" grpId="0"/>
      <p:bldP spid="14" grpId="1"/>
      <p:bldP spid="17" grpId="0"/>
      <p:bldP spid="17" grpId="1"/>
      <p:bldP spid="19" grpId="0"/>
      <p:bldP spid="19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66CC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sz="3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自查自纠</a:t>
            </a:r>
            <a:endParaRPr lang="zh-CN" altLang="en-US" sz="3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550" y="133563"/>
            <a:ext cx="11688154" cy="64738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有关人体内环境稳态的叙述，错误的是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种以上的生理系统参与维持内环境稳态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人体内环境稳态的失调与外界环境无关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人体维持内环境稳态的调节能力有限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稳态有利于各器官系统保持机能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正常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维持人体内环境稳态，需要消化、呼吸、循环、泌尿系统直接参与，还需要内分泌系统和神经系统的调节作用。稳态有利于各器官、系统保持机能正常，以维持正常的生命活动。人体维持内环境稳态的调节能力是有限的，与外界环境有关，当外界环境变化超出人体调节能力的时候，内环境稳态就处于失调状态。故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0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04770" y="29523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2" grpId="0"/>
      <p:bldP spid="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549474"/>
            <a:ext cx="11010769" cy="6835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下图是一幅生物概念图，下列有关分析不正确的是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194" name="Picture 2" descr="\\李笑影\李笑影\2016\同步\步步高\生物\人教必修3\方正\人教必修3\30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265" y="1168971"/>
            <a:ext cx="7577883" cy="238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34566" y="3348261"/>
            <a:ext cx="11120877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是体液调节和免疫调节，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可以是体温和渗透压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内环境的稳态只要有调节方式即可，不需要其他器官、系统参与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酸碱度的相对稳定主要依靠血浆中的缓冲物质，与其他器官或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有关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内环境维持自身稳态的能力是有一定限度的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3846" y="837506"/>
            <a:ext cx="10581133" cy="28596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内环境的理化性质包括酸碱度、体温与渗透压等，内环境稳态的维持是在神经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免疫系统的调节下，通过各器官与系统的协调作用共同完成的。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1991" y="667436"/>
            <a:ext cx="11120877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外界环境会影响内环境稳态，下列事实不是外界环境因素变化引起的是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夏天长期呆在空调房间容易引起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空调病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有人到青藏高原后会头疼乏力、血压升高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人屏息一段时间后，呼吸运动会明显加强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长期处于高温环境可能会引起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中暑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人屏息一段时间后，呼吸运动加强是由于血浆中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浓度升高刺激呼吸中枢所造成的，并非外界因素的变化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9612" y="148977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8" grpId="0" uiExpand="1" build="allAtOnce"/>
      <p:bldP spid="2" grpId="0"/>
      <p:bldP spid="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4083" y="677570"/>
            <a:ext cx="11688154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4.2014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月，亚运会在韩国仁川举行，参加比赛的运动员们在剧烈运动时，血浆中乳酸大量增加而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基本不变。对此现象的解释不正确的是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血浆是一种缓冲溶液体系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乳酸与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NaHCO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反应生成弱酸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分解生成的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可经呼吸系统排出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大量乳酸进入血液后，马上被稀释或被彻底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分解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血浆是一种缓冲溶液体系，含有缓冲物质，过多的乳酸与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NaHCO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反应生成弱酸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分解生成的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可经呼吸系统排出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90831" y="148557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6" grpId="0" uiExpand="1" build="allAtOnce"/>
      <p:bldP spid="2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549474"/>
            <a:ext cx="11120877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如图是内环境稳态与各系统的功能联系示意图，请回答相关问题：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218" name="Picture 2" descr="\\李笑影\李笑影\2016\同步\步步高\生物\人教必修3\方正\人教必修3\31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423" y="1207071"/>
            <a:ext cx="7148085" cy="225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62558" y="3298717"/>
            <a:ext cx="11409907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，参与内环境稳态维持的还有图中的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内环境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是组织细胞与外界环境进行物质交换的媒介，同时借助多个器官、系统的参与，如呼吸系统吸入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排出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，消化系统消化吸收食物从而为机体提供营养物质，泌尿系统排出细胞代谢废物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02135" y="33820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呼吸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5114" y="33821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消化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74711" y="33821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泌尿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56595" y="403443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循环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2972" y="244757"/>
            <a:ext cx="10901751" cy="46251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方式二：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四川省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5·12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汶川大地震中，坚强的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可乐男孩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薛枭的一句话，让多少人感动！依靠对冰冻可乐的渴望，他坚持到了被营救时刻，但由于被压时间过长，血流不畅、循环受阻等原因，他的右腿和右手肌肉坏死而被截肢。所以，内环境保持一种相对稳定的状态是进行正常生命活动的必要条件。机体是如何保持内环境稳态的呢？内环境稳态的重要性是怎样的呢？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608" y="621482"/>
            <a:ext cx="11457851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2)CO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不从组织液进入组织细胞的原因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		 				</a:t>
            </a:r>
            <a:r>
              <a:rPr lang="en-US" altLang="zh-CN" sz="2800" u="sng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组织细胞内的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浓度高于组织液中的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浓度，所以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CO</a:t>
            </a:r>
            <a:r>
              <a:rPr lang="en-US" altLang="zh-CN" sz="2800" kern="100" baseline="-250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不从组织液进入组织细胞。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病人呼吸受阻，导致肌细胞无氧呼吸产生大量乳酸。乳酸进入血液后，会使血液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en-US" altLang="zh-CN" sz="2800" u="sng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但乳酸可以与血液中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					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发生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反应，使血液的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维持相对稳定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乳酸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进入血液后，会与血液中的碳酸氢钠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磷酸氢二钠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发生反应生成乳酸钠和碳酸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乳酸钠和磷酸二氢钠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，使血液的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维持相对稳定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 smtClean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05" y="539949"/>
            <a:ext cx="109223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					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组织细胞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浓度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高于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组织液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浓度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87724" y="390527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降低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5303" y="3902388"/>
            <a:ext cx="4613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碳酸氢钠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或碳酸氢钠和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磷酸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3030" y="4553347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氢二钠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uiExpand="1" build="allAtOnce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6614" y="752138"/>
            <a:ext cx="10476369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内环境相对稳定，除了图中所示的器官、系统的协调活动外，还必须在</a:t>
            </a:r>
            <a:r>
              <a:rPr lang="en-US" altLang="zh-CN" sz="2800" u="sng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的调节下进行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目前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普遍认为，神经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免疫调节网络是机体维持稳态的主要调节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机制。</a:t>
            </a:r>
            <a:endParaRPr lang="en-US" altLang="zh-CN" sz="2800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03165" y="1485578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神经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免疫调节网络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0031263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1" grpId="0" uiExpand="1" build="allAtOnce"/>
      <p:bldP spid="2" grpId="0"/>
      <p:bldP spid="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7"/>
          <p:cNvSpPr>
            <a:spLocks noChangeArrowheads="1"/>
          </p:cNvSpPr>
          <p:nvPr/>
        </p:nvSpPr>
        <p:spPr bwMode="gray">
          <a:xfrm>
            <a:off x="0" y="2216059"/>
            <a:ext cx="12190413" cy="2223023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</p:spPr>
        <p:txBody>
          <a:bodyPr wrap="none" lIns="91375" tIns="45688" rIns="91375" bIns="45688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0910" y="2307472"/>
            <a:ext cx="5113300" cy="1410354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73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73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7889" y="1314403"/>
            <a:ext cx="12182475" cy="4472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2062758" y="2308554"/>
            <a:ext cx="74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50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2121396" y="1754205"/>
            <a:ext cx="534136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zh-CN" sz="2800" dirty="0"/>
              <a:t>一、内环境的动态变化</a:t>
            </a:r>
            <a:endParaRPr lang="zh-CN" altLang="zh-CN" sz="2800" dirty="0"/>
          </a:p>
        </p:txBody>
      </p:sp>
      <p:sp>
        <p:nvSpPr>
          <p:cNvPr id="4" name="Text Box 5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121396" y="2744085"/>
            <a:ext cx="7358186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zh-CN" sz="2800" dirty="0"/>
              <a:t>二、对稳态调节机制的认识和稳态的重要意义</a:t>
            </a:r>
            <a:endParaRPr lang="zh-CN" altLang="zh-CN" sz="2800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2121396" y="3733147"/>
            <a:ext cx="8456757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zh-CN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三、生物体维持</a:t>
            </a:r>
            <a:r>
              <a:rPr lang="en-US" altLang="zh-CN" sz="2800" b="1" dirty="0">
                <a:solidFill>
                  <a:srgbClr val="3114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稳定的机制</a:t>
            </a:r>
            <a:endParaRPr lang="zh-CN" altLang="zh-CN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062758" y="3301222"/>
            <a:ext cx="74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062758" y="4293890"/>
            <a:ext cx="74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062758" y="5189240"/>
            <a:ext cx="74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内容索引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2121396" y="4663744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</a:t>
            </a:r>
            <a:r>
              <a:rPr lang="zh-CN" altLang="en-US" dirty="0" smtClean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纠</a:t>
            </a:r>
            <a:endParaRPr lang="zh-CN" altLang="en-US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一、内环境的动态变化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585544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7045" y="918392"/>
            <a:ext cx="11010769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外界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变化和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体内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活动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的进行，都会使内环境的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各种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变化。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体温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正常情况下，不同人的体温会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因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的不同而存在微小的差异。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同一个人的体温在一日内也会有变化，但一般不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超过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尽管周围的气温波动范围较大，但健康人的体温始终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接近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48181" y="100773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环境因素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13621" y="100773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细胞代谢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1596" y="16384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化学成分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82161" y="16384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理化性质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77824" y="29365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年龄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27733" y="29276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性别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24847" y="4239638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1 ℃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36041" y="4869954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37 ℃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333450"/>
            <a:ext cx="11287554" cy="3618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内环境稳态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内容：正常机体通过调节作用，使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各个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协调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活动，共同维持内环境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状态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实质：内环境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动态平衡，影响稳态的因素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变化和体内细胞代谢活动的进行。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25170" y="115315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器官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40428" y="11610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66814" y="18456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相对稳定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68853" y="25642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组成成分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67695" y="25642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理化性质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1768" y="324928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外界环境因素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五边形 1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267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1436" y="630360"/>
            <a:ext cx="11010769" cy="6610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下表为某人的血液生化六项检查化验单，请分析：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91770" y="1395814"/>
          <a:ext cx="11206872" cy="4842287"/>
        </p:xfrm>
        <a:graphic>
          <a:graphicData uri="http://schemas.openxmlformats.org/drawingml/2006/table">
            <a:tbl>
              <a:tblPr/>
              <a:tblGrid>
                <a:gridCol w="4114009"/>
                <a:gridCol w="1387735"/>
                <a:gridCol w="1799052"/>
                <a:gridCol w="1644033"/>
                <a:gridCol w="2262043"/>
              </a:tblGrid>
              <a:tr h="690947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项目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测定值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单位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参考范围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8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丙氨酸氨基转移酶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ALT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17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IU/L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～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45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8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肌酐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CRE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1.3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mg/dL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0.5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～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1.5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8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尿素氮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BUN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14.6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mg/dL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6.0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～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23.0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8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血清葡萄糖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GLU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223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mg/dL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60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～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110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8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甘油三酯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TG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217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mg/dL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50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～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200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8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总胆固醇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TCH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179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mg/dL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150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～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220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6155</Words>
  <Application>WPS 演示</Application>
  <PresentationFormat>自定义</PresentationFormat>
  <Paragraphs>697</Paragraphs>
  <Slides>42</Slides>
  <Notes>0</Notes>
  <HiddenSlides>3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6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Times New Roman</vt:lpstr>
      <vt:lpstr>华文细黑</vt:lpstr>
      <vt:lpstr>Courier New</vt:lpstr>
      <vt:lpstr>华文细黑</vt:lpstr>
      <vt:lpstr>Arial Unicode MS</vt:lpstr>
      <vt:lpstr>Broadway</vt:lpstr>
      <vt:lpstr>楷体</vt:lpstr>
      <vt:lpstr>经典繁仿黑</vt:lpstr>
      <vt:lpstr>Arial</vt:lpstr>
      <vt:lpstr>Segoe Print</vt:lpstr>
      <vt:lpstr>2_Office 主题</vt:lpstr>
      <vt:lpstr>3_Office 主题</vt:lpstr>
      <vt:lpstr>4_Office 主题</vt:lpstr>
      <vt:lpstr>5_Office 主题</vt:lpstr>
      <vt:lpstr>7_Office 主题</vt:lpstr>
      <vt:lpstr>6_Office 主题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817</cp:revision>
  <dcterms:created xsi:type="dcterms:W3CDTF">2014-11-27T01:03:00Z</dcterms:created>
  <dcterms:modified xsi:type="dcterms:W3CDTF">2017-12-22T06:16:58Z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