
<file path=[Content_Types].xml><?xml version="1.0" encoding="utf-8"?>
<Types xmlns="http://schemas.openxmlformats.org/package/2006/content-types">
  <Default Extension="jpeg" ContentType="image/jpeg"/>
  <Default Extension="gif" ContentType="image/gif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3" r:id="rId4"/>
    <p:sldMasterId id="2147483655" r:id="rId5"/>
    <p:sldMasterId id="2147483658" r:id="rId6"/>
    <p:sldMasterId id="2147483663" r:id="rId7"/>
  </p:sldMasterIdLst>
  <p:notesMasterIdLst>
    <p:notesMasterId r:id="rId45"/>
  </p:notesMasterIdLst>
  <p:handoutMasterIdLst>
    <p:handoutMasterId r:id="rId46"/>
  </p:handoutMasterIdLst>
  <p:sldIdLst>
    <p:sldId id="735" r:id="rId8"/>
    <p:sldId id="707" r:id="rId9"/>
    <p:sldId id="709" r:id="rId10"/>
    <p:sldId id="711" r:id="rId11"/>
    <p:sldId id="706" r:id="rId12"/>
    <p:sldId id="710" r:id="rId13"/>
    <p:sldId id="712" r:id="rId14"/>
    <p:sldId id="745" r:id="rId15"/>
    <p:sldId id="748" r:id="rId16"/>
    <p:sldId id="749" r:id="rId17"/>
    <p:sldId id="533" r:id="rId18"/>
    <p:sldId id="535" r:id="rId19"/>
    <p:sldId id="315" r:id="rId20"/>
    <p:sldId id="752" r:id="rId21"/>
    <p:sldId id="750" r:id="rId22"/>
    <p:sldId id="721" r:id="rId23"/>
    <p:sldId id="722" r:id="rId24"/>
    <p:sldId id="753" r:id="rId25"/>
    <p:sldId id="723" r:id="rId26"/>
    <p:sldId id="754" r:id="rId27"/>
    <p:sldId id="755" r:id="rId28"/>
    <p:sldId id="756" r:id="rId29"/>
    <p:sldId id="757" r:id="rId30"/>
    <p:sldId id="724" r:id="rId31"/>
    <p:sldId id="725" r:id="rId32"/>
    <p:sldId id="726" r:id="rId33"/>
    <p:sldId id="727" r:id="rId34"/>
    <p:sldId id="728" r:id="rId35"/>
    <p:sldId id="729" r:id="rId36"/>
    <p:sldId id="730" r:id="rId37"/>
    <p:sldId id="731" r:id="rId38"/>
    <p:sldId id="739" r:id="rId39"/>
    <p:sldId id="732" r:id="rId40"/>
    <p:sldId id="733" r:id="rId41"/>
    <p:sldId id="758" r:id="rId42"/>
    <p:sldId id="734" r:id="rId43"/>
    <p:sldId id="736" r:id="rId44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CC"/>
    <a:srgbClr val="00FF99"/>
    <a:srgbClr val="FF99FF"/>
    <a:srgbClr val="FF00FF"/>
    <a:srgbClr val="CC00FF"/>
    <a:srgbClr val="0066FF"/>
    <a:srgbClr val="00CCFF"/>
    <a:srgbClr val="9BBD59"/>
    <a:srgbClr val="1A9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75" autoAdjust="0"/>
    <p:restoredTop sz="93567" autoAdjust="0"/>
  </p:normalViewPr>
  <p:slideViewPr>
    <p:cSldViewPr>
      <p:cViewPr>
        <p:scale>
          <a:sx n="75" d="100"/>
          <a:sy n="75" d="100"/>
        </p:scale>
        <p:origin x="-2040" y="-69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199743"/>
            <a:ext cx="12190413" cy="246010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174453"/>
            <a:ext cx="12190413" cy="24601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3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6239121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剖析题型</a:t>
            </a:r>
            <a:r>
              <a:rPr lang="zh-CN" altLang="en-US" sz="3700" baseline="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提炼方法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18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6239121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实验解读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18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9405109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构建知识网络  强化答题语句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4" name="TextBox 11"/>
          <p:cNvSpPr txBox="1">
            <a:spLocks noChangeArrowheads="1"/>
          </p:cNvSpPr>
          <p:nvPr userDrawn="1"/>
        </p:nvSpPr>
        <p:spPr bwMode="auto">
          <a:xfrm>
            <a:off x="-624666" y="21174"/>
            <a:ext cx="6944971" cy="69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探究高考</a:t>
            </a:r>
            <a:r>
              <a:rPr lang="zh-CN" altLang="en-US" sz="3700" baseline="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明确考向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 userDrawn="1"/>
        </p:nvGraphicFramePr>
        <p:xfrm>
          <a:off x="5896107" y="157563"/>
          <a:ext cx="6022485" cy="519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4497"/>
                <a:gridCol w="1204497"/>
                <a:gridCol w="1204497"/>
                <a:gridCol w="1204497"/>
                <a:gridCol w="1204497"/>
              </a:tblGrid>
              <a:tr h="519643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6"/>
          <p:cNvSpPr>
            <a:spLocks noChangeArrowheads="1"/>
          </p:cNvSpPr>
          <p:nvPr userDrawn="1"/>
        </p:nvSpPr>
        <p:spPr bwMode="gray">
          <a:xfrm>
            <a:off x="-370369" y="10718"/>
            <a:ext cx="12880358" cy="61609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lIns="121898" tIns="60948" rIns="121898" bIns="60948" anchor="ctr"/>
          <a:lstStyle/>
          <a:p>
            <a:pPr algn="ctr">
              <a:defRPr/>
            </a:pP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175836" y="68643"/>
          <a:ext cx="11807768" cy="507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</a:tblGrid>
              <a:tr h="50735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png"/><Relationship Id="rId1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png"/><Relationship Id="rId1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tiff"/><Relationship Id="rId1" Type="http://schemas.openxmlformats.org/officeDocument/2006/relationships/slide" Target="slide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34.xml"/><Relationship Id="rId4" Type="http://schemas.openxmlformats.org/officeDocument/2006/relationships/slide" Target="slide33.xml"/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34.xml"/><Relationship Id="rId4" Type="http://schemas.openxmlformats.org/officeDocument/2006/relationships/slide" Target="slide33.xml"/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slide" Target="slide34.xml"/><Relationship Id="rId6" Type="http://schemas.openxmlformats.org/officeDocument/2006/relationships/slide" Target="slide33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9.xml"/><Relationship Id="rId2" Type="http://schemas.openxmlformats.org/officeDocument/2006/relationships/image" Target="../media/image6.png"/><Relationship Id="rId1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34.xml"/><Relationship Id="rId4" Type="http://schemas.openxmlformats.org/officeDocument/2006/relationships/slide" Target="slide33.xml"/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34.xml"/><Relationship Id="rId4" Type="http://schemas.openxmlformats.org/officeDocument/2006/relationships/slide" Target="slide33.xml"/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" Target="slide29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slide" Target="slide34.xml"/><Relationship Id="rId4" Type="http://schemas.openxmlformats.org/officeDocument/2006/relationships/slide" Target="slide33.xml"/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" Target="slide29.xml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slide" Target="slide34.xml"/><Relationship Id="rId4" Type="http://schemas.openxmlformats.org/officeDocument/2006/relationships/slide" Target="slide33.xml"/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" Target="slide29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7.png"/><Relationship Id="rId6" Type="http://schemas.openxmlformats.org/officeDocument/2006/relationships/slide" Target="slide5.xml"/><Relationship Id="rId5" Type="http://schemas.openxmlformats.org/officeDocument/2006/relationships/slide" Target="slide34.xml"/><Relationship Id="rId4" Type="http://schemas.openxmlformats.org/officeDocument/2006/relationships/slide" Target="slide33.xml"/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" Target="slide2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slide" Target="slide28.xml"/><Relationship Id="rId2" Type="http://schemas.openxmlformats.org/officeDocument/2006/relationships/slide" Target="slide16.xml"/><Relationship Id="rId1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25474" y="1782402"/>
            <a:ext cx="42242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章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动物和人体生命活动的调节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01342" y="2781722"/>
            <a:ext cx="7920880" cy="124649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第</a:t>
            </a:r>
            <a:r>
              <a:rPr lang="en-US" altLang="zh-CN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4</a:t>
            </a:r>
            <a:r>
              <a:rPr lang="zh-CN" altLang="en-US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节</a:t>
            </a:r>
            <a:r>
              <a:rPr lang="zh-CN" altLang="zh-CN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免疫调节</a:t>
            </a:r>
            <a:r>
              <a:rPr lang="en-US" altLang="zh-CN" sz="5000" b="1" kern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(Ⅱ)</a:t>
            </a:r>
            <a:endParaRPr lang="zh-CN" altLang="en-US" sz="5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87" y="2191475"/>
            <a:ext cx="3654000" cy="2473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724111" y="445418"/>
          <a:ext cx="10742190" cy="3200400"/>
        </p:xfrm>
        <a:graphic>
          <a:graphicData uri="http://schemas.openxmlformats.org/drawingml/2006/table">
            <a:tbl>
              <a:tblPr/>
              <a:tblGrid>
                <a:gridCol w="1954848"/>
                <a:gridCol w="3040698"/>
                <a:gridCol w="5746644"/>
              </a:tblGrid>
              <a:tr h="2664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浆细胞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细胞或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分泌</a:t>
                      </a:r>
                      <a:r>
                        <a:rPr lang="en-US" alt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____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4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效应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T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细胞或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与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结合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使其裂解，发挥免疫效应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8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记忆细胞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细胞或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识别抗原，分化为相应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，发挥免疫效应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728889" y="52089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98032" y="4989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记忆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04763" y="52753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抗体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44738" y="1509847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T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07556" y="14665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记忆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57458" y="113075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靶细胞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16338" y="276067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86064" y="2776389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T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03933" y="24216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效应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3891" y="3708301"/>
            <a:ext cx="1157243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浆细胞、效应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细胞和记忆细胞的形成需要抗原的刺激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细胞免疫能将抗原彻底消灭吗？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不能，细胞免疫的结果是使靶细胞裂解死亡，释放到体液中的抗原需要由体液免疫来清除，最后还需要吞噬细胞吞噬消化掉。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活学活用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2872" y="88851"/>
            <a:ext cx="11409908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如图为人体免疫细胞参与免疫的机制图解，其中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表示抗原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表示物质，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代表细胞。下列叙述错误的是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是糖蛋白，能特异性识别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人体内的细胞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能合成分泌淋巴因子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是效应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相同抗原再次侵入时，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快速分泌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6146" name="Picture 2" descr="\\李笑影\李笑影\2016\同步\步步高\生物\人教必修3\方正\人教必修3\A572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996" y="2822026"/>
            <a:ext cx="6296850" cy="367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64846" y="261442"/>
            <a:ext cx="10686944" cy="48500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图中左侧为体液免疫图解，右侧为细胞免疫图解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体液免疫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过程中，树突状细胞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吞噬细胞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将抗原处理后，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细胞依靠细胞表面的糖蛋白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识别抗原，然后分泌淋巴因子促进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细胞的增殖、分化，产生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浆细胞和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记忆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细胞，浆细胞分泌抗体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相同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抗原再次侵入时，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快速增殖分化，但不能直接产生抗体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是效应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细胞，可以清除被抗原感染的细胞。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4267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一题多变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709" y="832688"/>
            <a:ext cx="11344407" cy="41622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判断正误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细胞能裂解杀死靶细胞。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抗体可以直接杀死抗原。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参与抗体合成和分泌的细胞器有核糖体、内质网、高尔基体和线粒体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r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细胞能分泌淋巴因子也能分泌抗体。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68627" y="17016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75403" y="236872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89584" y="37178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√</a:t>
            </a:r>
            <a:endParaRPr lang="zh-CN" altLang="en-US" sz="28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68827" y="43849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/>
      <p:bldP spid="10" grpId="1"/>
      <p:bldP spid="11" grpId="0"/>
      <p:bldP spid="11" grpId="1"/>
      <p:bldP spid="16" grpId="0"/>
      <p:bldP spid="1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4267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方法链接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7045" y="104483"/>
            <a:ext cx="11010769" cy="6610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免疫过程模型中体液免疫和细胞免疫的识别</a:t>
            </a:r>
            <a:endParaRPr lang="en-US" altLang="zh-CN" sz="2800" b="1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78582" y="837506"/>
          <a:ext cx="11305256" cy="5760720"/>
        </p:xfrm>
        <a:graphic>
          <a:graphicData uri="http://schemas.openxmlformats.org/drawingml/2006/table">
            <a:tbl>
              <a:tblPr/>
              <a:tblGrid>
                <a:gridCol w="2637920"/>
                <a:gridCol w="8667336"/>
              </a:tblGrid>
              <a:tr h="3760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判断依据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判断方法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12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看抗原经吞噬细胞处理后的去向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①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如果大部分抗原需要一种细胞呈递才刺激相关细胞，则为体液免疫；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②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如果抗原直接刺激相关细胞而不用另一种细胞呈递，则为细胞免疫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0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看免疫的结果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①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如果免疫引起靶细胞裂解并释放其中隐藏的抗原，则为细胞免疫；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②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如果两种成分结合，形成了沉淀或细胞集团，则为体液免疫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94606" y="501442"/>
          <a:ext cx="10801200" cy="1920240"/>
        </p:xfrm>
        <a:graphic>
          <a:graphicData uri="http://schemas.openxmlformats.org/drawingml/2006/table">
            <a:tbl>
              <a:tblPr/>
              <a:tblGrid>
                <a:gridCol w="2448560"/>
                <a:gridCol w="8352640"/>
              </a:tblGrid>
              <a:tr h="11281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看抗原的种类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①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如蛇毒或细菌外毒素引起的免疫属于体液免疫；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②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病毒类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如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HIV)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进入人体，清除它们的过程主要是细胞免疫；器官移植中的排斥反应也属于细胞免疫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二、免疫系统的监控和清除功能及免疫学的应用</a:t>
            </a:r>
            <a:endParaRPr lang="zh-CN" altLang="zh-CN" sz="4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4940" y="179909"/>
            <a:ext cx="11344407" cy="60939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免疫系统的监控和清除功能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监控并清除体内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已经</a:t>
            </a:r>
            <a:r>
              <a:rPr lang="en-US" altLang="zh-CN" sz="26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因其他因素而被破坏的细胞，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以及</a:t>
            </a:r>
            <a:r>
              <a:rPr lang="en-US" altLang="zh-CN" sz="26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自身免疫病：由于免疫系统异常敏感、反应过度，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敌我不分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地将自身物质当做外来异物进行攻击而引起的疾病，如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系统性红斑狼疮。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过敏反应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概念：已产生免疫的机体，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6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接受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相同的抗原时所发生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6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功能紊乱。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特点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反应强烈、消退较快；一般不会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破坏</a:t>
            </a:r>
            <a:r>
              <a:rPr lang="en-US" altLang="zh-CN" sz="26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也不会引起组织严重损伤；有明显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6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个体差异。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75509" y="866081"/>
            <a:ext cx="85151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衰老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21358" y="868169"/>
            <a:ext cx="185178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癌变的细胞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45367" y="2052117"/>
            <a:ext cx="251863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类风湿性关节炎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77139" y="3842792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组织损伤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5561" y="3842792"/>
            <a:ext cx="85151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再次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78335" y="5033020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发作迅速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62831" y="5042544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组织细胞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92283" y="5611172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遗传倾向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558" y="45418"/>
            <a:ext cx="11639246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艾滋病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原因：感染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了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攻击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系统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使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大量死亡。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主要传播途径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母婴传播。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预防：洁身自爱，不共用卫生用具等。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免疫学的应用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疫苗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在免疫中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相当于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其作用是使机体产生相应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标记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检测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追踪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机体中的位置。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免疫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提高器官移植的成活率。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92363" y="780356"/>
            <a:ext cx="39372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人类免疫缺陷病毒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(HIV)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85881" y="7897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免疫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103271" y="827981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T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24180" y="206164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性接触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44906" y="207650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血液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87756" y="399633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抗原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44923" y="399633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抗体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1943" y="46348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记忆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3676" y="527342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抗体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87094" y="527054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抗原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20371" y="589711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抑制剂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3059" y="137844"/>
            <a:ext cx="2088232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合作探究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404" y="636009"/>
            <a:ext cx="11457851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艾滋病是一种免疫缺陷病，又叫获得性免疫缺陷综合征，是由人类免疫缺陷病毒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(HIV)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引起的，死亡率极高。艾滋病的死因和免疫系统受损的关系如下图：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9218" name="Picture 2" descr="\\李笑影\李笑影\2016\同步\步步高\生物\人教必修3\方正\人教必修3\142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808" y="2008684"/>
            <a:ext cx="5884796" cy="2606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58404" y="4557539"/>
            <a:ext cx="11755638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HIV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破坏人体免疫系统的四个阶段，据图回答：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免疫缺陷病毒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(HIV)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最初侵入人体时，免疫系统可以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摧毁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填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大多数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少数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病毒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44860" y="530200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大多数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1536333"/>
            <a:ext cx="10793813" cy="25950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结合教材图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，概述细胞免疫的过程，并列表比较细胞免疫和体液免疫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通过具体病例，结合生活经验，了解免疫失调引起的疾病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结合实例，了解免疫学的应用。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599" y="1076370"/>
            <a:ext cx="672780" cy="225009"/>
          </a:xfrm>
          <a:prstGeom prst="rect">
            <a:avLst/>
          </a:prstGeom>
          <a:gradFill flip="none" rotWithShape="1">
            <a:gsLst>
              <a:gs pos="0">
                <a:srgbClr val="00CCFF">
                  <a:tint val="66000"/>
                  <a:satMod val="160000"/>
                </a:srgbClr>
              </a:gs>
              <a:gs pos="50000">
                <a:srgbClr val="00CCFF">
                  <a:tint val="44500"/>
                  <a:satMod val="160000"/>
                </a:srgbClr>
              </a:gs>
              <a:gs pos="100000">
                <a:srgbClr val="00CCF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426" y="765498"/>
            <a:ext cx="1620957" cy="7067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ts val="5500"/>
              </a:lnSpc>
            </a:pPr>
            <a:r>
              <a:rPr lang="zh-CN" altLang="en-US" sz="2800" b="1" kern="1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/>
              </a:rPr>
              <a:t>目标导读</a:t>
            </a:r>
            <a:endParaRPr lang="en-US" altLang="zh-CN" sz="2800" b="1" kern="100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6426" y="4220118"/>
            <a:ext cx="1819669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800" b="1" kern="1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/>
              </a:rPr>
              <a:t>重难点击</a:t>
            </a:r>
            <a:endParaRPr lang="en-US" altLang="zh-CN" sz="2800" b="1" kern="100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599" y="4495845"/>
            <a:ext cx="672780" cy="225009"/>
          </a:xfrm>
          <a:prstGeom prst="rect">
            <a:avLst/>
          </a:prstGeom>
          <a:gradFill flip="none" rotWithShape="1">
            <a:gsLst>
              <a:gs pos="0">
                <a:srgbClr val="00CCFF">
                  <a:tint val="66000"/>
                  <a:satMod val="160000"/>
                </a:srgbClr>
              </a:gs>
              <a:gs pos="50000">
                <a:srgbClr val="00CCFF">
                  <a:tint val="44500"/>
                  <a:satMod val="160000"/>
                </a:srgbClr>
              </a:gs>
              <a:gs pos="100000">
                <a:srgbClr val="00CCF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7045" y="4941962"/>
            <a:ext cx="11010769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细胞免疫的过程、比较细胞免疫和体液免疫。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16843"/>
            <a:ext cx="11524006" cy="267449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  <a:tabLst>
                <a:tab pos="1980565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免疫缺陷病毒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(HIV)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浓度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r>
              <a:rPr lang="zh-CN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填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升高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降低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细胞数量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逐渐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endParaRPr lang="en-US" altLang="zh-CN" sz="2800" u="sng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1980565" algn="l"/>
              </a:tabLst>
            </a:pPr>
            <a:r>
              <a:rPr lang="en-US" altLang="zh-CN" sz="2800" u="sng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</a:t>
            </a:r>
            <a:r>
              <a:rPr lang="zh-CN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填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增多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减少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980565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C.T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数量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免疫系统被破坏，各种感染机会增加。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980565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人体免疫能力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几乎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填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全部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少部分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丧失。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 descr="\\李笑影\李笑影\2016\同步\步步高\生物\人教必修3\方正\人教必修3\142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335" y="2675844"/>
            <a:ext cx="6123742" cy="2712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62558" y="5292477"/>
            <a:ext cx="10793813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据图，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细胞的多少和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HIV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浓度之间有什么关系？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细胞的多少和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HIV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浓度之间成负相关关系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5481" y="10790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升高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516" y="7654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减少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9592" y="14040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减少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49960" y="20330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全部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uiExpand="1" build="allAtOnce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9225" y="136476"/>
            <a:ext cx="11688154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艾滋病患者常常会出现恶性肿瘤，这说明第三道防线还具有什么作用？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能消灭体内的异常细胞，抑制体内肿瘤的产生。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以上资料说明，人体的第三道防线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方面具有十分重要的作用。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6" name="Picture 2" descr="\\李笑影\李笑影\2016\同步\步步高\生物\人教必修3\方正\人教必修3\142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335" y="2925738"/>
            <a:ext cx="6123742" cy="2712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6377934" y="150984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抵抗外来病原体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36302" y="150984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抑制肿瘤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uiExpand="1" build="allAtOnce"/>
      <p:bldP spid="7" grpId="0"/>
      <p:bldP spid="7" grpId="1"/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7592" y="16843"/>
            <a:ext cx="11805036" cy="67403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给下列反应归类：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某人一吃海鲜就出现严重的腹泻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美国有一免疫功能异常的儿童，不能接触任何病原体，少量病菌感染亦可导致严重发病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流感病毒侵入人体时，有时可作用于红细胞，使红细胞成为靶细胞，导致体内产生抗红细胞抗体，这种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抗体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也可对正常红细胞发生作用，引起红细胞裂解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人体感染酿脓链球菌后，机体产生的抗体不仅向它发起进攻，也向心脏瓣膜发起进攻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当细菌的外毒素进入人体后，体内产生特异性的抗体与之结合，使它丧失毒性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正常免疫　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自身免疫病　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免疫缺陷病　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过敏反应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26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1236" y="5953556"/>
            <a:ext cx="6092825" cy="61657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  <a:tabLst>
                <a:tab pos="1980565" algn="l"/>
              </a:tabLst>
            </a:pP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26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75814" y="6081320"/>
            <a:ext cx="418415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机理相同，属于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052648" y="6066739"/>
            <a:ext cx="147989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6" grpId="0"/>
      <p:bldP spid="6" grpId="1"/>
      <p:bldP spid="8" grpId="0"/>
      <p:bldP spid="8" grpId="1"/>
      <p:bldP spid="10" grpId="0"/>
      <p:bldP spid="1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7049" y="179909"/>
            <a:ext cx="11344407" cy="21313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接种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H1N1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甲型流感疫苗后，一定不会患甲流吗？试分析原因。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不一定。原因：相应抗体和记忆细胞寿命较短；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H1N1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流感病毒容易变异。上述两个原因均可使接种的疫苗失去作用。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活学活用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1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7309" y="327055"/>
            <a:ext cx="11805036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病原体对不同免疫状态小鼠的感染进程如图所示。下列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相关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叙述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中，正确的是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吞噬细胞缺陷小鼠的非特异性免疫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受损，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特异性免疫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也无法产生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细胞缺陷小鼠虽无法合成抗体，但仍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能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对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胞内寄生病原体产生免疫反应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细胞缺陷小鼠体内的体液免疫无法产生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正常小鼠免疫产生的淋巴因子，加强了浆细胞的增殖、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分化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242" name="Picture 2" descr="\\李笑影\李笑影\2016\同步\步步高\生物\人教必修3\方正\人教必修3\143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626" y="1427830"/>
            <a:ext cx="4002917" cy="320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03548" y="397879"/>
            <a:ext cx="10901751" cy="49041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吞噬细胞缺陷小鼠的非特异性免疫受损，特异性免疫可以进行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细胞缺陷小鼠虽然无法合成抗体，但可以通过细胞免疫对胞内寄生病原体产生免疫反应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细胞缺陷小鼠体内不能分泌淋巴因子，但体液免疫中的部分抗原可以直接刺激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细胞完成部分体液免疫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淋巴因子的作用下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细胞开始一系列的增殖、分化。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3059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一题多变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6099" y="856556"/>
            <a:ext cx="11010769" cy="42458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判断正误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小鼠胸腺被破坏，仅保留部分体液免疫。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破坏小鼠骨髓，输入造血干细胞，小鼠恢复细胞免疫功能。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骨髓和胸腺均被破坏的小鼠，会丧失一切免疫功能。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异体器官移植后，使用免疫抑制剂可以增加淋巴细胞的数量，提高器官移植的成功率。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13071" y="176408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√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53203" y="242064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√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61975" y="306022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endParaRPr lang="zh-CN" altLang="en-US" sz="28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62958" y="441352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endParaRPr lang="zh-CN" altLang="en-US" sz="28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/>
      <p:bldP spid="10" grpId="1"/>
      <p:bldP spid="16" grpId="0"/>
      <p:bldP spid="16" grpId="1"/>
      <p:bldP spid="17" grpId="0"/>
      <p:bldP spid="1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85"/>
            <a:ext cx="12190413" cy="66561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343678" y="6660629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课堂小结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pic>
        <p:nvPicPr>
          <p:cNvPr id="11266" name="Picture 2" descr="F:\2016\同步\步步高\生物\人教必修3\方正\人教必修3\144拆.tif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706" y="1155844"/>
            <a:ext cx="8053001" cy="45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3349377" y="120915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体液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59732" y="4068341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过敏</a:t>
            </a:r>
            <a:endParaRPr lang="en-US" altLang="zh-CN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反应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95817" y="4048249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肿瘤</a:t>
            </a:r>
            <a:endParaRPr lang="en-US" altLang="zh-CN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形成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54220" y="4028157"/>
            <a:ext cx="80021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自身</a:t>
            </a:r>
            <a:endParaRPr lang="en-US" altLang="zh-CN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免疫</a:t>
            </a:r>
            <a:endParaRPr lang="en-US" altLang="zh-CN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病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64999" y="4055690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免疫</a:t>
            </a:r>
            <a:endParaRPr lang="en-US" altLang="zh-CN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预防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81242" y="4073698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免疫</a:t>
            </a:r>
            <a:endParaRPr lang="en-US" altLang="zh-CN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治疗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22932" y="4068341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抗原</a:t>
            </a:r>
            <a:endParaRPr lang="en-US" altLang="zh-CN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检测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183419" y="4072509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器官</a:t>
            </a:r>
            <a:endParaRPr lang="en-US" altLang="zh-CN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移植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94376" y="122088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4" grpId="0"/>
      <p:bldP spid="14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rgbClr val="0066CC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对点训练        </a:t>
            </a:r>
            <a:r>
              <a:rPr lang="zh-CN" altLang="en-US" sz="3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自查自纠</a:t>
            </a:r>
            <a:endParaRPr lang="zh-CN" altLang="en-US" sz="3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0590" y="715280"/>
            <a:ext cx="10686944" cy="4903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下列关于免疫细胞的叙述，错误的是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细胞可以释放淋巴因子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细胞可以产生多种抗体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吞噬细胞和淋巴细胞均属于免疫细胞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一种浆细胞只能产生一种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抗体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免疫细胞有吞噬细胞和淋巴细胞，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细胞可释放淋巴因子，抗体只能由浆细胞产生，且一种浆细胞只能产生一种抗体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4336" y="90951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uiExpand="1" build="allAtOnce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课堂导入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7701" y="1047135"/>
            <a:ext cx="11120877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方式一：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endParaRPr lang="en-US" altLang="zh-CN" sz="2800" kern="100" dirty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endParaRPr lang="en-US" altLang="zh-CN" sz="2800" kern="100" dirty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上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图分别是系统性红斑狼疮患者的双手和过敏反应患者的对比照片，这些疾病都是由免疫功能异常引起的。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免疫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功能异常会导致哪些疾病？如何利用免疫学的知识来预防和治疗疾病呢？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26" name="Picture 2" descr="\\李笑影\李笑影\2016\同步\步步高\生物\人教必修3\方正\人教必修3\139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355" y="1620525"/>
            <a:ext cx="5251703" cy="1831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8226" y="571396"/>
            <a:ext cx="11572430" cy="6017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乙肝疫苗的接种需在一定时期内间隔注射三次，其目的是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使机体积累更多数量的疫苗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使机体产生更多种类的淋巴细胞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使机体产生更多数量的抗体和淋巴细胞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使机体产生更强的非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特异性免疫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注射乙肝疫苗后，可使机体产生特异性免疫，形成特定的淋巴细胞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记忆细胞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抗体；如果有同样的抗原再次刺激机体，记忆细胞会迅速增殖分化，产生大量的浆细胞和记忆细胞，浆细胞进而产生抗体消灭抗原，这就是二次免疫反应。接种乙肝疫苗之所以要间隔注射三次，目的就是激发机体二次免疫反应的机制，使机体产生更多数量的抗体和淋巴细胞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66584" y="738228"/>
            <a:ext cx="42511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600" b="1" kern="1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 uiExpand="1" build="allAtOnce"/>
      <p:bldP spid="11" grpId="0"/>
      <p:bldP spid="11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0865" y="533672"/>
            <a:ext cx="96756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如图所示为人类免疫缺陷病毒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(HIV)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侵入人体后病毒浓度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细胞数量变化曲线。对该图的分析，正确的是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0865" y="1837482"/>
            <a:ext cx="11409907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A.HIV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对人体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细胞有攻击作用，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所以人体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一旦被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HIV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侵入就丧失了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免疫功能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B.HIV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的增殖速率与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细胞的增殖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速率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成正比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人体的免疫系统不能识别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HIV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艾滋病病人的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细胞大量减少，免疫系统功能被破坏，该病人的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直接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死因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往往是其他病原体引起的严重感染或恶性肿瘤等疾病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" name="Picture 2" descr="\\李笑影\李笑影\2016\同步\步步高\生物\人教必修3\方正\人教必修3\145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549" y="2542981"/>
            <a:ext cx="5229419" cy="266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6099" y="592907"/>
            <a:ext cx="11232086" cy="59913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6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解题时，要看清图示中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HIV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浓度和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细胞数量的变化规律，然后再联系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HIV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细胞的关系、细胞免疫过程进行解答。图中表示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HIV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细胞之间的消长关系，初期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HIV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攻击免疫系统时，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细胞受到刺激增殖，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细胞增多，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HIV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浓度降低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HIV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攻击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细胞后，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细胞大量死亡，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HIV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浓度随之增长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由此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可看出，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HIV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刚侵入人体时，机体仍有细胞免疫功能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由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图可知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HIV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的增殖速率与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细胞的增殖速率并不成正比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细胞因被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HIV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攻击大量减少时，免疫功能被破坏，其他病原体乘虚而入，最终导致机体死亡。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6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endParaRPr lang="zh-CN" altLang="zh-CN" sz="260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7049" y="672711"/>
            <a:ext cx="11232086" cy="53928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2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下列关于细胞免疫发生过程的叙述中，不可能的一项是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2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病原体侵入机体后，被吞噬细胞处理，暴露出其特有的抗原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2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被吞噬细胞处理的抗原呈递给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2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细胞接受抗原刺激后，能分化形成效应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细胞和记忆细胞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2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效应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细胞产生抗体，抗体和抗原结合产生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免疫反应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2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在细胞免疫中抗原经吞噬细胞处理之后，传递给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细胞接受刺激后会增殖分化形成效应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细胞和记忆细胞，效应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细胞会使靶细胞裂解，而不会产生抗体。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01186" y="84703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6" grpId="0" uiExpand="1" build="allAtOnce"/>
      <p:bldP spid="2" grpId="0"/>
      <p:bldP spid="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5316" y="539949"/>
            <a:ext cx="11572430" cy="60939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下图为反射弧中神经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肌肉接头的结构及其生理变化示意图。请据图回答下列问题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endParaRPr lang="en-US" altLang="zh-CN" sz="2600" kern="100" dirty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endParaRPr lang="en-US" altLang="zh-CN" sz="26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发生反射时，神经中枢产生的兴奋沿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神经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传到突触前膜，导致突触小泡与前膜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释放神经递质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(Ach)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Ach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Ach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受体结合后，肌膜发生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引起肌肉收缩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分析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题中的示意图，神经中枢产生的兴奋应沿传出神经传到突触前膜，使突触小泡与前膜融合并释放神经递质，电信号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化学信号；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Ach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Ach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受体结合后，化学信号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电信号，肌膜产生电位变化，进而引起肌肉收缩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3314" name="Picture 2" descr="\\李笑影\李笑影\2016\同步\步步高\生物\人教必修3\方正\人教必修3\146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634" y="1250641"/>
            <a:ext cx="5671144" cy="168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026254" y="3016796"/>
            <a:ext cx="85151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传出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05774" y="3617243"/>
            <a:ext cx="85151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融合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15989" y="3617243"/>
            <a:ext cx="85151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电位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4221882"/>
            <a:ext cx="85151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变化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uiExpand="1" build="allAtOnce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5316" y="621482"/>
            <a:ext cx="1157243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重症肌无力是自身免疫病，其病因是患者免疫系统把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Ach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受体当作抗原，使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激活而增殖、分化，产生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Ach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受体抗体。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Ach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受体抗体与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Ach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受体特异性结合，造成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Ach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不能与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Ach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受体正常结合，导致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信号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转换过程受阻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重症肌无力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患者的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细胞，在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Ach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受体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抗原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的刺激下增殖、分化产生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Ach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受体的抗体，其与肌膜上的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Ach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受体结合，导致化学信号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电信号的过程受阻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3314" name="Picture 2" descr="\\李笑影\李笑影\2016\同步\步步高\生物\人教必修3\方正\人教必修3\146.T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634" y="2781722"/>
            <a:ext cx="5671144" cy="168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79748" y="1384881"/>
            <a:ext cx="11303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B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28129" y="2014017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化学信号向电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uiExpand="1" build="allAtOnce"/>
      <p:bldP spid="6" grpId="0"/>
      <p:bldP spid="6" grpId="1"/>
      <p:bldP spid="8" grpId="0"/>
      <p:bldP spid="8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5" name="圆角矩形 34">
            <a:hlinkClick r:id="rId6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0031263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3616" y="730528"/>
            <a:ext cx="11344407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临床上治疗重症肌无力的重度患者，可采用胸腺切除法，目的是抑制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发育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细胞，不能产生淋巴因子，从而抑制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免疫的应答。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endParaRPr lang="en-US" altLang="zh-CN" sz="2800" b="1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endParaRPr lang="en-US" altLang="zh-CN" sz="28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切除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胸腺可抑制造血干细胞发育成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细胞，造成淋巴因子缺乏，进而影响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细胞的增殖、分化过程，从而抑制了体液免疫的应答。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Picture 2" descr="\\李笑影\李笑影\2016\同步\步步高\生物\人教必修3\方正\人教必修3\146.T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689" y="2643039"/>
            <a:ext cx="5785134" cy="171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44674" y="148440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造血干细胞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03933" y="14815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体液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28" grpId="0" uiExpand="1" build="allAtOnce"/>
      <p:bldP spid="2" grpId="0"/>
      <p:bldP spid="2" grpId="1"/>
      <p:bldP spid="3" grpId="0"/>
      <p:bldP spid="3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7"/>
          <p:cNvSpPr>
            <a:spLocks noChangeArrowheads="1"/>
          </p:cNvSpPr>
          <p:nvPr/>
        </p:nvSpPr>
        <p:spPr bwMode="gray">
          <a:xfrm>
            <a:off x="0" y="2216059"/>
            <a:ext cx="12190413" cy="2223023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</a:ln>
        </p:spPr>
        <p:txBody>
          <a:bodyPr wrap="none" lIns="91375" tIns="45688" rIns="91375" bIns="45688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30910" y="2307472"/>
            <a:ext cx="5113300" cy="1410354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73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73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7423" y="256788"/>
            <a:ext cx="11344407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方式二：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正常的免疫调节功能是身体健康的重要保证，但如果把免疫学和政治斗争联系起来，是否有些天方夜谭呢？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tabLst>
                <a:tab pos="198056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无情最是帝王家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，自古以来，皇位的继承就充满了明争暗斗。然而，我国历史上有位皇帝的继位却源于人们对免疫学知识的应用。他就是爱新觉罗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玄烨，也就是后人说的康熙。当时，天花正肆虐清廷，很多人因感染天花而死亡。德国人汤若望受宠于宫廷，他建议皇位继承人为玄烨，理由是玄烨曾患天花，幸而不死，而患过天花的便永远不会再患，可保其帝位绵长。康熙因此而顺利继位。你知道为什么患过天花的人永远不会再患天花吗？人体为什么能够保持身体健康？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7889" y="1702556"/>
            <a:ext cx="12182475" cy="36966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2207374" y="2760007"/>
            <a:ext cx="770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50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2266012" y="2205658"/>
            <a:ext cx="5341362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 defTabSz="1218565">
              <a:lnSpc>
                <a:spcPct val="130000"/>
              </a:lnSpc>
              <a:defRPr sz="3000" b="1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09600" defTabSz="1218565">
              <a:defRPr sz="2400"/>
            </a:lvl2pPr>
            <a:lvl3pPr marL="1219200" defTabSz="1218565">
              <a:defRPr sz="2400"/>
            </a:lvl3pPr>
            <a:lvl4pPr marL="1828800" defTabSz="1218565">
              <a:defRPr sz="2400"/>
            </a:lvl4pPr>
            <a:lvl5pPr marL="2438400" defTabSz="1218565">
              <a:defRPr sz="2400"/>
            </a:lvl5pPr>
            <a:lvl6pPr marL="3048000" defTabSz="1218565">
              <a:defRPr sz="2400"/>
            </a:lvl6pPr>
            <a:lvl7pPr marL="3657600" defTabSz="1218565">
              <a:defRPr sz="2400"/>
            </a:lvl7pPr>
            <a:lvl8pPr marL="4267200" defTabSz="1218565">
              <a:defRPr sz="2400"/>
            </a:lvl8pPr>
            <a:lvl9pPr marL="4876800" defTabSz="1218565">
              <a:defRPr sz="2400"/>
            </a:lvl9pPr>
          </a:lstStyle>
          <a:p>
            <a:pPr>
              <a:lnSpc>
                <a:spcPct val="100000"/>
              </a:lnSpc>
            </a:pPr>
            <a:r>
              <a:rPr lang="zh-CN" altLang="zh-CN" sz="2800" dirty="0"/>
              <a:t>一、细胞免疫</a:t>
            </a:r>
            <a:endParaRPr lang="zh-CN" altLang="zh-CN" sz="2800" dirty="0"/>
          </a:p>
        </p:txBody>
      </p:sp>
      <p:sp>
        <p:nvSpPr>
          <p:cNvPr id="18" name="Text Box 51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266012" y="3195538"/>
            <a:ext cx="8365698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 defTabSz="1218565">
              <a:lnSpc>
                <a:spcPct val="130000"/>
              </a:lnSpc>
              <a:defRPr sz="3000" b="1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09600" defTabSz="1218565">
              <a:defRPr sz="2400"/>
            </a:lvl2pPr>
            <a:lvl3pPr marL="1219200" defTabSz="1218565">
              <a:defRPr sz="2400"/>
            </a:lvl3pPr>
            <a:lvl4pPr marL="1828800" defTabSz="1218565">
              <a:defRPr sz="2400"/>
            </a:lvl4pPr>
            <a:lvl5pPr marL="2438400" defTabSz="1218565">
              <a:defRPr sz="2400"/>
            </a:lvl5pPr>
            <a:lvl6pPr marL="3048000" defTabSz="1218565">
              <a:defRPr sz="2400"/>
            </a:lvl6pPr>
            <a:lvl7pPr marL="3657600" defTabSz="1218565">
              <a:defRPr sz="2400"/>
            </a:lvl7pPr>
            <a:lvl8pPr marL="4267200" defTabSz="1218565">
              <a:defRPr sz="2400"/>
            </a:lvl8pPr>
            <a:lvl9pPr marL="4876800" defTabSz="1218565">
              <a:defRPr sz="2400"/>
            </a:lvl9pPr>
          </a:lstStyle>
          <a:p>
            <a:pPr>
              <a:lnSpc>
                <a:spcPct val="100000"/>
              </a:lnSpc>
            </a:pPr>
            <a:r>
              <a:rPr lang="zh-CN" altLang="zh-CN" sz="2800" dirty="0"/>
              <a:t>二、免疫系统的监控和清除功能及免疫学的应用</a:t>
            </a:r>
            <a:endParaRPr lang="zh-CN" altLang="zh-CN" sz="2800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2207374" y="3752675"/>
            <a:ext cx="770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207374" y="4745343"/>
            <a:ext cx="770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内容索引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2297832" y="4221882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对点训练        </a:t>
            </a:r>
            <a:r>
              <a:rPr lang="zh-CN" altLang="en-US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自查自</a:t>
            </a:r>
            <a:r>
              <a:rPr lang="zh-CN" altLang="en-US" dirty="0" smtClean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纠</a:t>
            </a:r>
            <a:endParaRPr lang="zh-CN" altLang="en-US" dirty="0">
              <a:solidFill>
                <a:srgbClr val="311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一、细胞免疫</a:t>
            </a:r>
            <a:endParaRPr lang="zh-CN" altLang="zh-CN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585544" y="1985"/>
            <a:ext cx="1620000" cy="6912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1794" y="135898"/>
            <a:ext cx="11010769" cy="13031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细胞免疫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免疫过程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Picture 2" descr="F:\2016\同步\步步高\生物\人教必修3\方正\人教必修3\140拆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074" y="1501394"/>
            <a:ext cx="8170264" cy="2891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71794" y="4384370"/>
            <a:ext cx="11232086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参与细胞：吞噬细胞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zh-CN" altLang="en-US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记忆细胞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结果：效应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细胞与被抗原入侵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密切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接触，使之裂解死亡，病原体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被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90026" y="3876525"/>
            <a:ext cx="1749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效应</a:t>
            </a:r>
            <a:r>
              <a:rPr lang="en-US" altLang="zh-CN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T</a:t>
            </a:r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13478" y="4490750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T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09538" y="4490750"/>
            <a:ext cx="18405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效应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T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32881" y="511995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宿主细胞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95007" y="3426005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T</a:t>
            </a:r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38913" y="576911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吞噬、消灭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13" grpId="0"/>
      <p:bldP spid="13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550" y="-26590"/>
            <a:ext cx="11010769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体液免疫与细胞免疫的比较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39900" y="689298"/>
          <a:ext cx="11578429" cy="5760720"/>
        </p:xfrm>
        <a:graphic>
          <a:graphicData uri="http://schemas.openxmlformats.org/drawingml/2006/table">
            <a:tbl>
              <a:tblPr/>
              <a:tblGrid>
                <a:gridCol w="1026160"/>
                <a:gridCol w="1632802"/>
                <a:gridCol w="6358142"/>
                <a:gridCol w="2561325"/>
              </a:tblGrid>
              <a:tr h="399317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比较项目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体液免疫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细胞免疫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31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区别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作用对象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altLang="zh-CN" sz="28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altLang="zh-CN" sz="28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______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268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作用方式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①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浆细胞产生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与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相应的抗原特异性结合；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②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T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释放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促进免疫作用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与靶细胞密切结合　　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585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联系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①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在病毒感染中，往往先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通过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免疫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阻止病原体通过血液循环而散布；再通过细胞免疫予以彻底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消灭；</a:t>
                      </a:r>
                      <a:endParaRPr lang="en-US" altLang="zh-CN" sz="2800" kern="100" dirty="0" smtClean="0">
                        <a:effectLst/>
                        <a:latin typeface="Times New Roman" panose="02020603050405020304"/>
                        <a:ea typeface="华文细黑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sz="2800" kern="100" dirty="0" smtClean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②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细胞免疫的作用是使靶细胞裂解、死亡，抗原暴露，与抗体结合而被消灭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二者相互配合，共同发挥免疫效应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)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5745047" y="13975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抗原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17898" y="137547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靶细胞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66184" y="201820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抗体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78305" y="331004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淋巴因子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65271" y="2330510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效应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T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21091" y="393373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体液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70154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4267" y="137844"/>
            <a:ext cx="2088232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合作探究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631007"/>
            <a:ext cx="11572430" cy="13073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请完成各种免疫细胞的来源和功能比较表，并思考哪些细胞的形成需要抗原的刺激？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06574" y="1989634"/>
          <a:ext cx="11377264" cy="4480560"/>
        </p:xfrm>
        <a:graphic>
          <a:graphicData uri="http://schemas.openxmlformats.org/drawingml/2006/table">
            <a:tbl>
              <a:tblPr/>
              <a:tblGrid>
                <a:gridCol w="1737360"/>
                <a:gridCol w="4226560"/>
                <a:gridCol w="5413344"/>
              </a:tblGrid>
              <a:tr h="2664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比较项目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来源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功能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8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吞噬细胞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        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抗原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，吞噬抗原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—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抗体复合物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4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造血干细胞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在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中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发育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识别抗原，分化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为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细胞和</a:t>
                      </a:r>
                      <a:r>
                        <a:rPr lang="en-US" alt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____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8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T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造血干细胞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在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中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发育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识别抗原，分化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成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细胞和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</a:t>
                      </a:r>
                      <a:endParaRPr lang="en-US" altLang="zh-CN" sz="2800" u="sng" kern="100" dirty="0" smtClean="0">
                        <a:effectLst/>
                        <a:latin typeface="Times New Roman" panose="02020603050405020304"/>
                        <a:ea typeface="华文细黑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，并能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分泌</a:t>
                      </a:r>
                      <a:r>
                        <a:rPr lang="en-US" alt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________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3287246" y="297869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造血干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92763" y="268113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摄取、处理、呈递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28299" y="422710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骨髓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63558" y="39529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浆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89969" y="398669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记忆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7964" y="554229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胸腺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63558" y="5249044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效应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T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07006" y="587806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记忆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649300" y="590233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淋巴因子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3" grpId="0"/>
      <p:bldP spid="13" grpId="1"/>
      <p:bldP spid="16" grpId="0"/>
      <p:bldP spid="16" grpId="1"/>
      <p:bldP spid="17" grpId="0"/>
      <p:bldP spid="17" grpId="1"/>
    </p:bldLst>
  </p:timing>
</p:sld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6020</Words>
  <Application>WPS 演示</Application>
  <PresentationFormat>自定义</PresentationFormat>
  <Paragraphs>632</Paragraphs>
  <Slides>37</Slides>
  <Notes>0</Notes>
  <HiddenSlides>3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37</vt:i4>
      </vt:variant>
    </vt:vector>
  </HeadingPairs>
  <TitlesOfParts>
    <vt:vector size="60" baseType="lpstr">
      <vt:lpstr>Arial</vt:lpstr>
      <vt:lpstr>宋体</vt:lpstr>
      <vt:lpstr>Wingdings</vt:lpstr>
      <vt:lpstr>Calibri</vt:lpstr>
      <vt:lpstr>黑体</vt:lpstr>
      <vt:lpstr>微软雅黑</vt:lpstr>
      <vt:lpstr>Times New Roman</vt:lpstr>
      <vt:lpstr>Times New Roman</vt:lpstr>
      <vt:lpstr>华文细黑</vt:lpstr>
      <vt:lpstr>Courier New</vt:lpstr>
      <vt:lpstr>华文细黑</vt:lpstr>
      <vt:lpstr>Arial Unicode MS</vt:lpstr>
      <vt:lpstr>Broadway</vt:lpstr>
      <vt:lpstr>楷体</vt:lpstr>
      <vt:lpstr>经典繁仿黑</vt:lpstr>
      <vt:lpstr>Arial</vt:lpstr>
      <vt:lpstr>Segoe Print</vt:lpstr>
      <vt:lpstr>2_Office 主题</vt:lpstr>
      <vt:lpstr>3_Office 主题</vt:lpstr>
      <vt:lpstr>4_Office 主题</vt:lpstr>
      <vt:lpstr>5_Office 主题</vt:lpstr>
      <vt:lpstr>7_Office 主题</vt:lpstr>
      <vt:lpstr>6_Office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918</cp:revision>
  <dcterms:created xsi:type="dcterms:W3CDTF">2014-11-27T01:03:00Z</dcterms:created>
  <dcterms:modified xsi:type="dcterms:W3CDTF">2017-12-22T06:23:30Z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