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  <p:sldMasterId id="2147483653" r:id="rId4"/>
    <p:sldMasterId id="2147483655" r:id="rId5"/>
    <p:sldMasterId id="2147483658" r:id="rId6"/>
    <p:sldMasterId id="2147483663" r:id="rId7"/>
  </p:sldMasterIdLst>
  <p:notesMasterIdLst>
    <p:notesMasterId r:id="rId55"/>
  </p:notesMasterIdLst>
  <p:handoutMasterIdLst>
    <p:handoutMasterId r:id="rId56"/>
  </p:handoutMasterIdLst>
  <p:sldIdLst>
    <p:sldId id="735" r:id="rId8"/>
    <p:sldId id="707" r:id="rId9"/>
    <p:sldId id="709" r:id="rId10"/>
    <p:sldId id="711" r:id="rId11"/>
    <p:sldId id="743" r:id="rId12"/>
    <p:sldId id="706" r:id="rId13"/>
    <p:sldId id="710" r:id="rId14"/>
    <p:sldId id="746" r:id="rId15"/>
    <p:sldId id="748" r:id="rId16"/>
    <p:sldId id="634" r:id="rId17"/>
    <p:sldId id="533" r:id="rId18"/>
    <p:sldId id="535" r:id="rId19"/>
    <p:sldId id="315" r:id="rId20"/>
    <p:sldId id="458" r:id="rId21"/>
    <p:sldId id="700" r:id="rId22"/>
    <p:sldId id="755" r:id="rId23"/>
    <p:sldId id="756" r:id="rId24"/>
    <p:sldId id="757" r:id="rId25"/>
    <p:sldId id="716" r:id="rId26"/>
    <p:sldId id="718" r:id="rId27"/>
    <p:sldId id="719" r:id="rId28"/>
    <p:sldId id="720" r:id="rId29"/>
    <p:sldId id="721" r:id="rId30"/>
    <p:sldId id="722" r:id="rId31"/>
    <p:sldId id="760" r:id="rId32"/>
    <p:sldId id="761" r:id="rId33"/>
    <p:sldId id="723" r:id="rId34"/>
    <p:sldId id="724" r:id="rId35"/>
    <p:sldId id="725" r:id="rId36"/>
    <p:sldId id="762" r:id="rId37"/>
    <p:sldId id="763" r:id="rId38"/>
    <p:sldId id="726" r:id="rId39"/>
    <p:sldId id="764" r:id="rId40"/>
    <p:sldId id="742" r:id="rId41"/>
    <p:sldId id="765" r:id="rId42"/>
    <p:sldId id="727" r:id="rId43"/>
    <p:sldId id="728" r:id="rId44"/>
    <p:sldId id="729" r:id="rId45"/>
    <p:sldId id="730" r:id="rId46"/>
    <p:sldId id="731" r:id="rId47"/>
    <p:sldId id="739" r:id="rId48"/>
    <p:sldId id="732" r:id="rId49"/>
    <p:sldId id="740" r:id="rId50"/>
    <p:sldId id="733" r:id="rId51"/>
    <p:sldId id="734" r:id="rId52"/>
    <p:sldId id="766" r:id="rId53"/>
    <p:sldId id="736" r:id="rId54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CC"/>
    <a:srgbClr val="00FF99"/>
    <a:srgbClr val="FF99FF"/>
    <a:srgbClr val="FF00FF"/>
    <a:srgbClr val="CC00FF"/>
    <a:srgbClr val="0066FF"/>
    <a:srgbClr val="00CCFF"/>
    <a:srgbClr val="9BBD59"/>
    <a:srgbClr val="1A9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75" autoAdjust="0"/>
    <p:restoredTop sz="93567" autoAdjust="0"/>
  </p:normalViewPr>
  <p:slideViewPr>
    <p:cSldViewPr>
      <p:cViewPr>
        <p:scale>
          <a:sx n="150" d="100"/>
          <a:sy n="150" d="100"/>
        </p:scale>
        <p:origin x="840" y="97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notesMaster" Target="notesMasters/notesMaster1.xml"/><Relationship Id="rId54" Type="http://schemas.openxmlformats.org/officeDocument/2006/relationships/slide" Target="slides/slide47.xml"/><Relationship Id="rId53" Type="http://schemas.openxmlformats.org/officeDocument/2006/relationships/slide" Target="slides/slide46.xml"/><Relationship Id="rId52" Type="http://schemas.openxmlformats.org/officeDocument/2006/relationships/slide" Target="slides/slide45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199743"/>
            <a:ext cx="12190413" cy="246010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174453"/>
            <a:ext cx="12190413" cy="24601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3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6239121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剖析题型</a:t>
            </a:r>
            <a:r>
              <a:rPr lang="zh-CN" altLang="en-US" sz="3700" baseline="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提炼方法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18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6239121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实验解读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18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9405109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构建知识网络  强化答题语句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4" name="TextBox 11"/>
          <p:cNvSpPr txBox="1">
            <a:spLocks noChangeArrowheads="1"/>
          </p:cNvSpPr>
          <p:nvPr userDrawn="1"/>
        </p:nvSpPr>
        <p:spPr bwMode="auto">
          <a:xfrm>
            <a:off x="-624666" y="21174"/>
            <a:ext cx="6944971" cy="69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探究高考</a:t>
            </a:r>
            <a:r>
              <a:rPr lang="zh-CN" altLang="en-US" sz="3700" baseline="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明确考向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 userDrawn="1"/>
        </p:nvGraphicFramePr>
        <p:xfrm>
          <a:off x="5896107" y="157563"/>
          <a:ext cx="6022485" cy="519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4497"/>
                <a:gridCol w="1204497"/>
                <a:gridCol w="1204497"/>
                <a:gridCol w="1204497"/>
                <a:gridCol w="1204497"/>
              </a:tblGrid>
              <a:tr h="519643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6"/>
          <p:cNvSpPr>
            <a:spLocks noChangeArrowheads="1"/>
          </p:cNvSpPr>
          <p:nvPr userDrawn="1"/>
        </p:nvSpPr>
        <p:spPr bwMode="gray">
          <a:xfrm>
            <a:off x="-370369" y="10718"/>
            <a:ext cx="12880358" cy="61609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lIns="121898" tIns="60948" rIns="121898" bIns="60948" anchor="ctr"/>
          <a:lstStyle/>
          <a:p>
            <a:pPr algn="ctr">
              <a:defRPr/>
            </a:pP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175836" y="68643"/>
          <a:ext cx="11807768" cy="507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</a:tblGrid>
              <a:tr h="50735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.emf"/><Relationship Id="rId1" Type="http://schemas.openxmlformats.org/officeDocument/2006/relationships/package" Target="../embeddings/Document1.docx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.emf"/><Relationship Id="rId2" Type="http://schemas.openxmlformats.org/officeDocument/2006/relationships/package" Target="../embeddings/Document2.docx"/><Relationship Id="rId1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" Target="slide14.xml"/><Relationship Id="rId1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slide" Target="slide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" Target="slide35.xml"/><Relationship Id="rId1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.tiff"/><Relationship Id="rId1" Type="http://schemas.openxmlformats.org/officeDocument/2006/relationships/slide" Target="slide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44.xml"/><Relationship Id="rId4" Type="http://schemas.openxmlformats.org/officeDocument/2006/relationships/slide" Target="slide42.xml"/><Relationship Id="rId3" Type="http://schemas.openxmlformats.org/officeDocument/2006/relationships/slide" Target="slide40.xml"/><Relationship Id="rId2" Type="http://schemas.openxmlformats.org/officeDocument/2006/relationships/slide" Target="slide39.xml"/><Relationship Id="rId1" Type="http://schemas.openxmlformats.org/officeDocument/2006/relationships/slide" Target="slide38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44.xml"/><Relationship Id="rId4" Type="http://schemas.openxmlformats.org/officeDocument/2006/relationships/slide" Target="slide42.xml"/><Relationship Id="rId3" Type="http://schemas.openxmlformats.org/officeDocument/2006/relationships/slide" Target="slide40.xml"/><Relationship Id="rId2" Type="http://schemas.openxmlformats.org/officeDocument/2006/relationships/slide" Target="slide39.xml"/><Relationship Id="rId1" Type="http://schemas.openxmlformats.org/officeDocument/2006/relationships/slide" Target="slide3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8.png"/><Relationship Id="rId6" Type="http://schemas.openxmlformats.org/officeDocument/2006/relationships/slide" Target="slide44.xml"/><Relationship Id="rId5" Type="http://schemas.openxmlformats.org/officeDocument/2006/relationships/slide" Target="slide42.xml"/><Relationship Id="rId4" Type="http://schemas.openxmlformats.org/officeDocument/2006/relationships/slide" Target="slide40.xml"/><Relationship Id="rId3" Type="http://schemas.openxmlformats.org/officeDocument/2006/relationships/slide" Target="slide39.xml"/><Relationship Id="rId2" Type="http://schemas.openxmlformats.org/officeDocument/2006/relationships/slide" Target="slide38.xml"/><Relationship Id="rId1" Type="http://schemas.openxmlformats.org/officeDocument/2006/relationships/slide" Target="slide41.xml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44.xml"/><Relationship Id="rId4" Type="http://schemas.openxmlformats.org/officeDocument/2006/relationships/slide" Target="slide42.xml"/><Relationship Id="rId3" Type="http://schemas.openxmlformats.org/officeDocument/2006/relationships/slide" Target="slide40.xml"/><Relationship Id="rId2" Type="http://schemas.openxmlformats.org/officeDocument/2006/relationships/slide" Target="slide39.xml"/><Relationship Id="rId1" Type="http://schemas.openxmlformats.org/officeDocument/2006/relationships/slide" Target="slide38.xml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slide" Target="slide44.xml"/><Relationship Id="rId5" Type="http://schemas.openxmlformats.org/officeDocument/2006/relationships/slide" Target="slide42.xml"/><Relationship Id="rId4" Type="http://schemas.openxmlformats.org/officeDocument/2006/relationships/slide" Target="slide40.xml"/><Relationship Id="rId3" Type="http://schemas.openxmlformats.org/officeDocument/2006/relationships/slide" Target="slide39.xml"/><Relationship Id="rId2" Type="http://schemas.openxmlformats.org/officeDocument/2006/relationships/slide" Target="slide38.xml"/><Relationship Id="rId1" Type="http://schemas.openxmlformats.org/officeDocument/2006/relationships/slide" Target="slide43.xml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44.xml"/><Relationship Id="rId4" Type="http://schemas.openxmlformats.org/officeDocument/2006/relationships/slide" Target="slide42.xml"/><Relationship Id="rId3" Type="http://schemas.openxmlformats.org/officeDocument/2006/relationships/slide" Target="slide40.xml"/><Relationship Id="rId2" Type="http://schemas.openxmlformats.org/officeDocument/2006/relationships/slide" Target="slide39.xml"/><Relationship Id="rId1" Type="http://schemas.openxmlformats.org/officeDocument/2006/relationships/slide" Target="slide38.xml"/></Relationships>
</file>

<file path=ppt/slides/_rels/slide4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slide" Target="slide44.xml"/><Relationship Id="rId4" Type="http://schemas.openxmlformats.org/officeDocument/2006/relationships/slide" Target="slide42.xml"/><Relationship Id="rId3" Type="http://schemas.openxmlformats.org/officeDocument/2006/relationships/slide" Target="slide40.xml"/><Relationship Id="rId2" Type="http://schemas.openxmlformats.org/officeDocument/2006/relationships/slide" Target="slide39.xml"/><Relationship Id="rId1" Type="http://schemas.openxmlformats.org/officeDocument/2006/relationships/slide" Target="slide38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slide" Target="slide46.xml"/><Relationship Id="rId7" Type="http://schemas.openxmlformats.org/officeDocument/2006/relationships/slide" Target="slide6.xml"/><Relationship Id="rId6" Type="http://schemas.openxmlformats.org/officeDocument/2006/relationships/image" Target="../media/image9.png"/><Relationship Id="rId5" Type="http://schemas.openxmlformats.org/officeDocument/2006/relationships/slide" Target="slide44.xml"/><Relationship Id="rId4" Type="http://schemas.openxmlformats.org/officeDocument/2006/relationships/slide" Target="slide42.xml"/><Relationship Id="rId3" Type="http://schemas.openxmlformats.org/officeDocument/2006/relationships/slide" Target="slide40.xml"/><Relationship Id="rId2" Type="http://schemas.openxmlformats.org/officeDocument/2006/relationships/slide" Target="slide39.xml"/><Relationship Id="rId1" Type="http://schemas.openxmlformats.org/officeDocument/2006/relationships/slide" Target="slide38.xml"/></Relationships>
</file>

<file path=ppt/slides/_rels/slide4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slide" Target="slide6.xml"/><Relationship Id="rId5" Type="http://schemas.openxmlformats.org/officeDocument/2006/relationships/slide" Target="slide44.xml"/><Relationship Id="rId4" Type="http://schemas.openxmlformats.org/officeDocument/2006/relationships/slide" Target="slide42.xml"/><Relationship Id="rId3" Type="http://schemas.openxmlformats.org/officeDocument/2006/relationships/slide" Target="slide40.xml"/><Relationship Id="rId2" Type="http://schemas.openxmlformats.org/officeDocument/2006/relationships/slide" Target="slide39.xml"/><Relationship Id="rId1" Type="http://schemas.openxmlformats.org/officeDocument/2006/relationships/slide" Target="slide3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slide" Target="slide37.xml"/><Relationship Id="rId3" Type="http://schemas.openxmlformats.org/officeDocument/2006/relationships/slide" Target="slide23.xml"/><Relationship Id="rId2" Type="http://schemas.openxmlformats.org/officeDocument/2006/relationships/slide" Target="slide15.xml"/><Relationship Id="rId1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63242" y="2781722"/>
            <a:ext cx="7920880" cy="110215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</a:rPr>
              <a:t>第</a:t>
            </a:r>
            <a:r>
              <a:rPr lang="en-US" altLang="zh-CN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</a:rPr>
              <a:t>2</a:t>
            </a:r>
            <a:r>
              <a:rPr lang="zh-CN" altLang="en-US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</a:rPr>
              <a:t>节</a:t>
            </a:r>
            <a:r>
              <a:rPr lang="zh-CN" altLang="zh-CN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通过激素的调节</a:t>
            </a:r>
            <a:r>
              <a:rPr lang="zh-CN" altLang="en-US" sz="5000" b="1" kern="1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5000" b="1" kern="1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(Ⅰ)</a:t>
            </a:r>
            <a:endParaRPr lang="zh-CN" altLang="en-US" sz="5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25474" y="1782402"/>
            <a:ext cx="42242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章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动物和人体生命活动的调节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628" y="2195212"/>
            <a:ext cx="3668562" cy="2465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70154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4267" y="137844"/>
            <a:ext cx="2088232" cy="6770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合作探究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4850" y="612246"/>
            <a:ext cx="11232086" cy="18288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47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在斯他林和贝利斯的实验中，应如何排除稀盐酸和小肠黏膜本身成分对实验结果的干扰？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7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可增设两组对照组。设计如下：</a:t>
            </a:r>
            <a:endParaRPr lang="zh-CN" altLang="zh-CN" sz="280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34566" y="2510282"/>
          <a:ext cx="8759825" cy="212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7" name="文档" r:id="rId1" imgW="9051290" imgH="2193925" progId="Word.Document.12">
                  <p:embed/>
                </p:oleObj>
              </mc:Choice>
              <mc:Fallback>
                <p:oleObj name="文档" r:id="rId1" imgW="9051290" imgH="2193925" progId="Word.Document.12">
                  <p:embed/>
                  <p:pic>
                    <p:nvPicPr>
                      <p:cNvPr id="0" name="图片 21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4566" y="2510282"/>
                        <a:ext cx="8759825" cy="212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34850" y="4218463"/>
            <a:ext cx="11572430" cy="25032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47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上述两实验都体现了科学发现的一般过程是什么？都遵循了实验的哪些科学原则？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7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发现问题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提出假设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实验验证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得出结论。遵循了设置对照原则和单一变量原则。</a:t>
            </a:r>
            <a:endParaRPr lang="zh-CN" altLang="zh-CN" sz="280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uiExpand="1" build="allAtOnce"/>
      <p:bldP spid="4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活学活用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2558" y="642314"/>
            <a:ext cx="11457851" cy="25958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1.1902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年，英国科学家斯他林和贝利斯大胆地作出假设，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最终发现了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在盐酸的作用下，小肠黏膜产生了一种化学物质，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这种物质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进入血液后，随着血流到达胰腺，引起胰液的分泌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如下图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。下列相关叙述中，正确的是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135856" y="3069754"/>
          <a:ext cx="9918700" cy="146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" name="文档" r:id="rId2" imgW="9919970" imgH="1468120" progId="Word.Document.12">
                  <p:embed/>
                </p:oleObj>
              </mc:Choice>
              <mc:Fallback>
                <p:oleObj name="文档" r:id="rId2" imgW="9919970" imgH="1468120" progId="Word.Document.12">
                  <p:embed/>
                  <p:pic>
                    <p:nvPicPr>
                      <p:cNvPr id="0" name="图片 320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35856" y="3069754"/>
                        <a:ext cx="9918700" cy="1468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62558" y="3967758"/>
            <a:ext cx="10581133" cy="25958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过程肯定为神经调节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过程肯定为激素调节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小肠是控制胰液分泌的神经中枢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过程都属于激素调节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1648" y="412468"/>
            <a:ext cx="10901751" cy="36653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过程是化学物质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胃酸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对小肠的直接刺激，不属于神经调节，也不属于激素调节。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过程中促胰液素调节胰液的分泌，促胰液素是人类发现的第一种激素，该过程属于激素调节的范畴。小肠不属于神经系统，不是控制胰液分泌的神经中枢。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4267" y="137844"/>
            <a:ext cx="2088232" cy="5905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一题多变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8582" y="878483"/>
            <a:ext cx="11120877" cy="48555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斯他林和贝利斯在研究胰液分泌过程中发现了动物激素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促胰液素，他们的实验设计中最关键的是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将稀盐酸注射到狗的小肠腔中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将稀盐酸注射到狗的血液中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将狗的小肠的神经剔除，然后将稀盐酸注射到狗的小肠中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将狗的小肠黏膜和稀盐酸在体外研磨，然后将提取液注射到同一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条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狗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的静脉中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圆角矩形 10">
            <a:hlinkClick r:id="rId1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0031263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99895" y="295350"/>
            <a:ext cx="11120877" cy="5529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53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中的处理方法可以引起胰液的分泌，但是不能排除是神经发挥了作用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ts val="5300"/>
              </a:lnSpc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中的处理方法不会引起胰液的分泌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ts val="5300"/>
              </a:lnSpc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中的处理会引起胰液的分泌，但传统的观念认为是神经剔除不干净。将小肠黏膜在体外与稀盐酸研磨，完全排除了神经发挥作用，经该处理后胰液仍能分泌，可以验证是神经之外的因素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化学物质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发挥了条件作用，所以答案选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rgbClr val="9BBD59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二、人体内主要内分泌腺及其分泌的激素</a:t>
            </a:r>
            <a:endParaRPr lang="zh-CN" altLang="zh-CN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rgbClr val="9BBD59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0370" y="558999"/>
            <a:ext cx="10686944" cy="6610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人体主要内分泌腺及其分泌的激素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12613" y="1330831"/>
          <a:ext cx="11127209" cy="4480560"/>
        </p:xfrm>
        <a:graphic>
          <a:graphicData uri="http://schemas.openxmlformats.org/drawingml/2006/table">
            <a:tbl>
              <a:tblPr/>
              <a:tblGrid>
                <a:gridCol w="1584176"/>
                <a:gridCol w="2304256"/>
                <a:gridCol w="1703686"/>
                <a:gridCol w="1703686"/>
                <a:gridCol w="3831405"/>
              </a:tblGrid>
              <a:tr h="2028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分泌器官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激素名称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化学本质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作用部位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生理作用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643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下丘脑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____________</a:t>
                      </a:r>
                      <a:endParaRPr lang="en-US" altLang="zh-CN" sz="2800" kern="100" dirty="0" smtClean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________</a:t>
                      </a:r>
                      <a:endParaRPr lang="en-US" altLang="zh-CN" sz="2800" kern="100" dirty="0" smtClean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蛋白质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刺激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合成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并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分泌</a:t>
                      </a:r>
                      <a:endParaRPr lang="en-US" altLang="zh-CN" sz="2800" kern="100" dirty="0" smtClean="0">
                        <a:effectLst/>
                        <a:latin typeface="Times New Roman" panose="02020603050405020304"/>
                        <a:ea typeface="华文细黑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激素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64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促性腺激素释放激素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蛋白质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促进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合成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并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分泌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</a:t>
                      </a:r>
                      <a:endParaRPr lang="en-US" altLang="zh-CN" sz="2800" u="sng" kern="100" dirty="0" smtClean="0">
                        <a:effectLst/>
                        <a:latin typeface="Times New Roman" panose="02020603050405020304"/>
                        <a:ea typeface="华文细黑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激素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9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垂体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生长激素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蛋白质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全身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促进生长，主要促进蛋白质的合成和骨的生长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084862" y="1881441"/>
            <a:ext cx="2339102" cy="6610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促甲状腺激素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87264" y="2529513"/>
            <a:ext cx="1620957" cy="6610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释放激素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98802" y="23454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垂体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03520" y="3488085"/>
            <a:ext cx="902811" cy="6610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垂体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34076" y="20158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垂体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04471" y="266208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促甲状腺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587034" y="330585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垂体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42571" y="395471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促性腺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2" grpId="0"/>
      <p:bldP spid="2" grpId="1"/>
      <p:bldP spid="11" grpId="0"/>
      <p:bldP spid="1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44091" y="304874"/>
          <a:ext cx="11511755" cy="5904657"/>
        </p:xfrm>
        <a:graphic>
          <a:graphicData uri="http://schemas.openxmlformats.org/drawingml/2006/table">
            <a:tbl>
              <a:tblPr/>
              <a:tblGrid>
                <a:gridCol w="576064"/>
                <a:gridCol w="1070595"/>
                <a:gridCol w="2249786"/>
                <a:gridCol w="1782662"/>
                <a:gridCol w="1224136"/>
                <a:gridCol w="4608512"/>
              </a:tblGrid>
              <a:tr h="1312146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26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垂体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600" kern="100" dirty="0" smtClean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____________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蛋白质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600" b="0" u="none" kern="100" dirty="0" smtClean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______</a:t>
                      </a:r>
                      <a:endParaRPr lang="zh-CN" sz="2600" b="0" u="none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促进</a:t>
                      </a:r>
                      <a:r>
                        <a:rPr lang="en-US" altLang="zh-CN" sz="26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_______</a:t>
                      </a:r>
                      <a:r>
                        <a:rPr lang="zh-CN" sz="26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的</a:t>
                      </a:r>
                      <a:r>
                        <a:rPr lang="zh-CN" sz="26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生长和发育</a:t>
                      </a:r>
                      <a:r>
                        <a:rPr lang="zh-CN" sz="26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endParaRPr lang="en-US" altLang="zh-CN" sz="2600" kern="100" dirty="0" smtClean="0">
                        <a:effectLst/>
                        <a:latin typeface="Times New Roman" panose="02020603050405020304"/>
                        <a:ea typeface="华文细黑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调节</a:t>
                      </a:r>
                      <a:r>
                        <a:rPr lang="en-US" altLang="zh-CN" sz="26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</a:t>
                      </a:r>
                      <a:r>
                        <a:rPr lang="zh-CN" sz="26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激素</a:t>
                      </a:r>
                      <a:r>
                        <a:rPr lang="zh-CN" sz="26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的合成和分泌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2146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26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垂体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促性腺激素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蛋白质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600" kern="100" dirty="0" smtClean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促进性腺的生长和发育，调节性激素的合成与分泌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2146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甲状腺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600" kern="100" dirty="0" smtClean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___________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含碘的氨基酸衍生物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全身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促进</a:t>
                      </a:r>
                      <a:r>
                        <a:rPr lang="en-US" altLang="zh-CN" sz="26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_________</a:t>
                      </a:r>
                      <a:r>
                        <a:rPr lang="zh-CN" sz="26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和</a:t>
                      </a:r>
                      <a:r>
                        <a:rPr lang="en-US" altLang="zh-CN" sz="26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     </a:t>
                      </a:r>
                      <a:r>
                        <a:rPr lang="zh-CN" sz="26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endParaRPr lang="en-US" altLang="zh-CN" sz="2600" kern="100" dirty="0" smtClean="0">
                        <a:effectLst/>
                        <a:latin typeface="Times New Roman" panose="02020603050405020304"/>
                        <a:ea typeface="华文细黑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提高</a:t>
                      </a:r>
                      <a:r>
                        <a:rPr lang="zh-CN" sz="26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神经系统</a:t>
                      </a:r>
                      <a:r>
                        <a:rPr lang="zh-CN" sz="26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的</a:t>
                      </a:r>
                      <a:r>
                        <a:rPr lang="en-US" altLang="zh-CN" sz="26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</a:t>
                      </a:r>
                      <a:r>
                        <a:rPr lang="zh-CN" sz="26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性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073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胰岛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6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</a:t>
                      </a:r>
                      <a:r>
                        <a:rPr lang="zh-CN" sz="26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细胞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600" kern="100" dirty="0" smtClean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_______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蛋白质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全身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调节糖类代谢</a:t>
                      </a:r>
                      <a:r>
                        <a:rPr lang="zh-CN" sz="26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en-US" altLang="zh-CN" sz="26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</a:t>
                      </a:r>
                      <a:r>
                        <a:rPr lang="zh-CN" sz="26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血糖</a:t>
                      </a:r>
                      <a:r>
                        <a:rPr lang="zh-CN" sz="26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浓度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2146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6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sz="26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细胞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600" kern="100" dirty="0" smtClean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___________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多肽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肝脏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促进</a:t>
                      </a:r>
                      <a:r>
                        <a:rPr lang="zh-CN" sz="26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肝糖原分解和非糖</a:t>
                      </a:r>
                      <a:r>
                        <a:rPr lang="zh-CN" sz="26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物质</a:t>
                      </a:r>
                      <a:endParaRPr lang="en-US" altLang="zh-CN" sz="2600" kern="100" dirty="0" smtClean="0">
                        <a:effectLst/>
                        <a:latin typeface="Times New Roman" panose="02020603050405020304"/>
                        <a:ea typeface="华文细黑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转化，</a:t>
                      </a:r>
                      <a:r>
                        <a:rPr lang="en-US" altLang="zh-CN" sz="26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____</a:t>
                      </a:r>
                      <a:r>
                        <a:rPr lang="zh-CN" sz="26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血糖</a:t>
                      </a:r>
                      <a:r>
                        <a:rPr lang="zh-CN" sz="26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浓度</a:t>
                      </a:r>
                      <a:endParaRPr lang="zh-CN" sz="26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952650" y="68918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促甲状腺激素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90783" y="69582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甲状腺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57889" y="41227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甲状腺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57658" y="98674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甲状腺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71932" y="1860476"/>
            <a:ext cx="902811" cy="6610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性腺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34766" y="330063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甲状腺激素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30633" y="301249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新陈代谢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67614" y="301708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生长发育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95023" y="359807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兴奋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85633" y="428436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胰岛素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34766" y="526390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胰高血糖素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603933" y="428436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降低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119938" y="56027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升高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06574" y="333450"/>
          <a:ext cx="11458797" cy="5120640"/>
        </p:xfrm>
        <a:graphic>
          <a:graphicData uri="http://schemas.openxmlformats.org/drawingml/2006/table">
            <a:tbl>
              <a:tblPr/>
              <a:tblGrid>
                <a:gridCol w="1272766"/>
                <a:gridCol w="77143"/>
                <a:gridCol w="1703686"/>
                <a:gridCol w="992486"/>
                <a:gridCol w="1703686"/>
                <a:gridCol w="5709030"/>
              </a:tblGrid>
              <a:tr h="614464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胸腺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胸腺激素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多肽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免疫器官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调节</a:t>
                      </a:r>
                      <a:r>
                        <a:rPr lang="en-US" sz="2800" kern="10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T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细胞发育、分化和成熟，同时还进入血液影响外周免疫器官和神经内分泌系统的功能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643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睾丸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________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全身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促进雄性生殖器官的发育和精子的生成，激发并维持雄性的第二性征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49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卵巢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________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____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全身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促进雌性生殖器官的发育和卵细胞的生成，激发并维持雌性的第二性征和正常的性周期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1743" marR="517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818159" y="2489498"/>
            <a:ext cx="1620957" cy="6610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雄性激素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93393" y="2489497"/>
            <a:ext cx="902811" cy="6610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固醇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9109" y="4089306"/>
            <a:ext cx="1620957" cy="6610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雌性激素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17161" y="4084256"/>
            <a:ext cx="902811" cy="6610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固醇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3059" y="137844"/>
            <a:ext cx="2088232" cy="6770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合作探究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9777" y="694293"/>
            <a:ext cx="11688154" cy="59229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补充激素时，为什么有的可以口服，有的只能注射？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多肽类、蛋白质类激素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垂体、下丘脑、胰岛细胞分泌的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容易被胃、肠道内的消化酶分解而破坏，一般采用注射法补充，不宜口服。固醇类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性激素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和氨基酸衍生物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甲状腺激素、肾上腺素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属于小分子的物质，口服后可以被吸收。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请由各种激素的作用推知呆小症、甲亢、侏儒症、糖尿病的得病原因。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由甲状腺激素的功能可推知，幼年期甲状腺激素分泌不足会引起呆小症；分泌过多会导致甲亢；由于生长激素可促进生长，幼年期分泌不足，会导致侏儒症；胰岛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细胞分泌的胰岛素能使血糖水平降低，胰岛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细胞受损分泌胰岛素不足会导致糖尿病。</a:t>
            </a:r>
            <a:endParaRPr lang="zh-CN" altLang="zh-CN" sz="280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7045" y="1216341"/>
            <a:ext cx="11010769" cy="25950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以促胰液素的发现为例，概述激素调节的发现历程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结合教材图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，概述人体主要内分泌腺及其分泌的激素的作用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运用构建模型的方法，理解反馈调节的含义，从而掌握血糖平衡及其调节的基本内容。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599" y="788661"/>
            <a:ext cx="672780" cy="225009"/>
          </a:xfrm>
          <a:prstGeom prst="rect">
            <a:avLst/>
          </a:prstGeom>
          <a:gradFill flip="none" rotWithShape="1">
            <a:gsLst>
              <a:gs pos="0">
                <a:srgbClr val="00CCFF">
                  <a:tint val="66000"/>
                  <a:satMod val="160000"/>
                </a:srgbClr>
              </a:gs>
              <a:gs pos="50000">
                <a:srgbClr val="00CCFF">
                  <a:tint val="44500"/>
                  <a:satMod val="160000"/>
                </a:srgbClr>
              </a:gs>
              <a:gs pos="100000">
                <a:srgbClr val="00CCFF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426" y="477789"/>
            <a:ext cx="1620957" cy="7067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ts val="5500"/>
              </a:lnSpc>
            </a:pPr>
            <a:r>
              <a:rPr lang="zh-CN" altLang="en-US" sz="2800" b="1" kern="1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/>
              </a:rPr>
              <a:t>目标导读</a:t>
            </a:r>
            <a:endParaRPr lang="en-US" altLang="zh-CN" sz="2800" b="1" kern="100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6426" y="3932409"/>
            <a:ext cx="1819669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800" b="1" kern="1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/>
              </a:rPr>
              <a:t>重难点击</a:t>
            </a:r>
            <a:endParaRPr lang="en-US" altLang="zh-CN" sz="2800" b="1" kern="100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3599" y="4208136"/>
            <a:ext cx="672780" cy="225009"/>
          </a:xfrm>
          <a:prstGeom prst="rect">
            <a:avLst/>
          </a:prstGeom>
          <a:gradFill flip="none" rotWithShape="1">
            <a:gsLst>
              <a:gs pos="0">
                <a:srgbClr val="00CCFF">
                  <a:tint val="66000"/>
                  <a:satMod val="160000"/>
                </a:srgbClr>
              </a:gs>
              <a:gs pos="50000">
                <a:srgbClr val="00CCFF">
                  <a:tint val="44500"/>
                  <a:satMod val="160000"/>
                </a:srgbClr>
              </a:gs>
              <a:gs pos="100000">
                <a:srgbClr val="00CCFF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7045" y="4718905"/>
            <a:ext cx="11010769" cy="13031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常见激素的生理功能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血糖调节的过程。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rgbClr val="9BBD59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活学活用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1" action="ppaction://hlinksldjump"/>
          </p:cNvPr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2598" y="765498"/>
            <a:ext cx="11010769" cy="52329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科研人员分别给三只大白鼠注射了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三种激素后，观察到的相应反应是：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可引起低血糖，甚至昏迷；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促进蛋白质的合成，并使软骨生长明显；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使呼吸、心率加快，并使体内产热量增加。据此判断激素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的化学名称依次是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甲状腺激素、胰岛素、生长激素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胰高血糖素、生长激素、甲状腺激素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胰岛素、生长激素、甲状腺激素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生长激素、胰岛素、甲状腺激素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2598" y="417562"/>
            <a:ext cx="10901751" cy="42458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胰岛素的作用是促进组织细胞加速摄取、利用、贮存葡萄糖，从而使血糖水平降低，胰岛素过多可使血糖浓度过低，甚至引起大鼠昏迷；生长激素可促进蛋白质的合成，促进软骨生长，从而促进生长；甲状腺激素能促进新陈代谢和生长发育，尤其对中枢神经系统的发育有重要影响，能提高神经系统的兴奋性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1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3059" y="137844"/>
            <a:ext cx="2088232" cy="5905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一题多变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9057" y="765498"/>
            <a:ext cx="11010769" cy="49041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判断正误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题干中三种激素，可以口服的是生长激素。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如果注射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使小鼠昏迷，可以注射葡萄糖使其恢复正常。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胰高血糖素可以促进肝糖原分解，并促进非糖物质转化为葡萄糖，使血糖升高。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由于生长激素能促进生长，所以幼年期缺乏生长激素会引起呆小症。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04931" y="162959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938622" y="228707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√</a:t>
            </a:r>
            <a:endParaRPr lang="zh-CN" altLang="en-US" sz="28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73896" y="364581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√</a:t>
            </a:r>
            <a:endParaRPr lang="zh-CN" altLang="en-US" sz="28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5506" y="499492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endParaRPr lang="zh-CN" altLang="en-US" sz="28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0343678" y="6660629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15" grpId="0"/>
      <p:bldP spid="15" grpId="1"/>
      <p:bldP spid="16" grpId="0"/>
      <p:bldP spid="1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三、血糖平衡的调节</a:t>
            </a:r>
            <a:endParaRPr lang="zh-CN" altLang="zh-CN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3029" y="909514"/>
            <a:ext cx="11010769" cy="6568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血糖的来源和利用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098" name="Picture 2" descr="F:\2016\同步\步步高\生物\人教必修3\方正\人教必修3\79拆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261" y="1845618"/>
            <a:ext cx="8667890" cy="3156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53233" y="2217271"/>
            <a:ext cx="97381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糖类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84834" y="3143850"/>
            <a:ext cx="144130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肝糖原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90640" y="4017585"/>
            <a:ext cx="61644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非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27063" y="4411419"/>
            <a:ext cx="118494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糖物质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15086" y="3357786"/>
            <a:ext cx="126184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0.8~1.2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48363" y="3122831"/>
            <a:ext cx="258955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肝糖原、肌糖原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99262" y="1785223"/>
            <a:ext cx="258955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50" kern="100" spc="-2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氧化分解</a:t>
            </a:r>
            <a:endParaRPr lang="zh-CN" altLang="en-US" sz="2550" kern="100" spc="-2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8" grpId="1"/>
      <p:bldP spid="9" grpId="0"/>
      <p:bldP spid="9" grpId="1"/>
      <p:bldP spid="6" grpId="0"/>
      <p:bldP spid="6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3508" y="42000"/>
            <a:ext cx="11010769" cy="6610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参与血糖调节的两种激素的区别与联系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14586" y="856555"/>
          <a:ext cx="11161240" cy="5256585"/>
        </p:xfrm>
        <a:graphic>
          <a:graphicData uri="http://schemas.openxmlformats.org/drawingml/2006/table">
            <a:tbl>
              <a:tblPr/>
              <a:tblGrid>
                <a:gridCol w="1925808"/>
                <a:gridCol w="4206370"/>
                <a:gridCol w="5029062"/>
              </a:tblGrid>
              <a:tr h="7509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项目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胰岛素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胰高血糖素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09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分泌器官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 panose="02010600030101010101" pitchFamily="2" charset="-122"/>
                          <a:cs typeface="Courier New" panose="02070309020205020404"/>
                        </a:rPr>
                        <a:t>__________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09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作用部位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肝脏、肌肉等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肝脏等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18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生理作用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促进组织细胞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、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</a:t>
                      </a:r>
                      <a:endParaRPr lang="en-US" altLang="zh-CN" sz="2800" u="sng" kern="100" dirty="0" smtClean="0">
                        <a:effectLst/>
                        <a:latin typeface="Times New Roman" panose="02020603050405020304"/>
                        <a:ea typeface="华文细黑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葡萄糖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促进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分解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、并促进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一些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</a:t>
                      </a:r>
                      <a:endParaRPr lang="en-US" altLang="zh-CN" sz="2800" u="sng" kern="100" dirty="0" smtClean="0">
                        <a:effectLst/>
                        <a:latin typeface="Times New Roman" panose="02020603050405020304"/>
                        <a:ea typeface="华文细黑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转化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为葡萄糖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188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作用方向和结果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血糖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去路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；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血糖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来源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；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血糖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含量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血糖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来源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；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血糖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含量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584451" y="1719521"/>
            <a:ext cx="18598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胰岛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B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99215" y="329417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加速摄取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22798" y="391797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利用和贮存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22798" y="477254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增加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04363" y="477254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减少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83868" y="543014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降低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37486" y="1719521"/>
            <a:ext cx="18806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胰岛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A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81825" y="328176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肝糖原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61745" y="391797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非糖物质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71853" y="511353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增加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96851" y="51134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升高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0550" y="108652"/>
            <a:ext cx="3685624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血糖平衡的调节过程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6146" name="Picture 2" descr="F:\2016\同步\步步高\生物\人教必修3\方正\人教必修3\80拆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807" y="928337"/>
            <a:ext cx="9608799" cy="4733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773954" y="958399"/>
            <a:ext cx="1313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kern="10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胰岛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ctr"/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B</a:t>
            </a:r>
            <a:r>
              <a:rPr lang="zh-CN" altLang="en-US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97690" y="3122598"/>
            <a:ext cx="131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下丘脑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00475" y="4679360"/>
            <a:ext cx="1313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胰岛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ctr"/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A</a:t>
            </a:r>
            <a:r>
              <a:rPr lang="zh-CN" altLang="en-US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60715" y="1322398"/>
            <a:ext cx="131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胰岛素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67214" y="4663455"/>
            <a:ext cx="2078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胰高血糖素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00492" y="4409331"/>
            <a:ext cx="1066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升高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61945" y="1322512"/>
            <a:ext cx="1066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降低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3059" y="137844"/>
            <a:ext cx="2088232" cy="6770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合作探究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0935" y="909514"/>
            <a:ext cx="10793813" cy="36334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降低血糖的激素有哪些？升高血糖的激素呢？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胰岛素是唯一能降低血糖的激素。胰高血糖素和肾上腺素等都是升高血糖的激素。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肝糖原和肌糖原都能补充血糖不足吗？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肝糖原能补充血糖的不足，而肌糖原不能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2083" y="114645"/>
            <a:ext cx="11232086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分析血糖平衡的调节模型：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从整体来看，血糖调节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属于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</a:t>
            </a:r>
            <a:r>
              <a:rPr lang="en-US" altLang="zh-CN" sz="2800" u="sng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饭后，人体中血糖、胰高血糖素、胰岛素三者之间的变化关系分析如下图所示：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170" name="Picture 2" descr="\\李笑影\李笑影\2016\同步\步步高\生物\人教必修3\方正\人教必修3\81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306" y="2726633"/>
            <a:ext cx="4335800" cy="181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57815" y="4600854"/>
            <a:ext cx="11873194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代表血糖浓度，则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代表</a:t>
            </a:r>
            <a:r>
              <a:rPr lang="en-US" altLang="zh-CN" sz="2800" i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代表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血糖浓度较高时，可降低血糖浓度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含量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增加，而升高血糖浓度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含量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相对较低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62128" y="83750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神经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—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体液调节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86064" y="469736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胰岛素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33753" y="468783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胰高血糖素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91597" y="534532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胰岛素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0115" y="597434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胰高血糖素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13" grpId="0"/>
      <p:bldP spid="13" grpId="1"/>
      <p:bldP spid="14" grpId="0"/>
      <p:bldP spid="14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00658" y="2397611"/>
            <a:ext cx="11457851" cy="213135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ts val="53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当血糖浓度较低时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含量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增加。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ts val="53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i="1" u="sng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  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相互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协调，共同维持血糖平衡，起拮抗作用。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ts val="53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由上述血糖的调节过程得出，血糖平衡调节中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存在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机制。</a:t>
            </a:r>
            <a:endParaRPr lang="en-US" altLang="zh-CN" sz="2800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" name="Picture 2" descr="\\李笑影\李笑影\2016\同步\步步高\生物\人教必修3\方正\人教必修3\81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2306" y="411217"/>
            <a:ext cx="4422950" cy="1856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864259" y="252188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胰高血糖素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5908" y="320167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胰岛素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37053" y="319879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胰高血糖素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09570" y="384230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反馈调节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8792" y="362025"/>
            <a:ext cx="1990750" cy="576000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+mj-ea"/>
                <a:ea typeface="+mj-ea"/>
                <a:cs typeface="Courier New" panose="02070309020205020404"/>
              </a:rPr>
              <a:t>课堂导入</a:t>
            </a:r>
            <a:endParaRPr lang="zh-CN" altLang="en-US" sz="2800" b="1" kern="100" dirty="0">
              <a:solidFill>
                <a:schemeClr val="bg1"/>
              </a:solidFill>
              <a:latin typeface="+mj-ea"/>
              <a:ea typeface="+mj-ea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558" y="1053530"/>
            <a:ext cx="62209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方式一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en-US" altLang="zh-CN" sz="2800" b="1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马拉松长跑是赛程超过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40 km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、历时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 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以上的极限运动，运动员每小时至少要消耗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300 g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糖类。血糖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血液中的葡萄糖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可以补充肌肉因运动而消耗的糖类。正常人的血糖含量是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1.2 g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/L(80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120 mg/</a:t>
            </a:r>
            <a:r>
              <a:rPr lang="en-US" altLang="zh-CN" sz="2800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dL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，全身的血量大约为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 L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026" name="Picture 2" descr="\\李笑影\李笑影\2016\同步\步步高\生物\人教必修3\方正\人教必修3\78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084" y="1983386"/>
            <a:ext cx="5204820" cy="3335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9759" y="252618"/>
            <a:ext cx="11296938" cy="38877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糖尿病的主要病因是胰岛素分泌不足，请分析糖尿病患者的尿中含糖、多食和体重减轻的原因分别是什么？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尿中含糖原因是胰岛素缺乏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葡萄糖氧化分解和转化障碍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血糖含量升高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尿中含糖；多食的原因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胰岛素缺乏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葡萄糖氧化分解障碍，供能不足，有饥饿感。体重减轻的原因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葡萄糖氧化分解障碍，脂肪参与氧化分解供能。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活学活用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566" y="155526"/>
            <a:ext cx="11362163" cy="36823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判断正误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正常人在饥饿状态下，血液中胰岛素的含量会增加。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胰高血糖素主要作用于肝脏，抑制肝糖原的分解。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胰岛素与胰高血糖素两者间表现为协同作用。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肝糖原和肌糖原都可转化为血糖。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09017" y="106827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×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25735" y="176408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×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11430" y="242690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×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26088" y="314176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×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1971" y="117426"/>
            <a:ext cx="11010769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血糖平衡对机体生命活动具有重要作用。下图是血糖调控模式图，据图回答问题：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8194" name="Picture 2" descr="\\李笑影\李笑影\2016\同步\步步高\生物\人教必修3\方正\人教必修3\82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195" y="830463"/>
            <a:ext cx="5400023" cy="5725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9233" y="256109"/>
            <a:ext cx="11457851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当机体处于低血糖状态时，如果机体通过途径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①→②→③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使血糖水平恢复正常，其主要机理是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分泌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增多，促进了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分解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成葡萄糖，使血糖水平升高。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如果机体长期处于高血糖状态，可能的原因是胰岛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细胞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受损，导致体内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分泌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减少。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胰腺中调控血糖水平的主要激素的化学本质是蛋白质或多肽，它们的合成和加工过程需要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细胞器直接参与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激素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合成时所需的能量，主要由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直接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提供。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12734" y="101531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胰高血糖素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90967" y="101242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肝糖原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69027" y="231146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3696" y="293367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胰岛素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08834" y="421235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核糖体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30879" y="419319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内质网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72006" y="420947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高尔基体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84068" y="485079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线粒体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3059" y="137844"/>
            <a:ext cx="2088232" cy="5905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一题多变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2869" y="663628"/>
            <a:ext cx="11572430" cy="118199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45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下图为血糖的三个来源和三个去路，以及血糖浓度的正常范围。下列相关叙述中错误的是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9218" name="Picture 2" descr="\\李笑影\李笑影\2016\同步\步步高\生物\人教必修3\方正\人教必修3\X817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749" y="1917626"/>
            <a:ext cx="7386915" cy="196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32869" y="3756921"/>
            <a:ext cx="11923086" cy="29132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4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糖尿病患者体内由于血糖的去路发生了障碍，导致了血糖浓度高于正常值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4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人体在进食后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个小时左右的时候，血糖的主要来源是肌糖原和肝糖原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ts val="4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分解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4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在三个血糖去路中，糖的氧化分解是主要去向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4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血糖浓度过高时，转化成的氨基酸为非必需氨基酸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1109" y="294484"/>
            <a:ext cx="10964697" cy="55297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糖尿病患者由于体内缺乏胰岛素或胰岛素的靶细胞缺乏受体，导致血糖的去路发生障碍，从而使得血糖浓度高于正常值，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正确；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进食后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个小时左右，主要依赖肝糖原的分解补充血糖，肌糖原不能补充血糖，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错误；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血糖的三个去路中，糖的氧化分解是主要去路，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正确；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血糖转化成的氨基酸是人体自身所能合成的，所以为非必需氨基酸，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正确。</a:t>
            </a:r>
            <a:endParaRPr lang="zh-CN" altLang="zh-CN" sz="280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85"/>
            <a:ext cx="12190413" cy="66561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343678" y="6660629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8792" y="362025"/>
            <a:ext cx="1990750" cy="576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+mj-ea"/>
                <a:ea typeface="+mj-ea"/>
                <a:cs typeface="Courier New" panose="02070309020205020404"/>
              </a:rPr>
              <a:t>课堂小结</a:t>
            </a:r>
            <a:endParaRPr lang="zh-CN" altLang="en-US" sz="2800" b="1" kern="100" dirty="0">
              <a:solidFill>
                <a:schemeClr val="bg1"/>
              </a:solidFill>
              <a:latin typeface="+mj-ea"/>
              <a:ea typeface="+mj-ea"/>
              <a:cs typeface="Courier New" panose="02070309020205020404"/>
            </a:endParaRPr>
          </a:p>
        </p:txBody>
      </p:sp>
      <p:pic>
        <p:nvPicPr>
          <p:cNvPr id="10242" name="Picture 2" descr="F:\2016\同步\步步高\生物\人教必修3\方正\人教必修3\84拆.tif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718" y="1250504"/>
            <a:ext cx="7950977" cy="475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41391" y="3089419"/>
            <a:ext cx="3452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甲状腺激素</a:t>
            </a:r>
            <a:r>
              <a:rPr lang="zh-CN" altLang="en-US" kern="100" spc="-10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生长激素、胰岛素、性激素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64209" y="4778702"/>
            <a:ext cx="17295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胰岛素、胰高血糖素、肾上腺素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0" grpId="0"/>
      <p:bldP spid="10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rgbClr val="0066CC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对点训练        </a:t>
            </a:r>
            <a:r>
              <a:rPr lang="zh-CN" altLang="en-US" sz="3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当堂检测  自查自纠</a:t>
            </a:r>
            <a:endParaRPr lang="zh-CN" altLang="en-US" sz="3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1518" y="758713"/>
            <a:ext cx="10793813" cy="4903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下列有关促胰液素的说法错误的是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促胰液素是人们发现的第一种激素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促胰液素能够强烈促进食物的消化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促胰液素是由小肠黏膜分泌的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促胰液素的分泌不需要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导管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促胰液素是人们发现的第一种激素，由小肠黏膜分泌，可以促进胰液的分泌，激素的分泌都不需要导管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27837" y="94761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4" grpId="0" uiExpand="1" build="allAtOnce"/>
      <p:bldP spid="4" grpId="0"/>
      <p:bldP spid="4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1554" y="783320"/>
            <a:ext cx="10901751" cy="48067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正常情况下，人体进食后血液内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胰岛素含量减少，胰高血糖素含量增加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胰岛素含量增加，胰高血糖素含量增加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胰岛素含量减少，胰高血糖素含量减少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胰岛素含量增加，胰高血糖素含量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减少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人体进食后淀粉等糖类被消化、吸收后使血糖浓度上升，从而促进胰岛素的分泌量增加，胰高血糖素含量减少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54910" y="96235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0" grpId="0" uiExpand="1" build="allAtOnce"/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75801" y="252206"/>
            <a:ext cx="11010769" cy="4311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请计算，如果仅靠血液中的葡萄糖，运动员能跑多少时间？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分钟左右。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当血糖被消耗时，含量会不会明显下降？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不会。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导入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研究表明血糖的相对稳定主要是靠激素调节来完成。激素调节这种方式是如何被发现的？人体内有哪些激素在发挥作用呢？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1" action="ppaction://hlinksldjump"/>
          </p:cNvPr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5037" y="684716"/>
            <a:ext cx="11010769" cy="6568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下列有关糖代谢及其调节的叙述，正确的是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266" name="Picture 2" descr="\\李笑影\李笑影\2016\同步\步步高\生物\人教必修3\方正\人教必修3\85.T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353" y="1501436"/>
            <a:ext cx="6813707" cy="2020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85037" y="3573810"/>
            <a:ext cx="10793813" cy="25958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胰岛素促进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等过程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胰岛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细胞分泌的激素促进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胰岛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细胞分泌的激素促进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过程可发生在肌肉、肝脏细胞中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2142" y="809108"/>
            <a:ext cx="10476369" cy="36097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胰岛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细胞产生胰高血糖素，它能促进肝糖原的分解而肌糖原不分解，能促进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胰岛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细胞分泌胰岛素，能促进组织细胞摄取、分解、利用、贮存葡萄糖，即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过程，同时抑制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1" action="ppaction://hlinksldjump"/>
          </p:cNvPr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9744" y="765498"/>
            <a:ext cx="11232086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我国有位著名的童星，在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岁期间，身体的形态、机能等方面都有了显著的变化，不再适合出演儿童剧了。他发生这些变化与下列哪些激素有关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胰岛素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胰高血糖素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性激素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胸腺激素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宋体" panose="02010600030101010101" pitchFamily="2" charset="-122"/>
                <a:cs typeface="Courier New" panose="02070309020205020404"/>
              </a:rPr>
              <a:t>  </a:t>
            </a:r>
            <a:endParaRPr lang="en-US" altLang="zh-CN" sz="280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甲状腺激素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肾上腺素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生长激素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①②③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B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②③④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③⑤⑦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D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④⑤⑥⑦</a:t>
            </a:r>
            <a:endParaRPr lang="en-US" altLang="zh-CN" sz="2800" kern="10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1079" y="758753"/>
            <a:ext cx="10901751" cy="4355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青春期是人生长发育较快的时期，还出现第二性征。生长发育这一生理效应是由生长激素和甲状腺激素共同作用的结果；性激素能促进生殖器官的发育和生殖细胞的生成，激发和维持各自的第二性征。所以青春期后，身体形态、机能等方面的显著变化主要与生长激素、甲状腺激素和性激素有关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9600" y="333450"/>
            <a:ext cx="11010769" cy="6568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某人饭后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 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血糖变化曲线如下图，据图回答下面的问题：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2290" name="Picture 2" descr="\\李笑影\李笑影\2016\同步\步步高\生物\人教必修3\方正\人教必修3\86.T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964" y="1110074"/>
            <a:ext cx="4513498" cy="2814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09600" y="3828929"/>
            <a:ext cx="11457851" cy="29777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4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饭后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0.5 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血糖含量达到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点，原因是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__________________________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，此时分泌较多的激素是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形成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点的原因是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，起作用的激素是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45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在</a:t>
            </a:r>
            <a:r>
              <a:rPr lang="en-US" altLang="zh-CN" sz="2800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点时，某人的感觉是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_______________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，产生这一感觉的原因是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62558" y="1135063"/>
            <a:ext cx="66247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曲线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段形成的原因可能是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血糖进入细胞后，发生的首要变化是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" name="Picture 2" descr="\\李笑影\李笑影\2016\同步\步步高\生物\人教必修3\方正\人教必修3\86.T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679" y="1048491"/>
            <a:ext cx="4246077" cy="2827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62558" y="3151287"/>
            <a:ext cx="11010769" cy="32414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与血糖平衡调节有关的激素，主要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胰岛素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、肾上腺素和胰高血糖素，其中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胰岛素的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作用是降低血糖浓度，胰高血糖素的作用是升高血糖浓度，血糖进入细胞后的代谢形式主要有三条：氧化分解、合成糖原、转化成脂肪和某些氨基酸等，首要变化是氧化分解，提供能量。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圆角矩形 13">
            <a:hlinkClick r:id="rId7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8" action="ppaction://hlinksldjump"/>
          </p:cNvPr>
          <p:cNvSpPr/>
          <p:nvPr/>
        </p:nvSpPr>
        <p:spPr>
          <a:xfrm>
            <a:off x="10343987" y="6660629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9305453" y="6660629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9985" y="808799"/>
            <a:ext cx="10793813" cy="3629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消化吸收葡萄糖　胰岛素　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肝糖原分解，非糖物质转化成葡萄糖　肾上腺素和胰高血糖素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头昏、心慌、四肢无力　能量供应不足　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4)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刚吃过饭或补充了糖　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5)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氧化分解、释放能量</a:t>
            </a:r>
            <a:endParaRPr lang="zh-CN" altLang="zh-CN" sz="280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6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7"/>
          <p:cNvSpPr>
            <a:spLocks noChangeArrowheads="1"/>
          </p:cNvSpPr>
          <p:nvPr/>
        </p:nvSpPr>
        <p:spPr bwMode="gray">
          <a:xfrm>
            <a:off x="0" y="2216059"/>
            <a:ext cx="12190413" cy="2223023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</a:ln>
        </p:spPr>
        <p:txBody>
          <a:bodyPr wrap="none" lIns="91375" tIns="45688" rIns="91375" bIns="45688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 panose="020B06040202020202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30910" y="2307472"/>
            <a:ext cx="5113300" cy="1410354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73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73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86313" y="-3688"/>
            <a:ext cx="11688154" cy="67095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43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方式二：</a:t>
            </a:r>
            <a:endParaRPr lang="zh-CN" altLang="zh-CN" sz="26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43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在生活中，只要我们留心观察，就能随时发现生命的美丽与神奇，欣赏到生命系统展现出那一幅幅协调稳定的画卷，倾听到生命系统谱写出的那一曲曲和谐优美的旋律。下面我们一起来赏析几个精彩瞬间。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3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看蜂鸟、孔雀、角雉的求偶行为音像资料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43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提问　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鸟儿们风趣、生动的行为是生命系统通过复杂精巧的调节，指令全身各个器官保持高度协调的结果。你们认为这复杂而精巧的调节包括哪些类型？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300"/>
              </a:lnSpc>
              <a:spcAft>
                <a:spcPts val="0"/>
              </a:spcAft>
            </a:pPr>
            <a:r>
              <a:rPr lang="zh-CN" altLang="en-US" sz="2600" kern="100" dirty="0" smtClean="0">
                <a:latin typeface="+mn-ea"/>
                <a:cs typeface="Times New Roman" panose="02020603050405020304"/>
              </a:rPr>
              <a:t>学</a:t>
            </a:r>
            <a:r>
              <a:rPr lang="zh-CN" altLang="zh-CN" sz="2600" kern="100" dirty="0" smtClean="0">
                <a:latin typeface="+mn-ea"/>
                <a:cs typeface="Times New Roman" panose="02020603050405020304"/>
              </a:rPr>
              <a:t>生</a:t>
            </a:r>
            <a:r>
              <a:rPr lang="zh-CN" altLang="en-US" sz="2600" kern="100" dirty="0" smtClean="0">
                <a:latin typeface="+mn-ea"/>
                <a:cs typeface="Times New Roman" panose="02020603050405020304"/>
              </a:rPr>
              <a:t>回</a:t>
            </a:r>
            <a:r>
              <a:rPr lang="zh-CN" altLang="zh-CN" sz="2600" kern="100" dirty="0" smtClean="0">
                <a:latin typeface="+mn-ea"/>
                <a:cs typeface="Times New Roman" panose="02020603050405020304"/>
              </a:rPr>
              <a:t>答</a:t>
            </a:r>
            <a:r>
              <a:rPr lang="zh-CN" altLang="zh-CN" sz="2600" kern="100" dirty="0">
                <a:latin typeface="+mn-ea"/>
                <a:cs typeface="Times New Roman" panose="02020603050405020304"/>
              </a:rPr>
              <a:t>　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通过神经系统的调节。</a:t>
            </a:r>
            <a:endParaRPr lang="zh-CN" altLang="zh-CN" sz="26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300"/>
              </a:lnSpc>
              <a:spcAft>
                <a:spcPts val="0"/>
              </a:spcAft>
            </a:pPr>
            <a:r>
              <a:rPr lang="zh-CN" altLang="en-US" sz="2600" kern="100" dirty="0">
                <a:latin typeface="+mn-ea"/>
                <a:cs typeface="Times New Roman" panose="02020603050405020304"/>
              </a:rPr>
              <a:t>教师提问</a:t>
            </a:r>
            <a:r>
              <a:rPr lang="zh-CN" altLang="zh-CN" sz="2600" b="1" kern="100" dirty="0">
                <a:latin typeface="+mn-ea"/>
                <a:cs typeface="Times New Roman" panose="02020603050405020304"/>
              </a:rPr>
              <a:t>　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除此之外，还有没有别的调节方式？</a:t>
            </a:r>
            <a:endParaRPr lang="zh-CN" altLang="zh-CN" sz="260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300"/>
              </a:lnSpc>
              <a:spcAft>
                <a:spcPts val="0"/>
              </a:spcAft>
            </a:pPr>
            <a:r>
              <a:rPr lang="zh-CN" altLang="en-US" sz="2600" kern="100" dirty="0">
                <a:latin typeface="+mn-ea"/>
                <a:cs typeface="Times New Roman" panose="02020603050405020304"/>
              </a:rPr>
              <a:t>学</a:t>
            </a:r>
            <a:r>
              <a:rPr lang="zh-CN" altLang="zh-CN" sz="2600" kern="100" dirty="0">
                <a:latin typeface="+mn-ea"/>
                <a:cs typeface="Times New Roman" panose="02020603050405020304"/>
              </a:rPr>
              <a:t>生</a:t>
            </a:r>
            <a:r>
              <a:rPr lang="zh-CN" altLang="en-US" sz="2600" kern="100" dirty="0">
                <a:latin typeface="+mn-ea"/>
                <a:cs typeface="Times New Roman" panose="02020603050405020304"/>
              </a:rPr>
              <a:t>回</a:t>
            </a:r>
            <a:r>
              <a:rPr lang="zh-CN" altLang="zh-CN" sz="2600" kern="100" dirty="0">
                <a:latin typeface="+mn-ea"/>
                <a:cs typeface="Times New Roman" panose="02020603050405020304"/>
              </a:rPr>
              <a:t>答</a:t>
            </a:r>
            <a:r>
              <a:rPr lang="zh-CN" altLang="zh-CN" sz="2600" b="1" kern="100" dirty="0">
                <a:latin typeface="+mn-ea"/>
                <a:cs typeface="Times New Roman" panose="02020603050405020304"/>
              </a:rPr>
              <a:t>　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通过激素的调节。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性激素的调节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6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4300"/>
              </a:lnSpc>
            </a:pPr>
            <a:r>
              <a:rPr lang="zh-CN" altLang="en-US" sz="2600" kern="100" dirty="0">
                <a:latin typeface="+mn-ea"/>
                <a:cs typeface="Times New Roman" panose="02020603050405020304"/>
              </a:rPr>
              <a:t>教师总结</a:t>
            </a:r>
            <a:r>
              <a:rPr lang="zh-CN" altLang="zh-CN" sz="2600" b="1" kern="100" dirty="0">
                <a:latin typeface="+mn-ea"/>
                <a:cs typeface="Times New Roman" panose="02020603050405020304"/>
              </a:rPr>
              <a:t>　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总结得很好。人和动物的生命活动与神经调节和激素调节都有关。这节课我们一起探究激素调节</a:t>
            </a:r>
            <a:r>
              <a:rPr lang="zh-CN" altLang="zh-CN" sz="2600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768751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学生回答</a:t>
            </a:r>
            <a:r>
              <a:rPr lang="en-US" altLang="zh-CN" sz="14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1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8202388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教师提问</a:t>
            </a:r>
            <a:endParaRPr lang="zh-CN" altLang="en-US" sz="1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636025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学生回答</a:t>
            </a:r>
            <a:r>
              <a:rPr lang="en-US" altLang="zh-CN" sz="1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1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9663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教师总结</a:t>
            </a:r>
            <a:endParaRPr lang="zh-CN" altLang="en-US" sz="1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7889" y="1314403"/>
            <a:ext cx="12182475" cy="44729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2278782" y="2308554"/>
            <a:ext cx="669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Box 50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2337420" y="1754205"/>
            <a:ext cx="5341362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zh-CN"/>
            </a:defPPr>
            <a:lvl1pPr defTabSz="1218565">
              <a:lnSpc>
                <a:spcPct val="130000"/>
              </a:lnSpc>
              <a:defRPr sz="3000" b="1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09600" defTabSz="1218565">
              <a:defRPr sz="2400"/>
            </a:lvl2pPr>
            <a:lvl3pPr marL="1219200" defTabSz="1218565">
              <a:defRPr sz="2400"/>
            </a:lvl3pPr>
            <a:lvl4pPr marL="1828800" defTabSz="1218565">
              <a:defRPr sz="2400"/>
            </a:lvl4pPr>
            <a:lvl5pPr marL="2438400" defTabSz="1218565">
              <a:defRPr sz="2400"/>
            </a:lvl5pPr>
            <a:lvl6pPr marL="3048000" defTabSz="1218565">
              <a:defRPr sz="2400"/>
            </a:lvl6pPr>
            <a:lvl7pPr marL="3657600" defTabSz="1218565">
              <a:defRPr sz="2400"/>
            </a:lvl7pPr>
            <a:lvl8pPr marL="4267200" defTabSz="1218565">
              <a:defRPr sz="2400"/>
            </a:lvl8pPr>
            <a:lvl9pPr marL="4876800" defTabSz="1218565">
              <a:defRPr sz="2400"/>
            </a:lvl9pPr>
          </a:lstStyle>
          <a:p>
            <a:pPr>
              <a:lnSpc>
                <a:spcPct val="100000"/>
              </a:lnSpc>
            </a:pPr>
            <a:r>
              <a:rPr lang="zh-CN" altLang="zh-CN" sz="2800" dirty="0"/>
              <a:t>一、激素调节的发现</a:t>
            </a:r>
            <a:endParaRPr lang="zh-CN" altLang="zh-CN" sz="2800" dirty="0"/>
          </a:p>
        </p:txBody>
      </p:sp>
      <p:sp>
        <p:nvSpPr>
          <p:cNvPr id="4" name="Text Box 51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337420" y="2744085"/>
            <a:ext cx="7933362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zh-CN"/>
            </a:defPPr>
            <a:lvl1pPr defTabSz="1218565">
              <a:lnSpc>
                <a:spcPct val="130000"/>
              </a:lnSpc>
              <a:defRPr sz="3000" b="1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09600" defTabSz="1218565">
              <a:defRPr sz="2400"/>
            </a:lvl2pPr>
            <a:lvl3pPr marL="1219200" defTabSz="1218565">
              <a:defRPr sz="2400"/>
            </a:lvl3pPr>
            <a:lvl4pPr marL="1828800" defTabSz="1218565">
              <a:defRPr sz="2400"/>
            </a:lvl4pPr>
            <a:lvl5pPr marL="2438400" defTabSz="1218565">
              <a:defRPr sz="2400"/>
            </a:lvl5pPr>
            <a:lvl6pPr marL="3048000" defTabSz="1218565">
              <a:defRPr sz="2400"/>
            </a:lvl6pPr>
            <a:lvl7pPr marL="3657600" defTabSz="1218565">
              <a:defRPr sz="2400"/>
            </a:lvl7pPr>
            <a:lvl8pPr marL="4267200" defTabSz="1218565">
              <a:defRPr sz="2400"/>
            </a:lvl8pPr>
            <a:lvl9pPr marL="4876800" defTabSz="1218565">
              <a:defRPr sz="2400"/>
            </a:lvl9pPr>
          </a:lstStyle>
          <a:p>
            <a:pPr>
              <a:lnSpc>
                <a:spcPct val="100000"/>
              </a:lnSpc>
            </a:pPr>
            <a:r>
              <a:rPr lang="zh-CN" altLang="zh-CN" sz="2800" dirty="0"/>
              <a:t>二、人体内主要内分泌腺及其分泌的激素</a:t>
            </a:r>
            <a:endParaRPr lang="zh-CN" altLang="zh-CN" sz="2800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2337420" y="3733147"/>
            <a:ext cx="8456757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zh-CN" sz="2800" b="1" dirty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三、血糖平衡的调节</a:t>
            </a:r>
            <a:endParaRPr lang="zh-CN" altLang="zh-CN" sz="2800" b="1" dirty="0">
              <a:solidFill>
                <a:srgbClr val="311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278782" y="3301222"/>
            <a:ext cx="669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278782" y="4293890"/>
            <a:ext cx="669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278782" y="5189240"/>
            <a:ext cx="669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-8792" y="362025"/>
            <a:ext cx="1990750" cy="576000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+mj-ea"/>
                <a:ea typeface="+mj-ea"/>
                <a:cs typeface="Courier New" panose="02070309020205020404"/>
              </a:rPr>
              <a:t>内容索引</a:t>
            </a:r>
            <a:endParaRPr lang="zh-CN" altLang="en-US" sz="2800" b="1" kern="100" dirty="0">
              <a:solidFill>
                <a:schemeClr val="bg1"/>
              </a:solidFill>
              <a:latin typeface="+mj-ea"/>
              <a:ea typeface="+mj-ea"/>
              <a:cs typeface="Courier New" panose="02070309020205020404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2337420" y="4670094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对点训练        </a:t>
            </a:r>
            <a:r>
              <a:rPr lang="zh-CN" altLang="en-US" dirty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  自查自</a:t>
            </a:r>
            <a:r>
              <a:rPr lang="zh-CN" altLang="en-US" dirty="0" smtClean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纠</a:t>
            </a:r>
            <a:endParaRPr lang="zh-CN" altLang="en-US" dirty="0">
              <a:solidFill>
                <a:srgbClr val="311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一、激素调节的发现</a:t>
            </a:r>
            <a:endParaRPr lang="zh-CN" altLang="zh-CN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0585544" y="1985"/>
            <a:ext cx="1620000" cy="6912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5286" y="302035"/>
            <a:ext cx="10686944" cy="6610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促胰液素的发现过程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78582" y="1053530"/>
          <a:ext cx="11161240" cy="5193594"/>
        </p:xfrm>
        <a:graphic>
          <a:graphicData uri="http://schemas.openxmlformats.org/drawingml/2006/table">
            <a:tbl>
              <a:tblPr/>
              <a:tblGrid>
                <a:gridCol w="1707926"/>
                <a:gridCol w="5924922"/>
                <a:gridCol w="3528392"/>
              </a:tblGrid>
              <a:tr h="2640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探究者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沃泰默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斯他林、贝利斯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0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实验假设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胰液的分泌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受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的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控制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胰腺分泌胰液受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某种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</a:t>
                      </a:r>
                      <a:endParaRPr lang="en-US" altLang="zh-CN" sz="2800" u="sng" kern="100" dirty="0" smtClean="0">
                        <a:effectLst/>
                        <a:latin typeface="Times New Roman" panose="02020603050405020304"/>
                        <a:ea typeface="华文细黑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的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调节控制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33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实验步骤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(1)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直接将稀盐酸注入狗的上段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小肠</a:t>
                      </a:r>
                      <a:endParaRPr lang="en-US" altLang="zh-CN" sz="2800" kern="100" dirty="0" smtClean="0">
                        <a:effectLst/>
                        <a:latin typeface="Times New Roman" panose="02020603050405020304"/>
                        <a:ea typeface="华文细黑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肠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腔内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(2)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直接将稀盐酸注入狗的血液中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(3)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切除通向该段小肠的神经，只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留</a:t>
                      </a:r>
                      <a:endParaRPr lang="en-US" altLang="zh-CN" sz="2800" kern="100" dirty="0" smtClean="0">
                        <a:effectLst/>
                        <a:latin typeface="Times New Roman" panose="02020603050405020304"/>
                        <a:ea typeface="华文细黑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血管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，再向小肠内注入稀盐酸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将小肠黏膜与稀盐酸的混合物的提取液注入同一只狗的静脉内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4898778" y="206830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神经调节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20829" y="238446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化学物质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14586" y="461402"/>
          <a:ext cx="11161240" cy="4624576"/>
        </p:xfrm>
        <a:graphic>
          <a:graphicData uri="http://schemas.openxmlformats.org/drawingml/2006/table">
            <a:tbl>
              <a:tblPr/>
              <a:tblGrid>
                <a:gridCol w="1707926"/>
                <a:gridCol w="4988818"/>
                <a:gridCol w="4464496"/>
              </a:tblGrid>
              <a:tr h="10561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实验现象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(1)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胰腺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胰液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(2)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胰腺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胰液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(3)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胰腺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胰液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认为神经没剔除干净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)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胰腺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胰液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42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实验结论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胰液的分泌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受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    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的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控制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胰腺分泌胰液，确实受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这种</a:t>
                      </a: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</a:t>
                      </a:r>
                      <a:endParaRPr lang="en-US" altLang="zh-CN" sz="2800" u="sng" kern="100" dirty="0" smtClean="0">
                        <a:effectLst/>
                        <a:latin typeface="Times New Roman" panose="02020603050405020304"/>
                        <a:ea typeface="华文细黑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  </a:t>
                      </a:r>
                      <a:r>
                        <a:rPr lang="zh-CN" sz="2800" u="sng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</a:t>
                      </a:r>
                      <a:r>
                        <a:rPr lang="en-US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他们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将之称为促胰液素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的调节控制</a:t>
                      </a:r>
                      <a:endParaRPr lang="zh-CN" sz="2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95846" y="52176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分泌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9342" y="114143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不分泌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9666" y="179943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仍分泌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99583" y="14763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分泌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40902" y="379880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神经调节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56854" y="377990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化学物质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0039" y="5139976"/>
            <a:ext cx="1154982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激素调节：是指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由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分泌的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进行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的调节。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70840" y="5218186"/>
            <a:ext cx="32976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内分泌器官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或细胞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)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85886" y="522655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化学物质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3" grpId="0"/>
      <p:bldP spid="13" grpId="1"/>
      <p:bldP spid="14" grpId="0"/>
      <p:bldP spid="14" grpId="1"/>
    </p:bldLst>
  </p:timing>
</p:sld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6626</Words>
  <Application>WPS 演示</Application>
  <PresentationFormat>自定义</PresentationFormat>
  <Paragraphs>799</Paragraphs>
  <Slides>47</Slides>
  <Notes>0</Notes>
  <HiddenSlides>7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6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47</vt:i4>
      </vt:variant>
    </vt:vector>
  </HeadingPairs>
  <TitlesOfParts>
    <vt:vector size="73" baseType="lpstr">
      <vt:lpstr>Arial</vt:lpstr>
      <vt:lpstr>宋体</vt:lpstr>
      <vt:lpstr>Wingdings</vt:lpstr>
      <vt:lpstr>Calibri</vt:lpstr>
      <vt:lpstr>黑体</vt:lpstr>
      <vt:lpstr>微软雅黑</vt:lpstr>
      <vt:lpstr>Times New Roman</vt:lpstr>
      <vt:lpstr>Times New Roman</vt:lpstr>
      <vt:lpstr>华文细黑</vt:lpstr>
      <vt:lpstr>Courier New</vt:lpstr>
      <vt:lpstr>IPAPANNEW</vt:lpstr>
      <vt:lpstr>华文细黑</vt:lpstr>
      <vt:lpstr>Arial Unicode MS</vt:lpstr>
      <vt:lpstr>Broadway</vt:lpstr>
      <vt:lpstr>楷体</vt:lpstr>
      <vt:lpstr>经典繁仿黑</vt:lpstr>
      <vt:lpstr>Arial</vt:lpstr>
      <vt:lpstr>Segoe Print</vt:lpstr>
      <vt:lpstr>2_Office 主题</vt:lpstr>
      <vt:lpstr>3_Office 主题</vt:lpstr>
      <vt:lpstr>4_Office 主题</vt:lpstr>
      <vt:lpstr>5_Office 主题</vt:lpstr>
      <vt:lpstr>7_Office 主题</vt:lpstr>
      <vt:lpstr>6_Office 主题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930</cp:revision>
  <dcterms:created xsi:type="dcterms:W3CDTF">2014-11-27T01:03:00Z</dcterms:created>
  <dcterms:modified xsi:type="dcterms:W3CDTF">2017-12-22T06:24:15Z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