
<file path=[Content_Types].xml><?xml version="1.0" encoding="utf-8"?>
<Types xmlns="http://schemas.openxmlformats.org/package/2006/content-types">
  <Default Extension="jpeg" ContentType="image/jpeg"/>
  <Default Extension="vml" ContentType="application/vnd.openxmlformats-officedocument.vmlDrawing"/>
  <Default Extension="docx" ContentType="application/vnd.openxmlformats-officedocument.wordprocessingml.document"/>
  <Default Extension="png" ContentType="image/png"/>
  <Default Extension="tiff" ContentType="image/tif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1" r:id="rId3"/>
    <p:sldMasterId id="2147483653" r:id="rId4"/>
    <p:sldMasterId id="2147483655" r:id="rId5"/>
    <p:sldMasterId id="2147483658" r:id="rId6"/>
    <p:sldMasterId id="2147483663" r:id="rId7"/>
  </p:sldMasterIdLst>
  <p:notesMasterIdLst>
    <p:notesMasterId r:id="rId48"/>
  </p:notesMasterIdLst>
  <p:handoutMasterIdLst>
    <p:handoutMasterId r:id="rId49"/>
  </p:handoutMasterIdLst>
  <p:sldIdLst>
    <p:sldId id="735" r:id="rId8"/>
    <p:sldId id="707" r:id="rId9"/>
    <p:sldId id="709" r:id="rId10"/>
    <p:sldId id="711" r:id="rId11"/>
    <p:sldId id="743" r:id="rId12"/>
    <p:sldId id="706" r:id="rId13"/>
    <p:sldId id="710" r:id="rId14"/>
    <p:sldId id="712" r:id="rId15"/>
    <p:sldId id="744" r:id="rId16"/>
    <p:sldId id="634" r:id="rId17"/>
    <p:sldId id="442" r:id="rId18"/>
    <p:sldId id="745" r:id="rId19"/>
    <p:sldId id="746" r:id="rId20"/>
    <p:sldId id="533" r:id="rId21"/>
    <p:sldId id="535" r:id="rId22"/>
    <p:sldId id="315" r:id="rId23"/>
    <p:sldId id="721" r:id="rId24"/>
    <p:sldId id="722" r:id="rId25"/>
    <p:sldId id="747" r:id="rId26"/>
    <p:sldId id="748" r:id="rId27"/>
    <p:sldId id="749" r:id="rId28"/>
    <p:sldId id="723" r:id="rId29"/>
    <p:sldId id="750" r:id="rId30"/>
    <p:sldId id="724" r:id="rId31"/>
    <p:sldId id="726" r:id="rId32"/>
    <p:sldId id="742" r:id="rId33"/>
    <p:sldId id="751" r:id="rId34"/>
    <p:sldId id="752" r:id="rId35"/>
    <p:sldId id="753" r:id="rId36"/>
    <p:sldId id="754" r:id="rId37"/>
    <p:sldId id="727" r:id="rId38"/>
    <p:sldId id="728" r:id="rId39"/>
    <p:sldId id="729" r:id="rId40"/>
    <p:sldId id="730" r:id="rId41"/>
    <p:sldId id="731" r:id="rId42"/>
    <p:sldId id="732" r:id="rId43"/>
    <p:sldId id="733" r:id="rId44"/>
    <p:sldId id="755" r:id="rId45"/>
    <p:sldId id="756" r:id="rId46"/>
    <p:sldId id="736" r:id="rId47"/>
  </p:sldIdLst>
  <p:sldSz cx="12190095" cy="6859270"/>
  <p:notesSz cx="6858000" cy="9144000"/>
  <p:defaultTex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66CC"/>
    <a:srgbClr val="00FF99"/>
    <a:srgbClr val="FF99FF"/>
    <a:srgbClr val="FF00FF"/>
    <a:srgbClr val="CC00FF"/>
    <a:srgbClr val="0066FF"/>
    <a:srgbClr val="00CCFF"/>
    <a:srgbClr val="9BBD59"/>
    <a:srgbClr val="1A9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075" autoAdjust="0"/>
    <p:restoredTop sz="93567" autoAdjust="0"/>
  </p:normalViewPr>
  <p:slideViewPr>
    <p:cSldViewPr>
      <p:cViewPr>
        <p:scale>
          <a:sx n="100" d="100"/>
          <a:sy n="100" d="100"/>
        </p:scale>
        <p:origin x="-576" y="-240"/>
      </p:cViewPr>
      <p:guideLst>
        <p:guide orient="horz" pos="2161"/>
        <p:guide pos="384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79" d="100"/>
          <a:sy n="79" d="100"/>
        </p:scale>
        <p:origin x="-3966"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2.xml"/><Relationship Id="rId8" Type="http://schemas.openxmlformats.org/officeDocument/2006/relationships/slide" Target="slides/slide1.xml"/><Relationship Id="rId7" Type="http://schemas.openxmlformats.org/officeDocument/2006/relationships/slideMaster" Target="slideMasters/slideMaster6.xml"/><Relationship Id="rId6" Type="http://schemas.openxmlformats.org/officeDocument/2006/relationships/slideMaster" Target="slideMasters/slideMaster5.xml"/><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Master" Target="slideMasters/slideMaster4.xml"/><Relationship Id="rId49" Type="http://schemas.openxmlformats.org/officeDocument/2006/relationships/handoutMaster" Target="handoutMasters/handoutMaster1.xml"/><Relationship Id="rId48" Type="http://schemas.openxmlformats.org/officeDocument/2006/relationships/notesMaster" Target="notesMasters/notesMaster1.xml"/><Relationship Id="rId47" Type="http://schemas.openxmlformats.org/officeDocument/2006/relationships/slide" Target="slides/slide40.xml"/><Relationship Id="rId46" Type="http://schemas.openxmlformats.org/officeDocument/2006/relationships/slide" Target="slides/slide39.xml"/><Relationship Id="rId45" Type="http://schemas.openxmlformats.org/officeDocument/2006/relationships/slide" Target="slides/slide38.xml"/><Relationship Id="rId44" Type="http://schemas.openxmlformats.org/officeDocument/2006/relationships/slide" Target="slides/slide37.xml"/><Relationship Id="rId43" Type="http://schemas.openxmlformats.org/officeDocument/2006/relationships/slide" Target="slides/slide36.xml"/><Relationship Id="rId42" Type="http://schemas.openxmlformats.org/officeDocument/2006/relationships/slide" Target="slides/slide35.xml"/><Relationship Id="rId41" Type="http://schemas.openxmlformats.org/officeDocument/2006/relationships/slide" Target="slides/slide34.xml"/><Relationship Id="rId40" Type="http://schemas.openxmlformats.org/officeDocument/2006/relationships/slide" Target="slides/slide33.xml"/><Relationship Id="rId4" Type="http://schemas.openxmlformats.org/officeDocument/2006/relationships/slideMaster" Target="slideMasters/slideMaster3.xml"/><Relationship Id="rId39" Type="http://schemas.openxmlformats.org/officeDocument/2006/relationships/slide" Target="slides/slide32.xml"/><Relationship Id="rId38" Type="http://schemas.openxmlformats.org/officeDocument/2006/relationships/slide" Target="slides/slide31.xml"/><Relationship Id="rId37" Type="http://schemas.openxmlformats.org/officeDocument/2006/relationships/slide" Target="slides/slide30.xml"/><Relationship Id="rId36" Type="http://schemas.openxmlformats.org/officeDocument/2006/relationships/slide" Target="slides/slide29.xml"/><Relationship Id="rId35" Type="http://schemas.openxmlformats.org/officeDocument/2006/relationships/slide" Target="slides/slide28.xml"/><Relationship Id="rId34" Type="http://schemas.openxmlformats.org/officeDocument/2006/relationships/slide" Target="slides/slide27.xml"/><Relationship Id="rId33" Type="http://schemas.openxmlformats.org/officeDocument/2006/relationships/slide" Target="slides/slide26.xml"/><Relationship Id="rId32" Type="http://schemas.openxmlformats.org/officeDocument/2006/relationships/slide" Target="slides/slide25.xml"/><Relationship Id="rId31" Type="http://schemas.openxmlformats.org/officeDocument/2006/relationships/slide" Target="slides/slide24.xml"/><Relationship Id="rId30" Type="http://schemas.openxmlformats.org/officeDocument/2006/relationships/slide" Target="slides/slide23.xml"/><Relationship Id="rId3" Type="http://schemas.openxmlformats.org/officeDocument/2006/relationships/slideMaster" Target="slideMasters/slideMaster2.xml"/><Relationship Id="rId29" Type="http://schemas.openxmlformats.org/officeDocument/2006/relationships/slide" Target="slides/slide22.xml"/><Relationship Id="rId28" Type="http://schemas.openxmlformats.org/officeDocument/2006/relationships/slide" Target="slides/slide21.xml"/><Relationship Id="rId27" Type="http://schemas.openxmlformats.org/officeDocument/2006/relationships/slide" Target="slides/slide20.xml"/><Relationship Id="rId26" Type="http://schemas.openxmlformats.org/officeDocument/2006/relationships/slide" Target="slides/slide19.xml"/><Relationship Id="rId25" Type="http://schemas.openxmlformats.org/officeDocument/2006/relationships/slide" Target="slides/slide18.xml"/><Relationship Id="rId24" Type="http://schemas.openxmlformats.org/officeDocument/2006/relationships/slide" Target="slides/slide17.xml"/><Relationship Id="rId23" Type="http://schemas.openxmlformats.org/officeDocument/2006/relationships/slide" Target="slides/slide16.xml"/><Relationship Id="rId22" Type="http://schemas.openxmlformats.org/officeDocument/2006/relationships/slide" Target="slides/slide15.xml"/><Relationship Id="rId21" Type="http://schemas.openxmlformats.org/officeDocument/2006/relationships/slide" Target="slides/slide14.xml"/><Relationship Id="rId20" Type="http://schemas.openxmlformats.org/officeDocument/2006/relationships/slide" Target="slides/slide13.xml"/><Relationship Id="rId2" Type="http://schemas.openxmlformats.org/officeDocument/2006/relationships/theme" Target="theme/theme1.xml"/><Relationship Id="rId19" Type="http://schemas.openxmlformats.org/officeDocument/2006/relationships/slide" Target="slides/slide12.xml"/><Relationship Id="rId18" Type="http://schemas.openxmlformats.org/officeDocument/2006/relationships/slide" Target="slides/slide11.xml"/><Relationship Id="rId17" Type="http://schemas.openxmlformats.org/officeDocument/2006/relationships/slide" Target="slides/slide10.xml"/><Relationship Id="rId16" Type="http://schemas.openxmlformats.org/officeDocument/2006/relationships/slide" Target="slides/slide9.xml"/><Relationship Id="rId15" Type="http://schemas.openxmlformats.org/officeDocument/2006/relationships/slide" Target="slides/slide8.xml"/><Relationship Id="rId14" Type="http://schemas.openxmlformats.org/officeDocument/2006/relationships/slide" Target="slides/slide7.xml"/><Relationship Id="rId13" Type="http://schemas.openxmlformats.org/officeDocument/2006/relationships/slide" Target="slides/slide6.xml"/><Relationship Id="rId12" Type="http://schemas.openxmlformats.org/officeDocument/2006/relationships/slide" Target="slides/slide5.xml"/><Relationship Id="rId11" Type="http://schemas.openxmlformats.org/officeDocument/2006/relationships/slide" Target="slides/slide4.xml"/><Relationship Id="rId10" Type="http://schemas.openxmlformats.org/officeDocument/2006/relationships/slide" Target="slides/slide3.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ED594FB-2808-45A5-BDC8-80C0F481B27E}"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85B4082-C5AE-46D0-A000-D929E8B25956}"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9FAA0F-2349-45DA-9EBD-9D94C9A1CFA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F37086-15D0-443D-AF17-A3F21825C04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9200" algn="l" defTabSz="1218565" rtl="0" eaLnBrk="1" latinLnBrk="0" hangingPunct="1">
      <a:defRPr sz="1600" kern="1200">
        <a:solidFill>
          <a:schemeClr val="tx1"/>
        </a:solidFill>
        <a:latin typeface="+mn-lt"/>
        <a:ea typeface="+mn-ea"/>
        <a:cs typeface="+mn-cs"/>
      </a:defRPr>
    </a:lvl3pPr>
    <a:lvl4pPr marL="1828800" algn="l" defTabSz="1218565" rtl="0" eaLnBrk="1" latinLnBrk="0" hangingPunct="1">
      <a:defRPr sz="1600" kern="1200">
        <a:solidFill>
          <a:schemeClr val="tx1"/>
        </a:solidFill>
        <a:latin typeface="+mn-lt"/>
        <a:ea typeface="+mn-ea"/>
        <a:cs typeface="+mn-cs"/>
      </a:defRPr>
    </a:lvl4pPr>
    <a:lvl5pPr marL="2438400" algn="l" defTabSz="1218565" rtl="0" eaLnBrk="1" latinLnBrk="0" hangingPunct="1">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userDrawn="1">
  <p:cSld name="5_标题幻灯片">
    <p:bg>
      <p:bgPr>
        <a:solidFill>
          <a:srgbClr val="F3EFE5"/>
        </a:solidFill>
        <a:effectLst/>
      </p:bgPr>
    </p:bg>
    <p:spTree>
      <p:nvGrpSpPr>
        <p:cNvPr id="1" name=""/>
        <p:cNvGrpSpPr/>
        <p:nvPr/>
      </p:nvGrpSpPr>
      <p:grpSpPr>
        <a:xfrm>
          <a:off x="0" y="0"/>
          <a:ext cx="0" cy="0"/>
          <a:chOff x="0" y="0"/>
          <a:chExt cx="0" cy="0"/>
        </a:xfrm>
      </p:grpSpPr>
      <p:sp>
        <p:nvSpPr>
          <p:cNvPr id="16" name="矩形 15"/>
          <p:cNvSpPr/>
          <p:nvPr userDrawn="1"/>
        </p:nvSpPr>
        <p:spPr>
          <a:xfrm>
            <a:off x="0" y="2199743"/>
            <a:ext cx="12190413" cy="246010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bg>
      <p:bgRef idx="1001">
        <a:schemeClr val="bg1"/>
      </p:bgRef>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6_标题幻灯片">
    <p:bg>
      <p:bgPr>
        <a:solidFill>
          <a:srgbClr val="F3EFE5"/>
        </a:solidFill>
        <a:effectLst/>
      </p:bgPr>
    </p:bg>
    <p:spTree>
      <p:nvGrpSpPr>
        <p:cNvPr id="1" name=""/>
        <p:cNvGrpSpPr/>
        <p:nvPr/>
      </p:nvGrpSpPr>
      <p:grpSpPr>
        <a:xfrm>
          <a:off x="0" y="0"/>
          <a:ext cx="0" cy="0"/>
          <a:chOff x="0" y="0"/>
          <a:chExt cx="0" cy="0"/>
        </a:xfrm>
      </p:grpSpPr>
      <p:sp>
        <p:nvSpPr>
          <p:cNvPr id="16" name="矩形 15"/>
          <p:cNvSpPr/>
          <p:nvPr userDrawn="1"/>
        </p:nvSpPr>
        <p:spPr>
          <a:xfrm>
            <a:off x="0" y="2174453"/>
            <a:ext cx="12190413" cy="24601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_rels/slideMaster5.xml.rels><?xml version="1.0" encoding="UTF-8" standalone="yes"?>
<Relationships xmlns="http://schemas.openxmlformats.org/package/2006/relationships"><Relationship Id="rId5" Type="http://schemas.openxmlformats.org/officeDocument/2006/relationships/theme" Target="../theme/theme5.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Rectangle 239"/>
          <p:cNvSpPr>
            <a:spLocks noChangeArrowheads="1"/>
          </p:cNvSpPr>
          <p:nvPr userDrawn="1"/>
        </p:nvSpPr>
        <p:spPr bwMode="auto">
          <a:xfrm>
            <a:off x="0" y="2"/>
            <a:ext cx="12192530" cy="827809"/>
          </a:xfrm>
          <a:prstGeom prst="rect">
            <a:avLst/>
          </a:prstGeom>
          <a:gradFill rotWithShape="1">
            <a:gsLst>
              <a:gs pos="0">
                <a:srgbClr val="0099FF">
                  <a:gamma/>
                  <a:shade val="19216"/>
                  <a:invGamma/>
                </a:srgbClr>
              </a:gs>
              <a:gs pos="100000">
                <a:srgbClr val="0099FF"/>
              </a:gs>
            </a:gsLst>
            <a:lin ang="189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endParaRPr lang="zh-CN" altLang="en-US" sz="2400" b="0"/>
          </a:p>
        </p:txBody>
      </p:sp>
      <p:sp>
        <p:nvSpPr>
          <p:cNvPr id="3" name="TextBox 11"/>
          <p:cNvSpPr txBox="1">
            <a:spLocks noChangeArrowheads="1"/>
          </p:cNvSpPr>
          <p:nvPr userDrawn="1"/>
        </p:nvSpPr>
        <p:spPr bwMode="auto">
          <a:xfrm>
            <a:off x="146033" y="40226"/>
            <a:ext cx="6239121" cy="692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8" tIns="60948" rIns="121898" bIns="60948">
            <a:spAutoFit/>
          </a:bodyPr>
          <a:lstStyle>
            <a:lvl1pPr algn="l">
              <a:defRPr>
                <a:solidFill>
                  <a:schemeClr val="tx1"/>
                </a:solidFill>
                <a:latin typeface="Calibri" panose="020F0502020204030204" pitchFamily="34" charset="0"/>
                <a:ea typeface="宋体" panose="02010600030101010101" pitchFamily="2" charset="-122"/>
              </a:defRPr>
            </a:lvl1pPr>
            <a:lvl2pPr marL="742950" indent="-285750" algn="l">
              <a:defRPr>
                <a:solidFill>
                  <a:schemeClr val="tx1"/>
                </a:solidFill>
                <a:latin typeface="Calibri" panose="020F0502020204030204" pitchFamily="34" charset="0"/>
                <a:ea typeface="宋体" panose="02010600030101010101" pitchFamily="2" charset="-122"/>
              </a:defRPr>
            </a:lvl2pPr>
            <a:lvl3pPr marL="1143000" indent="-228600" algn="l">
              <a:defRPr>
                <a:solidFill>
                  <a:schemeClr val="tx1"/>
                </a:solidFill>
                <a:latin typeface="Calibri" panose="020F0502020204030204" pitchFamily="34" charset="0"/>
                <a:ea typeface="宋体" panose="02010600030101010101" pitchFamily="2" charset="-122"/>
              </a:defRPr>
            </a:lvl3pPr>
            <a:lvl4pPr marL="1600200" indent="-228600" algn="l">
              <a:defRPr>
                <a:solidFill>
                  <a:schemeClr val="tx1"/>
                </a:solidFill>
                <a:latin typeface="Calibri" panose="020F0502020204030204" pitchFamily="34" charset="0"/>
                <a:ea typeface="宋体" panose="02010600030101010101" pitchFamily="2" charset="-122"/>
              </a:defRPr>
            </a:lvl4pPr>
            <a:lvl5pPr marL="2057400" indent="-228600" algn="l">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700" dirty="0" smtClean="0">
                <a:solidFill>
                  <a:srgbClr val="FFFF00"/>
                </a:solidFill>
                <a:latin typeface="黑体" panose="02010609060101010101" pitchFamily="2" charset="-122"/>
                <a:ea typeface="黑体" panose="02010609060101010101" pitchFamily="2" charset="-122"/>
              </a:rPr>
              <a:t>剖析题型</a:t>
            </a:r>
            <a:r>
              <a:rPr lang="zh-CN" altLang="en-US" sz="3700" baseline="0" dirty="0" smtClean="0">
                <a:solidFill>
                  <a:srgbClr val="FFFF00"/>
                </a:solidFill>
                <a:latin typeface="黑体" panose="02010609060101010101" pitchFamily="2" charset="-122"/>
                <a:ea typeface="黑体" panose="02010609060101010101" pitchFamily="2" charset="-122"/>
              </a:rPr>
              <a:t>  提炼方法</a:t>
            </a:r>
            <a:endParaRPr lang="zh-CN" altLang="en-US" sz="3700" dirty="0">
              <a:solidFill>
                <a:srgbClr val="FFFF00"/>
              </a:solidFill>
              <a:latin typeface="黑体" panose="02010609060101010101" pitchFamily="2" charset="-122"/>
              <a:ea typeface="黑体" panose="0201060906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iming>
    <p:tnLst>
      <p:par>
        <p:cTn id="1" dur="indefinite" restart="never" nodeType="tmRoot"/>
      </p:par>
    </p:tnLst>
  </p:timing>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7" name="Rectangle 239"/>
          <p:cNvSpPr>
            <a:spLocks noChangeArrowheads="1"/>
          </p:cNvSpPr>
          <p:nvPr userDrawn="1"/>
        </p:nvSpPr>
        <p:spPr bwMode="auto">
          <a:xfrm>
            <a:off x="0" y="2"/>
            <a:ext cx="12192530" cy="827809"/>
          </a:xfrm>
          <a:prstGeom prst="rect">
            <a:avLst/>
          </a:prstGeom>
          <a:gradFill rotWithShape="1">
            <a:gsLst>
              <a:gs pos="0">
                <a:srgbClr val="0099FF">
                  <a:gamma/>
                  <a:shade val="19216"/>
                  <a:invGamma/>
                </a:srgbClr>
              </a:gs>
              <a:gs pos="100000">
                <a:srgbClr val="0099FF"/>
              </a:gs>
            </a:gsLst>
            <a:lin ang="189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endParaRPr lang="zh-CN" altLang="en-US" sz="2400" b="0"/>
          </a:p>
        </p:txBody>
      </p:sp>
      <p:sp>
        <p:nvSpPr>
          <p:cNvPr id="18" name="TextBox 11"/>
          <p:cNvSpPr txBox="1">
            <a:spLocks noChangeArrowheads="1"/>
          </p:cNvSpPr>
          <p:nvPr userDrawn="1"/>
        </p:nvSpPr>
        <p:spPr bwMode="auto">
          <a:xfrm>
            <a:off x="146033" y="40226"/>
            <a:ext cx="6239121" cy="692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8" tIns="60948" rIns="121898" bIns="60948">
            <a:spAutoFit/>
          </a:bodyPr>
          <a:lstStyle>
            <a:lvl1pPr algn="l">
              <a:defRPr>
                <a:solidFill>
                  <a:schemeClr val="tx1"/>
                </a:solidFill>
                <a:latin typeface="Calibri" panose="020F0502020204030204" pitchFamily="34" charset="0"/>
                <a:ea typeface="宋体" panose="02010600030101010101" pitchFamily="2" charset="-122"/>
              </a:defRPr>
            </a:lvl1pPr>
            <a:lvl2pPr marL="742950" indent="-285750" algn="l">
              <a:defRPr>
                <a:solidFill>
                  <a:schemeClr val="tx1"/>
                </a:solidFill>
                <a:latin typeface="Calibri" panose="020F0502020204030204" pitchFamily="34" charset="0"/>
                <a:ea typeface="宋体" panose="02010600030101010101" pitchFamily="2" charset="-122"/>
              </a:defRPr>
            </a:lvl2pPr>
            <a:lvl3pPr marL="1143000" indent="-228600" algn="l">
              <a:defRPr>
                <a:solidFill>
                  <a:schemeClr val="tx1"/>
                </a:solidFill>
                <a:latin typeface="Calibri" panose="020F0502020204030204" pitchFamily="34" charset="0"/>
                <a:ea typeface="宋体" panose="02010600030101010101" pitchFamily="2" charset="-122"/>
              </a:defRPr>
            </a:lvl3pPr>
            <a:lvl4pPr marL="1600200" indent="-228600" algn="l">
              <a:defRPr>
                <a:solidFill>
                  <a:schemeClr val="tx1"/>
                </a:solidFill>
                <a:latin typeface="Calibri" panose="020F0502020204030204" pitchFamily="34" charset="0"/>
                <a:ea typeface="宋体" panose="02010600030101010101" pitchFamily="2" charset="-122"/>
              </a:defRPr>
            </a:lvl4pPr>
            <a:lvl5pPr marL="2057400" indent="-228600" algn="l">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700" dirty="0" smtClean="0">
                <a:solidFill>
                  <a:srgbClr val="FFFF00"/>
                </a:solidFill>
                <a:latin typeface="黑体" panose="02010609060101010101" pitchFamily="2" charset="-122"/>
                <a:ea typeface="黑体" panose="02010609060101010101" pitchFamily="2" charset="-122"/>
              </a:rPr>
              <a:t>实验解读</a:t>
            </a:r>
            <a:endParaRPr lang="zh-CN" altLang="en-US" sz="3700" dirty="0">
              <a:solidFill>
                <a:srgbClr val="FFFF00"/>
              </a:solidFill>
              <a:latin typeface="黑体" panose="02010609060101010101" pitchFamily="2" charset="-122"/>
              <a:ea typeface="黑体" panose="02010609060101010101" pitchFamily="2" charset="-122"/>
            </a:endParaRPr>
          </a:p>
        </p:txBody>
      </p:sp>
    </p:spTree>
  </p:cSld>
  <p:clrMap bg1="lt1" tx1="dk1" bg2="lt2" tx2="dk2" accent1="accent1" accent2="accent2" accent3="accent3" accent4="accent4" accent5="accent5" accent6="accent6" hlink="hlink" folHlink="folHlink"/>
  <p:sldLayoutIdLst>
    <p:sldLayoutId id="2147483652" r:id="rId1"/>
  </p:sldLayoutIdLst>
  <p:timing>
    <p:tnLst>
      <p:par>
        <p:cTn id="1" dur="indefinite" restart="never" nodeType="tmRoot"/>
      </p:par>
    </p:tnLst>
  </p:timing>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7" name="Rectangle 239"/>
          <p:cNvSpPr>
            <a:spLocks noChangeArrowheads="1"/>
          </p:cNvSpPr>
          <p:nvPr userDrawn="1"/>
        </p:nvSpPr>
        <p:spPr bwMode="auto">
          <a:xfrm>
            <a:off x="0" y="2"/>
            <a:ext cx="12192530" cy="827809"/>
          </a:xfrm>
          <a:prstGeom prst="rect">
            <a:avLst/>
          </a:prstGeom>
          <a:gradFill rotWithShape="1">
            <a:gsLst>
              <a:gs pos="0">
                <a:srgbClr val="0099FF">
                  <a:gamma/>
                  <a:shade val="19216"/>
                  <a:invGamma/>
                </a:srgbClr>
              </a:gs>
              <a:gs pos="100000">
                <a:srgbClr val="0099FF"/>
              </a:gs>
            </a:gsLst>
            <a:lin ang="189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endParaRPr lang="zh-CN" altLang="en-US" sz="2400" b="0"/>
          </a:p>
        </p:txBody>
      </p:sp>
      <p:sp>
        <p:nvSpPr>
          <p:cNvPr id="18" name="TextBox 11"/>
          <p:cNvSpPr txBox="1">
            <a:spLocks noChangeArrowheads="1"/>
          </p:cNvSpPr>
          <p:nvPr userDrawn="1"/>
        </p:nvSpPr>
        <p:spPr bwMode="auto">
          <a:xfrm>
            <a:off x="146033" y="40226"/>
            <a:ext cx="9405109" cy="692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8" tIns="60948" rIns="121898" bIns="60948">
            <a:spAutoFit/>
          </a:bodyPr>
          <a:lstStyle>
            <a:lvl1pPr algn="l">
              <a:defRPr>
                <a:solidFill>
                  <a:schemeClr val="tx1"/>
                </a:solidFill>
                <a:latin typeface="Calibri" panose="020F0502020204030204" pitchFamily="34" charset="0"/>
                <a:ea typeface="宋体" panose="02010600030101010101" pitchFamily="2" charset="-122"/>
              </a:defRPr>
            </a:lvl1pPr>
            <a:lvl2pPr marL="742950" indent="-285750" algn="l">
              <a:defRPr>
                <a:solidFill>
                  <a:schemeClr val="tx1"/>
                </a:solidFill>
                <a:latin typeface="Calibri" panose="020F0502020204030204" pitchFamily="34" charset="0"/>
                <a:ea typeface="宋体" panose="02010600030101010101" pitchFamily="2" charset="-122"/>
              </a:defRPr>
            </a:lvl2pPr>
            <a:lvl3pPr marL="1143000" indent="-228600" algn="l">
              <a:defRPr>
                <a:solidFill>
                  <a:schemeClr val="tx1"/>
                </a:solidFill>
                <a:latin typeface="Calibri" panose="020F0502020204030204" pitchFamily="34" charset="0"/>
                <a:ea typeface="宋体" panose="02010600030101010101" pitchFamily="2" charset="-122"/>
              </a:defRPr>
            </a:lvl3pPr>
            <a:lvl4pPr marL="1600200" indent="-228600" algn="l">
              <a:defRPr>
                <a:solidFill>
                  <a:schemeClr val="tx1"/>
                </a:solidFill>
                <a:latin typeface="Calibri" panose="020F0502020204030204" pitchFamily="34" charset="0"/>
                <a:ea typeface="宋体" panose="02010600030101010101" pitchFamily="2" charset="-122"/>
              </a:defRPr>
            </a:lvl4pPr>
            <a:lvl5pPr marL="2057400" indent="-228600" algn="l">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700" dirty="0" smtClean="0">
                <a:solidFill>
                  <a:srgbClr val="FFFF00"/>
                </a:solidFill>
                <a:latin typeface="黑体" panose="02010609060101010101" pitchFamily="2" charset="-122"/>
                <a:ea typeface="黑体" panose="02010609060101010101" pitchFamily="2" charset="-122"/>
              </a:rPr>
              <a:t>构建知识网络  强化答题语句</a:t>
            </a:r>
            <a:endParaRPr lang="zh-CN" altLang="en-US" sz="3700" dirty="0">
              <a:solidFill>
                <a:srgbClr val="FFFF00"/>
              </a:solidFill>
              <a:latin typeface="黑体" panose="02010609060101010101" pitchFamily="2" charset="-122"/>
              <a:ea typeface="黑体" panose="02010609060101010101" pitchFamily="2" charset="-122"/>
            </a:endParaRPr>
          </a:p>
        </p:txBody>
      </p:sp>
    </p:spTree>
  </p:cSld>
  <p:clrMap bg1="lt1" tx1="dk1" bg2="lt2" tx2="dk2" accent1="accent1" accent2="accent2" accent3="accent3" accent4="accent4" accent5="accent5" accent6="accent6" hlink="hlink" folHlink="folHlink"/>
  <p:sldLayoutIdLst>
    <p:sldLayoutId id="2147483654" r:id="rId1"/>
  </p:sldLayoutIdLst>
  <p:timing>
    <p:tnLst>
      <p:par>
        <p:cTn id="1" dur="indefinite" restart="never" nodeType="tmRoot"/>
      </p:par>
    </p:tnLst>
  </p:timing>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7" name="Rectangle 239"/>
          <p:cNvSpPr>
            <a:spLocks noChangeArrowheads="1"/>
          </p:cNvSpPr>
          <p:nvPr userDrawn="1"/>
        </p:nvSpPr>
        <p:spPr bwMode="auto">
          <a:xfrm>
            <a:off x="0" y="2"/>
            <a:ext cx="12192530" cy="827809"/>
          </a:xfrm>
          <a:prstGeom prst="rect">
            <a:avLst/>
          </a:prstGeom>
          <a:gradFill rotWithShape="1">
            <a:gsLst>
              <a:gs pos="0">
                <a:srgbClr val="0099FF">
                  <a:gamma/>
                  <a:shade val="19216"/>
                  <a:invGamma/>
                </a:srgbClr>
              </a:gs>
              <a:gs pos="100000">
                <a:srgbClr val="0099FF"/>
              </a:gs>
            </a:gsLst>
            <a:lin ang="189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endParaRPr lang="zh-CN" altLang="en-US" sz="2400" b="0"/>
          </a:p>
        </p:txBody>
      </p:sp>
      <p:sp>
        <p:nvSpPr>
          <p:cNvPr id="4" name="TextBox 11"/>
          <p:cNvSpPr txBox="1">
            <a:spLocks noChangeArrowheads="1"/>
          </p:cNvSpPr>
          <p:nvPr userDrawn="1"/>
        </p:nvSpPr>
        <p:spPr bwMode="auto">
          <a:xfrm>
            <a:off x="-624666" y="21174"/>
            <a:ext cx="6944971" cy="69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8" tIns="60948" rIns="121898" bIns="60948">
            <a:spAutoFit/>
          </a:bodyPr>
          <a:lstStyle>
            <a:lvl1pPr algn="l">
              <a:defRPr>
                <a:solidFill>
                  <a:schemeClr val="tx1"/>
                </a:solidFill>
                <a:latin typeface="Calibri" panose="020F0502020204030204" pitchFamily="34" charset="0"/>
                <a:ea typeface="宋体" panose="02010600030101010101" pitchFamily="2" charset="-122"/>
              </a:defRPr>
            </a:lvl1pPr>
            <a:lvl2pPr marL="742950" indent="-285750" algn="l">
              <a:defRPr>
                <a:solidFill>
                  <a:schemeClr val="tx1"/>
                </a:solidFill>
                <a:latin typeface="Calibri" panose="020F0502020204030204" pitchFamily="34" charset="0"/>
                <a:ea typeface="宋体" panose="02010600030101010101" pitchFamily="2" charset="-122"/>
              </a:defRPr>
            </a:lvl2pPr>
            <a:lvl3pPr marL="1143000" indent="-228600" algn="l">
              <a:defRPr>
                <a:solidFill>
                  <a:schemeClr val="tx1"/>
                </a:solidFill>
                <a:latin typeface="Calibri" panose="020F0502020204030204" pitchFamily="34" charset="0"/>
                <a:ea typeface="宋体" panose="02010600030101010101" pitchFamily="2" charset="-122"/>
              </a:defRPr>
            </a:lvl3pPr>
            <a:lvl4pPr marL="1600200" indent="-228600" algn="l">
              <a:defRPr>
                <a:solidFill>
                  <a:schemeClr val="tx1"/>
                </a:solidFill>
                <a:latin typeface="Calibri" panose="020F0502020204030204" pitchFamily="34" charset="0"/>
                <a:ea typeface="宋体" panose="02010600030101010101" pitchFamily="2" charset="-122"/>
              </a:defRPr>
            </a:lvl4pPr>
            <a:lvl5pPr marL="2057400" indent="-228600" algn="l">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3700" dirty="0" smtClean="0">
                <a:solidFill>
                  <a:srgbClr val="FFFF00"/>
                </a:solidFill>
                <a:latin typeface="黑体" panose="02010609060101010101" pitchFamily="2" charset="-122"/>
                <a:ea typeface="黑体" panose="02010609060101010101" pitchFamily="2" charset="-122"/>
              </a:rPr>
              <a:t>探究高考</a:t>
            </a:r>
            <a:r>
              <a:rPr lang="zh-CN" altLang="en-US" sz="3700" baseline="0" dirty="0" smtClean="0">
                <a:solidFill>
                  <a:srgbClr val="FFFF00"/>
                </a:solidFill>
                <a:latin typeface="黑体" panose="02010609060101010101" pitchFamily="2" charset="-122"/>
                <a:ea typeface="黑体" panose="02010609060101010101" pitchFamily="2" charset="-122"/>
              </a:rPr>
              <a:t>  明确考向</a:t>
            </a:r>
            <a:endParaRPr lang="zh-CN" altLang="en-US" sz="3700" dirty="0">
              <a:solidFill>
                <a:srgbClr val="FFFF00"/>
              </a:solidFill>
              <a:latin typeface="黑体" panose="02010609060101010101" pitchFamily="2" charset="-122"/>
              <a:ea typeface="黑体" panose="02010609060101010101" pitchFamily="2" charset="-122"/>
            </a:endParaRPr>
          </a:p>
        </p:txBody>
      </p:sp>
      <p:graphicFrame>
        <p:nvGraphicFramePr>
          <p:cNvPr id="5" name="表格 4"/>
          <p:cNvGraphicFramePr>
            <a:graphicFrameLocks noGrp="1"/>
          </p:cNvGraphicFramePr>
          <p:nvPr userDrawn="1"/>
        </p:nvGraphicFramePr>
        <p:xfrm>
          <a:off x="5896107" y="157563"/>
          <a:ext cx="6022485" cy="519643"/>
        </p:xfrm>
        <a:graphic>
          <a:graphicData uri="http://schemas.openxmlformats.org/drawingml/2006/table">
            <a:tbl>
              <a:tblPr firstRow="1" bandRow="1">
                <a:tableStyleId>{5C22544A-7EE6-4342-B048-85BDC9FD1C3A}</a:tableStyleId>
              </a:tblPr>
              <a:tblGrid>
                <a:gridCol w="1204497"/>
                <a:gridCol w="1204497"/>
                <a:gridCol w="1204497"/>
                <a:gridCol w="1204497"/>
                <a:gridCol w="1204497"/>
              </a:tblGrid>
              <a:tr h="519643">
                <a:tc>
                  <a:txBody>
                    <a:bodyPr/>
                    <a:lstStyle/>
                    <a:p>
                      <a:pPr>
                        <a:lnSpc>
                          <a:spcPct val="50000"/>
                        </a:lnSpc>
                      </a:pPr>
                      <a:endParaRPr lang="zh-CN" altLang="en-US" sz="1900" baseline="0" dirty="0"/>
                    </a:p>
                  </a:txBody>
                  <a:tcPr marL="121904" marR="121904" marT="60974" marB="60974">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nSpc>
                          <a:spcPct val="50000"/>
                        </a:lnSpc>
                      </a:pPr>
                      <a:endParaRPr lang="zh-CN" altLang="en-US" sz="1900" baseline="0" dirty="0"/>
                    </a:p>
                  </a:txBody>
                  <a:tcPr marL="121904" marR="121904" marT="60974" marB="609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nSpc>
                          <a:spcPct val="50000"/>
                        </a:lnSpc>
                      </a:pPr>
                      <a:endParaRPr lang="zh-CN" altLang="en-US" sz="1900" baseline="0" dirty="0"/>
                    </a:p>
                  </a:txBody>
                  <a:tcPr marL="121904" marR="121904" marT="60974" marB="609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nSpc>
                          <a:spcPct val="50000"/>
                        </a:lnSpc>
                      </a:pPr>
                      <a:endParaRPr lang="zh-CN" altLang="en-US" sz="1900" baseline="0"/>
                    </a:p>
                  </a:txBody>
                  <a:tcPr marL="121904" marR="121904" marT="60974" marB="609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nSpc>
                          <a:spcPct val="50000"/>
                        </a:lnSpc>
                      </a:pPr>
                      <a:endParaRPr lang="zh-CN" altLang="en-US" sz="1900" baseline="0" dirty="0"/>
                    </a:p>
                  </a:txBody>
                  <a:tcPr marL="121904" marR="121904" marT="60974" marB="60974">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bl>
          </a:graphicData>
        </a:graphic>
      </p:graphicFrame>
    </p:spTree>
  </p:cSld>
  <p:clrMap bg1="lt1" tx1="dk1" bg2="lt2" tx2="dk2" accent1="accent1" accent2="accent2" accent3="accent3" accent4="accent4" accent5="accent5" accent6="accent6" hlink="hlink" folHlink="folHlink"/>
  <p:sldLayoutIdLst>
    <p:sldLayoutId id="2147483656" r:id="rId1"/>
    <p:sldLayoutId id="2147483657" r:id="rId2"/>
  </p:sldLayoutIdLst>
  <p:timing>
    <p:tnLst>
      <p:par>
        <p:cTn id="1" dur="indefinite" restart="never" nodeType="tmRoot"/>
      </p:par>
    </p:tnLst>
  </p:timing>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Lst>
  <p:timing>
    <p:tnLst>
      <p:par>
        <p:cTn id="1" dur="indefinite" restart="never" nodeType="tmRoot"/>
      </p:par>
    </p:tnLst>
  </p:timing>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AutoShape 46"/>
          <p:cNvSpPr>
            <a:spLocks noChangeArrowheads="1"/>
          </p:cNvSpPr>
          <p:nvPr userDrawn="1"/>
        </p:nvSpPr>
        <p:spPr bwMode="gray">
          <a:xfrm>
            <a:off x="-370369" y="10718"/>
            <a:ext cx="12880358" cy="616092"/>
          </a:xfrm>
          <a:prstGeom prst="roundRect">
            <a:avLst>
              <a:gd name="adj" fmla="val 50000"/>
            </a:avLst>
          </a:prstGeom>
          <a:gradFill rotWithShape="1">
            <a:gsLst>
              <a:gs pos="0">
                <a:srgbClr val="F8F8F8"/>
              </a:gs>
              <a:gs pos="100000">
                <a:srgbClr val="F8F8F8">
                  <a:gamma/>
                  <a:shade val="76471"/>
                  <a:invGamma/>
                </a:srgbClr>
              </a:gs>
            </a:gsLst>
            <a:lin ang="5400000" scaled="1"/>
          </a:gradFill>
          <a:ln w="19050">
            <a:solidFill>
              <a:srgbClr val="C0C0C0"/>
            </a:solidFill>
            <a:round/>
          </a:ln>
          <a:effectLst>
            <a:outerShdw dist="53882" dir="2700000" algn="ctr" rotWithShape="0">
              <a:srgbClr val="292929">
                <a:alpha val="50000"/>
              </a:srgbClr>
            </a:outerShdw>
          </a:effectLst>
        </p:spPr>
        <p:txBody>
          <a:bodyPr wrap="none" lIns="121898" tIns="60948" rIns="121898" bIns="60948" anchor="ctr"/>
          <a:lstStyle/>
          <a:p>
            <a:pPr algn="ctr">
              <a:defRPr/>
            </a:pPr>
            <a:endParaRPr lang="zh-CN" altLang="en-US" sz="2400" b="1">
              <a:solidFill>
                <a:schemeClr val="tx1"/>
              </a:solidFill>
              <a:latin typeface="Times New Roman" panose="02020603050405020304" pitchFamily="18" charset="0"/>
              <a:cs typeface="Times New Roman" panose="02020603050405020304" pitchFamily="18" charset="0"/>
            </a:endParaRPr>
          </a:p>
        </p:txBody>
      </p:sp>
      <p:graphicFrame>
        <p:nvGraphicFramePr>
          <p:cNvPr id="3" name="表格 2"/>
          <p:cNvGraphicFramePr>
            <a:graphicFrameLocks noGrp="1"/>
          </p:cNvGraphicFramePr>
          <p:nvPr userDrawn="1"/>
        </p:nvGraphicFramePr>
        <p:xfrm>
          <a:off x="175836" y="68643"/>
          <a:ext cx="11807768" cy="507356"/>
        </p:xfrm>
        <a:graphic>
          <a:graphicData uri="http://schemas.openxmlformats.org/drawingml/2006/table">
            <a:tbl>
              <a:tblPr firstRow="1" bandRow="1">
                <a:tableStyleId>{5C22544A-7EE6-4342-B048-85BDC9FD1C3A}</a:tableStyleId>
              </a:tblPr>
              <a:tblGrid>
                <a:gridCol w="843412"/>
                <a:gridCol w="843412"/>
                <a:gridCol w="843412"/>
                <a:gridCol w="843412"/>
                <a:gridCol w="843412"/>
                <a:gridCol w="843412"/>
                <a:gridCol w="843412"/>
                <a:gridCol w="843412"/>
                <a:gridCol w="843412"/>
                <a:gridCol w="843412"/>
                <a:gridCol w="843412"/>
                <a:gridCol w="843412"/>
                <a:gridCol w="843412"/>
                <a:gridCol w="843412"/>
              </a:tblGrid>
              <a:tr h="507356">
                <a:tc>
                  <a:txBody>
                    <a:bodyPr/>
                    <a:lstStyle/>
                    <a:p>
                      <a:pPr>
                        <a:lnSpc>
                          <a:spcPct val="80000"/>
                        </a:lnSpc>
                      </a:pPr>
                      <a:endParaRPr lang="zh-CN" altLang="en-US" sz="2100" baseline="0" dirty="0"/>
                    </a:p>
                  </a:txBody>
                  <a:tcPr marL="121904" marR="121904" marT="60974" marB="60974">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nSpc>
                          <a:spcPct val="80000"/>
                        </a:lnSpc>
                      </a:pPr>
                      <a:endParaRPr lang="zh-CN" altLang="en-US" sz="2100" baseline="0" dirty="0"/>
                    </a:p>
                  </a:txBody>
                  <a:tcPr marL="121904" marR="121904" marT="60974" marB="609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nSpc>
                          <a:spcPct val="80000"/>
                        </a:lnSpc>
                      </a:pPr>
                      <a:endParaRPr lang="zh-CN" altLang="en-US" sz="2100" baseline="0" dirty="0"/>
                    </a:p>
                  </a:txBody>
                  <a:tcPr marL="121904" marR="121904" marT="60974" marB="609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nSpc>
                          <a:spcPct val="80000"/>
                        </a:lnSpc>
                      </a:pPr>
                      <a:endParaRPr lang="zh-CN" altLang="en-US" sz="2100" baseline="0" dirty="0"/>
                    </a:p>
                  </a:txBody>
                  <a:tcPr marL="121904" marR="121904" marT="60974" marB="609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nSpc>
                          <a:spcPct val="80000"/>
                        </a:lnSpc>
                      </a:pPr>
                      <a:endParaRPr lang="zh-CN" altLang="en-US" sz="2100" baseline="0"/>
                    </a:p>
                  </a:txBody>
                  <a:tcPr marL="121904" marR="121904" marT="60974" marB="609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nSpc>
                          <a:spcPct val="80000"/>
                        </a:lnSpc>
                      </a:pPr>
                      <a:endParaRPr lang="zh-CN" altLang="en-US" sz="2100" baseline="0"/>
                    </a:p>
                  </a:txBody>
                  <a:tcPr marL="121904" marR="121904" marT="60974" marB="609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nSpc>
                          <a:spcPct val="80000"/>
                        </a:lnSpc>
                      </a:pPr>
                      <a:endParaRPr lang="zh-CN" altLang="en-US" sz="2100" baseline="0" dirty="0"/>
                    </a:p>
                  </a:txBody>
                  <a:tcPr marL="121904" marR="121904" marT="60974" marB="609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nSpc>
                          <a:spcPct val="80000"/>
                        </a:lnSpc>
                      </a:pPr>
                      <a:endParaRPr lang="zh-CN" altLang="en-US" sz="2100" baseline="0"/>
                    </a:p>
                  </a:txBody>
                  <a:tcPr marL="121904" marR="121904" marT="60974" marB="609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nSpc>
                          <a:spcPct val="80000"/>
                        </a:lnSpc>
                      </a:pPr>
                      <a:endParaRPr lang="zh-CN" altLang="en-US" sz="2100" baseline="0"/>
                    </a:p>
                  </a:txBody>
                  <a:tcPr marL="121904" marR="121904" marT="60974" marB="609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nSpc>
                          <a:spcPct val="80000"/>
                        </a:lnSpc>
                      </a:pPr>
                      <a:endParaRPr lang="zh-CN" altLang="en-US" sz="2100" baseline="0" dirty="0"/>
                    </a:p>
                  </a:txBody>
                  <a:tcPr marL="121904" marR="121904" marT="60974" marB="609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nSpc>
                          <a:spcPct val="80000"/>
                        </a:lnSpc>
                      </a:pPr>
                      <a:endParaRPr lang="zh-CN" altLang="en-US" sz="2100" baseline="0" dirty="0"/>
                    </a:p>
                  </a:txBody>
                  <a:tcPr marL="121904" marR="121904" marT="60974" marB="609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nSpc>
                          <a:spcPct val="80000"/>
                        </a:lnSpc>
                      </a:pPr>
                      <a:endParaRPr lang="zh-CN" altLang="en-US" sz="2100" baseline="0"/>
                    </a:p>
                  </a:txBody>
                  <a:tcPr marL="121904" marR="121904" marT="60974" marB="609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nSpc>
                          <a:spcPct val="80000"/>
                        </a:lnSpc>
                      </a:pPr>
                      <a:endParaRPr lang="zh-CN" altLang="en-US" sz="2100" baseline="0" dirty="0"/>
                    </a:p>
                  </a:txBody>
                  <a:tcPr marL="121904" marR="121904" marT="60974" marB="609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nSpc>
                          <a:spcPct val="80000"/>
                        </a:lnSpc>
                      </a:pPr>
                      <a:endParaRPr lang="zh-CN" altLang="en-US" sz="2100" baseline="0" dirty="0"/>
                    </a:p>
                  </a:txBody>
                  <a:tcPr marL="121904" marR="121904" marT="60974" marB="60974">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r>
            </a:tbl>
          </a:graphicData>
        </a:graphic>
      </p:graphicFrame>
    </p:spTree>
  </p:cSld>
  <p:clrMap bg1="lt1" tx1="dk1" bg2="lt2" tx2="dk2" accent1="accent1" accent2="accent2" accent3="accent3" accent4="accent4" accent5="accent5" accent6="accent6" hlink="hlink" folHlink="folHlink"/>
  <p:sldLayoutIdLst>
    <p:sldLayoutId id="2147483664" r:id="rId1"/>
  </p:sldLayoutIdLst>
  <p:timing>
    <p:tnLst>
      <p:par>
        <p:cTn id="1" dur="indefinite" restart="never" nodeType="tmRoot"/>
      </p:par>
    </p:tnLst>
  </p:timing>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slide" Target="slide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5.png"/></Relationships>
</file>

<file path=ppt/slides/_rels/slide19.xml.rels><?xml version="1.0" encoding="UTF-8" standalone="yes"?>
<Relationships xmlns="http://schemas.openxmlformats.org/package/2006/relationships"><Relationship Id="rId6" Type="http://schemas.openxmlformats.org/officeDocument/2006/relationships/vmlDrawing" Target="../drawings/vmlDrawing1.vml"/><Relationship Id="rId5" Type="http://schemas.openxmlformats.org/officeDocument/2006/relationships/slideLayout" Target="../slideLayouts/slideLayout8.xml"/><Relationship Id="rId4" Type="http://schemas.openxmlformats.org/officeDocument/2006/relationships/image" Target="../media/image7.emf"/><Relationship Id="rId3" Type="http://schemas.openxmlformats.org/officeDocument/2006/relationships/package" Target="../embeddings/Document2.docx"/><Relationship Id="rId2" Type="http://schemas.openxmlformats.org/officeDocument/2006/relationships/image" Target="../media/image6.emf"/><Relationship Id="rId1" Type="http://schemas.openxmlformats.org/officeDocument/2006/relationships/package" Target="../embeddings/Document1.docx"/></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5" Type="http://schemas.openxmlformats.org/officeDocument/2006/relationships/vmlDrawing" Target="../drawings/vmlDrawing2.vml"/><Relationship Id="rId4" Type="http://schemas.openxmlformats.org/officeDocument/2006/relationships/slideLayout" Target="../slideLayouts/slideLayout8.xml"/><Relationship Id="rId3" Type="http://schemas.openxmlformats.org/officeDocument/2006/relationships/image" Target="../media/image2.tiff"/><Relationship Id="rId2" Type="http://schemas.openxmlformats.org/officeDocument/2006/relationships/image" Target="../media/image8.emf"/><Relationship Id="rId1" Type="http://schemas.openxmlformats.org/officeDocument/2006/relationships/package" Target="../embeddings/Document3.docx"/></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0.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0.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 Target="slide29.xml"/><Relationship Id="rId1" Type="http://schemas.openxmlformats.org/officeDocument/2006/relationships/image" Target="../media/image10.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1.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3.tiff"/><Relationship Id="rId1" Type="http://schemas.openxmlformats.org/officeDocument/2006/relationships/slide" Target="slide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openxmlformats.org/officeDocument/2006/relationships/slide" Target="slide37.xml"/><Relationship Id="rId4" Type="http://schemas.openxmlformats.org/officeDocument/2006/relationships/slide" Target="slide36.xml"/><Relationship Id="rId3" Type="http://schemas.openxmlformats.org/officeDocument/2006/relationships/slide" Target="slide35.xml"/><Relationship Id="rId2" Type="http://schemas.openxmlformats.org/officeDocument/2006/relationships/slide" Target="slide34.xml"/><Relationship Id="rId1" Type="http://schemas.openxmlformats.org/officeDocument/2006/relationships/slide" Target="slide33.xml"/></Relationships>
</file>

<file path=ppt/slides/_rels/slide34.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openxmlformats.org/officeDocument/2006/relationships/slide" Target="slide37.xml"/><Relationship Id="rId4" Type="http://schemas.openxmlformats.org/officeDocument/2006/relationships/slide" Target="slide36.xml"/><Relationship Id="rId3" Type="http://schemas.openxmlformats.org/officeDocument/2006/relationships/slide" Target="slide35.xml"/><Relationship Id="rId2" Type="http://schemas.openxmlformats.org/officeDocument/2006/relationships/slide" Target="slide34.xml"/><Relationship Id="rId1" Type="http://schemas.openxmlformats.org/officeDocument/2006/relationships/slide" Target="slide33.xml"/></Relationships>
</file>

<file path=ppt/slides/_rels/slide35.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openxmlformats.org/officeDocument/2006/relationships/slide" Target="slide37.xml"/><Relationship Id="rId4" Type="http://schemas.openxmlformats.org/officeDocument/2006/relationships/slide" Target="slide36.xml"/><Relationship Id="rId3" Type="http://schemas.openxmlformats.org/officeDocument/2006/relationships/slide" Target="slide35.xml"/><Relationship Id="rId2" Type="http://schemas.openxmlformats.org/officeDocument/2006/relationships/slide" Target="slide34.xml"/><Relationship Id="rId1" Type="http://schemas.openxmlformats.org/officeDocument/2006/relationships/slide" Target="slide33.xml"/></Relationships>
</file>

<file path=ppt/slides/_rels/slide36.xml.rels><?xml version="1.0" encoding="UTF-8" standalone="yes"?>
<Relationships xmlns="http://schemas.openxmlformats.org/package/2006/relationships"><Relationship Id="rId7" Type="http://schemas.openxmlformats.org/officeDocument/2006/relationships/slideLayout" Target="../slideLayouts/slideLayout8.xml"/><Relationship Id="rId6" Type="http://schemas.openxmlformats.org/officeDocument/2006/relationships/image" Target="../media/image12.png"/><Relationship Id="rId5" Type="http://schemas.openxmlformats.org/officeDocument/2006/relationships/slide" Target="slide37.xml"/><Relationship Id="rId4" Type="http://schemas.openxmlformats.org/officeDocument/2006/relationships/slide" Target="slide36.xml"/><Relationship Id="rId3" Type="http://schemas.openxmlformats.org/officeDocument/2006/relationships/slide" Target="slide35.xml"/><Relationship Id="rId2" Type="http://schemas.openxmlformats.org/officeDocument/2006/relationships/slide" Target="slide34.xml"/><Relationship Id="rId1" Type="http://schemas.openxmlformats.org/officeDocument/2006/relationships/slide" Target="slide33.xml"/></Relationships>
</file>

<file path=ppt/slides/_rels/slide37.xml.rels><?xml version="1.0" encoding="UTF-8" standalone="yes"?>
<Relationships xmlns="http://schemas.openxmlformats.org/package/2006/relationships"><Relationship Id="rId8" Type="http://schemas.openxmlformats.org/officeDocument/2006/relationships/slideLayout" Target="../slideLayouts/slideLayout8.xml"/><Relationship Id="rId7" Type="http://schemas.openxmlformats.org/officeDocument/2006/relationships/image" Target="../media/image13.png"/><Relationship Id="rId6" Type="http://schemas.openxmlformats.org/officeDocument/2006/relationships/slide" Target="slide38.xml"/><Relationship Id="rId5" Type="http://schemas.openxmlformats.org/officeDocument/2006/relationships/slide" Target="slide37.xml"/><Relationship Id="rId4" Type="http://schemas.openxmlformats.org/officeDocument/2006/relationships/slide" Target="slide36.xml"/><Relationship Id="rId3" Type="http://schemas.openxmlformats.org/officeDocument/2006/relationships/slide" Target="slide35.xml"/><Relationship Id="rId2" Type="http://schemas.openxmlformats.org/officeDocument/2006/relationships/slide" Target="slide34.xml"/><Relationship Id="rId1" Type="http://schemas.openxmlformats.org/officeDocument/2006/relationships/slide" Target="slide33.xml"/></Relationships>
</file>

<file path=ppt/slides/_rels/slide38.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openxmlformats.org/officeDocument/2006/relationships/slide" Target="slide37.xml"/><Relationship Id="rId4" Type="http://schemas.openxmlformats.org/officeDocument/2006/relationships/slide" Target="slide36.xml"/><Relationship Id="rId3" Type="http://schemas.openxmlformats.org/officeDocument/2006/relationships/slide" Target="slide35.xml"/><Relationship Id="rId2" Type="http://schemas.openxmlformats.org/officeDocument/2006/relationships/slide" Target="slide34.xml"/><Relationship Id="rId1" Type="http://schemas.openxmlformats.org/officeDocument/2006/relationships/slide" Target="slide33.xml"/></Relationships>
</file>

<file path=ppt/slides/_rels/slide39.xml.rels><?xml version="1.0" encoding="UTF-8" standalone="yes"?>
<Relationships xmlns="http://schemas.openxmlformats.org/package/2006/relationships"><Relationship Id="rId8" Type="http://schemas.openxmlformats.org/officeDocument/2006/relationships/slideLayout" Target="../slideLayouts/slideLayout8.xml"/><Relationship Id="rId7" Type="http://schemas.openxmlformats.org/officeDocument/2006/relationships/slide" Target="slide6.xml"/><Relationship Id="rId6" Type="http://schemas.openxmlformats.org/officeDocument/2006/relationships/image" Target="../media/image13.png"/><Relationship Id="rId5" Type="http://schemas.openxmlformats.org/officeDocument/2006/relationships/slide" Target="slide37.xml"/><Relationship Id="rId4" Type="http://schemas.openxmlformats.org/officeDocument/2006/relationships/slide" Target="slide36.xml"/><Relationship Id="rId3" Type="http://schemas.openxmlformats.org/officeDocument/2006/relationships/slide" Target="slide35.xml"/><Relationship Id="rId2" Type="http://schemas.openxmlformats.org/officeDocument/2006/relationships/slide" Target="slide34.xml"/><Relationship Id="rId1" Type="http://schemas.openxmlformats.org/officeDocument/2006/relationships/slide" Target="slide3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tiff"/></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slide" Target="slide32.xml"/><Relationship Id="rId2" Type="http://schemas.openxmlformats.org/officeDocument/2006/relationships/slide" Target="slide17.xml"/><Relationship Id="rId1" Type="http://schemas.openxmlformats.org/officeDocument/2006/relationships/slide" Target="slide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841628" y="2538798"/>
            <a:ext cx="7948511" cy="1892824"/>
          </a:xfrm>
          <a:prstGeom prst="rect">
            <a:avLst/>
          </a:prstGeom>
        </p:spPr>
        <p:txBody>
          <a:bodyPr wrap="square" lIns="91438" tIns="45719" rIns="91438" bIns="45719">
            <a:spAutoFit/>
          </a:bodyPr>
          <a:lstStyle/>
          <a:p>
            <a:pPr>
              <a:lnSpc>
                <a:spcPct val="130000"/>
              </a:lnSpc>
            </a:pPr>
            <a:r>
              <a:rPr lang="zh-CN" altLang="en-US" sz="4000" b="1" kern="100" dirty="0" smtClean="0">
                <a:solidFill>
                  <a:schemeClr val="bg1"/>
                </a:solidFill>
                <a:latin typeface="Times New Roman" panose="02020603050405020304"/>
                <a:ea typeface="微软雅黑" panose="020B0503020204020204" pitchFamily="34" charset="-122"/>
              </a:rPr>
              <a:t>第</a:t>
            </a:r>
            <a:r>
              <a:rPr lang="en-US" altLang="zh-CN" sz="4000" b="1" kern="100" dirty="0" smtClean="0">
                <a:solidFill>
                  <a:schemeClr val="bg1"/>
                </a:solidFill>
                <a:latin typeface="Times New Roman" panose="02020603050405020304"/>
                <a:ea typeface="微软雅黑" panose="020B0503020204020204" pitchFamily="34" charset="-122"/>
              </a:rPr>
              <a:t>3</a:t>
            </a:r>
            <a:r>
              <a:rPr lang="zh-CN" altLang="en-US" sz="4000" b="1" kern="100" dirty="0" smtClean="0">
                <a:solidFill>
                  <a:schemeClr val="bg1"/>
                </a:solidFill>
                <a:latin typeface="Times New Roman" panose="02020603050405020304"/>
                <a:ea typeface="微软雅黑" panose="020B0503020204020204" pitchFamily="34" charset="-122"/>
              </a:rPr>
              <a:t>节</a:t>
            </a:r>
            <a:r>
              <a:rPr lang="zh-CN" altLang="zh-CN" sz="4000" b="1" kern="100" dirty="0" smtClean="0">
                <a:solidFill>
                  <a:schemeClr val="bg1"/>
                </a:solidFill>
                <a:latin typeface="Times New Roman" panose="02020603050405020304"/>
                <a:ea typeface="微软雅黑" panose="020B0503020204020204" pitchFamily="34" charset="-122"/>
                <a:cs typeface="Times New Roman" panose="02020603050405020304"/>
              </a:rPr>
              <a:t>　</a:t>
            </a:r>
            <a:endParaRPr lang="en-US" altLang="zh-CN" sz="4000" b="1" kern="100" dirty="0" smtClean="0">
              <a:solidFill>
                <a:schemeClr val="bg1"/>
              </a:solidFill>
              <a:latin typeface="Times New Roman" panose="02020603050405020304"/>
              <a:ea typeface="微软雅黑" panose="020B0503020204020204" pitchFamily="34" charset="-122"/>
              <a:cs typeface="Times New Roman" panose="02020603050405020304"/>
            </a:endParaRPr>
          </a:p>
          <a:p>
            <a:pPr>
              <a:lnSpc>
                <a:spcPct val="130000"/>
              </a:lnSpc>
            </a:pPr>
            <a:r>
              <a:rPr lang="zh-CN" altLang="en-US" sz="4800" b="1" kern="100" dirty="0" smtClean="0">
                <a:solidFill>
                  <a:schemeClr val="bg1"/>
                </a:solidFill>
                <a:latin typeface="Times New Roman" panose="02020603050405020304"/>
                <a:ea typeface="微软雅黑" panose="020B0503020204020204" pitchFamily="34" charset="-122"/>
                <a:cs typeface="Times New Roman" panose="02020603050405020304"/>
              </a:rPr>
              <a:t>神经调节与体液调节的关系</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25474" y="1782402"/>
            <a:ext cx="4224233" cy="400110"/>
          </a:xfrm>
          <a:prstGeom prst="rect">
            <a:avLst/>
          </a:prstGeom>
        </p:spPr>
        <p:txBody>
          <a:bodyPr wrap="none">
            <a:spAutoFit/>
          </a:bodyPr>
          <a:lstStyle/>
          <a:p>
            <a:pPr lvl="0"/>
            <a:r>
              <a:rPr lang="zh-CN" altLang="en-US" sz="2000" b="1" dirty="0" smtClean="0">
                <a:solidFill>
                  <a:schemeClr val="bg1">
                    <a:lumMod val="50000"/>
                  </a:schemeClr>
                </a:solidFill>
                <a:latin typeface="Times New Roman" panose="02020603050405020304" pitchFamily="18" charset="0"/>
                <a:ea typeface="微软雅黑" panose="020B0503020204020204" pitchFamily="34" charset="-122"/>
                <a:cs typeface="Times New Roman" panose="02020603050405020304" pitchFamily="18" charset="0"/>
              </a:rPr>
              <a:t>第</a:t>
            </a:r>
            <a:r>
              <a:rPr lang="en-US" altLang="zh-CN" sz="2000" b="1" dirty="0" smtClean="0">
                <a:solidFill>
                  <a:schemeClr val="bg1">
                    <a:lumMod val="50000"/>
                  </a:schemeClr>
                </a:solidFill>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000" b="1" dirty="0" smtClean="0">
                <a:solidFill>
                  <a:schemeClr val="bg1">
                    <a:lumMod val="50000"/>
                  </a:schemeClr>
                </a:solidFill>
                <a:latin typeface="Times New Roman" panose="02020603050405020304" pitchFamily="18" charset="0"/>
                <a:ea typeface="微软雅黑" panose="020B0503020204020204" pitchFamily="34" charset="-122"/>
                <a:cs typeface="Times New Roman" panose="02020603050405020304" pitchFamily="18" charset="0"/>
              </a:rPr>
              <a:t>章</a:t>
            </a:r>
            <a:r>
              <a:rPr lang="zh-CN" altLang="en-US" sz="2000" b="1" dirty="0">
                <a:solidFill>
                  <a:schemeClr val="bg1">
                    <a:lumMod val="50000"/>
                  </a:schemeClr>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000" b="1" dirty="0" smtClean="0">
                <a:solidFill>
                  <a:schemeClr val="bg1">
                    <a:lumMod val="50000"/>
                  </a:schemeClr>
                </a:solidFill>
                <a:latin typeface="Times New Roman" panose="02020603050405020304" pitchFamily="18" charset="0"/>
                <a:ea typeface="微软雅黑" panose="020B0503020204020204" pitchFamily="34" charset="-122"/>
                <a:cs typeface="Times New Roman" panose="02020603050405020304" pitchFamily="18" charset="0"/>
              </a:rPr>
              <a:t>动物和人体生命活动的调节</a:t>
            </a:r>
            <a:endParaRPr lang="zh-CN" altLang="en-US" sz="2000" b="1" dirty="0">
              <a:solidFill>
                <a:schemeClr val="bg1">
                  <a:lumMod val="50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541" y="2197662"/>
            <a:ext cx="3649412" cy="246814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五边形 11"/>
          <p:cNvSpPr/>
          <p:nvPr/>
        </p:nvSpPr>
        <p:spPr>
          <a:xfrm>
            <a:off x="902" y="315975"/>
            <a:ext cx="432048" cy="377515"/>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4" name="燕尾形 13"/>
          <p:cNvSpPr/>
          <p:nvPr/>
        </p:nvSpPr>
        <p:spPr>
          <a:xfrm>
            <a:off x="360942" y="311786"/>
            <a:ext cx="1728192" cy="381704"/>
          </a:xfrm>
          <a:prstGeom prst="chevron">
            <a:avLst>
              <a:gd name="adj" fmla="val 36111"/>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5" name="矩形 14"/>
          <p:cNvSpPr/>
          <p:nvPr/>
        </p:nvSpPr>
        <p:spPr>
          <a:xfrm>
            <a:off x="174267" y="137844"/>
            <a:ext cx="2088232" cy="677084"/>
          </a:xfrm>
          <a:prstGeom prst="rect">
            <a:avLst/>
          </a:prstGeom>
        </p:spPr>
        <p:txBody>
          <a:bodyPr wrap="square" lIns="121898" tIns="60948" rIns="121898" bIns="60948">
            <a:spAutoFit/>
          </a:bodyPr>
          <a:lstStyle/>
          <a:p>
            <a:pPr algn="ctr">
              <a:lnSpc>
                <a:spcPct val="150000"/>
              </a:lnSpc>
              <a:spcAft>
                <a:spcPts val="0"/>
              </a:spcAft>
              <a:tabLst>
                <a:tab pos="1890395" algn="l"/>
              </a:tabLst>
            </a:pPr>
            <a:r>
              <a:rPr lang="zh-CN" altLang="en-US" b="1" kern="100" dirty="0" smtClean="0">
                <a:solidFill>
                  <a:schemeClr val="bg1"/>
                </a:solidFill>
                <a:latin typeface="宋体" panose="02010600030101010101" pitchFamily="2" charset="-122"/>
                <a:cs typeface="Courier New" panose="02070309020205020404"/>
              </a:rPr>
              <a:t>合作探究</a:t>
            </a:r>
            <a:endParaRPr lang="zh-CN" altLang="en-US" b="1" kern="100" dirty="0">
              <a:solidFill>
                <a:schemeClr val="bg1"/>
              </a:solidFill>
              <a:latin typeface="宋体" panose="02010600030101010101" pitchFamily="2" charset="-122"/>
              <a:cs typeface="Courier New" panose="02070309020205020404"/>
            </a:endParaRPr>
          </a:p>
        </p:txBody>
      </p:sp>
      <p:sp>
        <p:nvSpPr>
          <p:cNvPr id="10" name="矩形 9"/>
          <p:cNvSpPr/>
          <p:nvPr/>
        </p:nvSpPr>
        <p:spPr>
          <a:xfrm>
            <a:off x="334566" y="759234"/>
            <a:ext cx="11232086" cy="1302408"/>
          </a:xfrm>
          <a:prstGeom prst="rect">
            <a:avLst/>
          </a:prstGeom>
        </p:spPr>
        <p:txBody>
          <a:bodyPr>
            <a:spAutoFit/>
          </a:bodyPr>
          <a:lstStyle/>
          <a:p>
            <a:pPr algn="just">
              <a:lnSpc>
                <a:spcPct val="150000"/>
              </a:lnSpc>
              <a:spcAft>
                <a:spcPts val="0"/>
              </a:spcAft>
              <a:tabLst>
                <a:tab pos="198056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如图的</a:t>
            </a:r>
            <a:r>
              <a:rPr lang="en-US" altLang="zh-CN" sz="2800" kern="100" dirty="0">
                <a:latin typeface="宋体" panose="02010600030101010101" pitchFamily="2" charset="-122"/>
                <a:ea typeface="华文细黑"/>
                <a:cs typeface="Times New Roman" panose="02020603050405020304"/>
              </a:rPr>
              <a:t>①②③</a:t>
            </a:r>
            <a:r>
              <a:rPr lang="zh-CN" altLang="zh-CN" sz="2800" kern="100" dirty="0">
                <a:latin typeface="Times New Roman" panose="02020603050405020304"/>
                <a:ea typeface="华文细黑"/>
                <a:cs typeface="Times New Roman" panose="02020603050405020304"/>
              </a:rPr>
              <a:t>表示人体细胞间信息传递的三种主要方式，并阅读教材回答相关问题：</a:t>
            </a:r>
            <a:endParaRPr lang="zh-CN" altLang="zh-CN" sz="2800" kern="100" dirty="0">
              <a:effectLst/>
              <a:latin typeface="宋体" panose="02010600030101010101" pitchFamily="2" charset="-122"/>
              <a:cs typeface="Courier New" panose="02070309020205020404"/>
            </a:endParaRPr>
          </a:p>
        </p:txBody>
      </p:sp>
      <p:pic>
        <p:nvPicPr>
          <p:cNvPr id="5122" name="Picture 2" descr="\\李笑影\李笑影\2016\同步\步步高\生物\人教必修3\方正\人教必修3\110.TIF"/>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405566" y="1518501"/>
            <a:ext cx="5379280" cy="4984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6663993"/>
            <a:ext cx="12194933" cy="194007"/>
          </a:xfrm>
          <a:prstGeom prst="rect">
            <a:avLst/>
          </a:prstGeom>
          <a:solidFill>
            <a:schemeClr val="accent5">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defTabSz="1218565">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6" name="圆角矩形 15"/>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答案</a:t>
            </a:r>
            <a:endParaRPr lang="zh-CN" altLang="en-US" sz="1400" dirty="0">
              <a:solidFill>
                <a:srgbClr val="C00000"/>
              </a:solidFill>
              <a:latin typeface="黑体" panose="02010609060101010101" pitchFamily="2" charset="-122"/>
              <a:ea typeface="黑体" panose="02010609060101010101" pitchFamily="2" charset="-122"/>
            </a:endParaRPr>
          </a:p>
        </p:txBody>
      </p:sp>
      <p:sp>
        <p:nvSpPr>
          <p:cNvPr id="11" name="矩形 10"/>
          <p:cNvSpPr/>
          <p:nvPr/>
        </p:nvSpPr>
        <p:spPr>
          <a:xfrm>
            <a:off x="446937" y="227534"/>
            <a:ext cx="11120877" cy="5529719"/>
          </a:xfrm>
          <a:prstGeom prst="rect">
            <a:avLst/>
          </a:prstGeom>
        </p:spPr>
        <p:txBody>
          <a:bodyPr>
            <a:spAutoFit/>
          </a:bodyPr>
          <a:lstStyle/>
          <a:p>
            <a:pPr>
              <a:lnSpc>
                <a:spcPts val="5300"/>
              </a:lnSpc>
              <a:spcAft>
                <a:spcPts val="0"/>
              </a:spcAft>
              <a:tabLst>
                <a:tab pos="198056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图中方式</a:t>
            </a: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和</a:t>
            </a: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均</a:t>
            </a:r>
            <a:r>
              <a:rPr lang="zh-CN" altLang="zh-CN" sz="2800" kern="100" dirty="0" smtClean="0">
                <a:latin typeface="Times New Roman" panose="02020603050405020304"/>
                <a:ea typeface="华文细黑"/>
                <a:cs typeface="Times New Roman" panose="02020603050405020304"/>
              </a:rPr>
              <a:t>属于</a:t>
            </a:r>
            <a:r>
              <a:rPr lang="en-US" altLang="zh-CN" sz="2800" i="1"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调节</a:t>
            </a:r>
            <a:r>
              <a:rPr lang="zh-CN" altLang="zh-CN" sz="2800" kern="100" dirty="0">
                <a:latin typeface="Times New Roman" panose="02020603050405020304"/>
                <a:ea typeface="华文细黑"/>
                <a:cs typeface="Times New Roman" panose="02020603050405020304"/>
              </a:rPr>
              <a:t>，参与调节的信号分子</a:t>
            </a:r>
            <a:r>
              <a:rPr lang="zh-CN" altLang="zh-CN" sz="2800" kern="100" dirty="0" smtClean="0">
                <a:latin typeface="Times New Roman" panose="02020603050405020304"/>
                <a:ea typeface="华文细黑"/>
                <a:cs typeface="Times New Roman" panose="02020603050405020304"/>
              </a:rPr>
              <a:t>属于</a:t>
            </a:r>
            <a:r>
              <a:rPr lang="en-US" altLang="zh-CN" sz="2800" u="sng" kern="100" dirty="0" smtClean="0">
                <a:latin typeface="Times New Roman" panose="02020603050405020304"/>
                <a:ea typeface="华文细黑"/>
                <a:cs typeface="Times New Roman" panose="02020603050405020304"/>
              </a:rPr>
              <a:t>  </a:t>
            </a:r>
            <a:r>
              <a:rPr lang="en-US" altLang="zh-CN" sz="2800" u="sng" kern="100" dirty="0">
                <a:latin typeface="Times New Roman" panose="02020603050405020304"/>
                <a:ea typeface="华文细黑"/>
                <a:cs typeface="Times New Roman" panose="02020603050405020304"/>
              </a:rPr>
              <a:t> </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分别举一例为</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和</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nSpc>
                <a:spcPts val="5300"/>
              </a:lnSpc>
              <a:spcAft>
                <a:spcPts val="0"/>
              </a:spcAft>
              <a:tabLst>
                <a:tab pos="198056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图中方式</a:t>
            </a:r>
            <a:r>
              <a:rPr lang="en-US" altLang="zh-CN" sz="2800" kern="100" dirty="0">
                <a:latin typeface="宋体" panose="02010600030101010101" pitchFamily="2" charset="-122"/>
                <a:ea typeface="华文细黑"/>
                <a:cs typeface="Times New Roman" panose="02020603050405020304"/>
              </a:rPr>
              <a:t>③</a:t>
            </a:r>
            <a:r>
              <a:rPr lang="zh-CN" altLang="zh-CN" sz="2800" kern="100" dirty="0" smtClean="0">
                <a:latin typeface="Times New Roman" panose="02020603050405020304"/>
                <a:ea typeface="华文细黑"/>
                <a:cs typeface="Times New Roman" panose="02020603050405020304"/>
              </a:rPr>
              <a:t>属于</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调节</a:t>
            </a:r>
            <a:r>
              <a:rPr lang="zh-CN" altLang="zh-CN" sz="2800" kern="100" dirty="0">
                <a:latin typeface="Times New Roman" panose="02020603050405020304"/>
                <a:ea typeface="华文细黑"/>
                <a:cs typeface="Times New Roman" panose="02020603050405020304"/>
              </a:rPr>
              <a:t>，其作用途径</a:t>
            </a:r>
            <a:r>
              <a:rPr lang="zh-CN" altLang="zh-CN" sz="2800" kern="100" dirty="0" smtClean="0">
                <a:latin typeface="Times New Roman" panose="02020603050405020304"/>
                <a:ea typeface="华文细黑"/>
                <a:cs typeface="Times New Roman" panose="02020603050405020304"/>
              </a:rPr>
              <a:t>为</a:t>
            </a:r>
            <a:r>
              <a:rPr lang="en-US" altLang="zh-CN" sz="2800" i="1"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a:t>
            </a:r>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所属调节方式比</a:t>
            </a: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所属调节方式快的原因</a:t>
            </a:r>
            <a:r>
              <a:rPr lang="zh-CN" altLang="zh-CN" sz="2800" kern="100" dirty="0" smtClean="0">
                <a:latin typeface="Times New Roman" panose="02020603050405020304"/>
                <a:ea typeface="华文细黑"/>
                <a:cs typeface="Times New Roman" panose="02020603050405020304"/>
              </a:rPr>
              <a:t>是</a:t>
            </a:r>
            <a:r>
              <a:rPr lang="en-US" altLang="zh-CN" sz="2800" kern="100" dirty="0" smtClean="0">
                <a:latin typeface="Times New Roman" panose="02020603050405020304"/>
                <a:ea typeface="华文细黑"/>
                <a:cs typeface="Times New Roman" panose="02020603050405020304"/>
              </a:rPr>
              <a:t>___________________________________</a:t>
            </a:r>
            <a:endParaRPr lang="en-US" altLang="zh-CN" sz="2800" kern="100" dirty="0" smtClean="0">
              <a:latin typeface="Times New Roman" panose="02020603050405020304"/>
              <a:ea typeface="华文细黑"/>
              <a:cs typeface="Times New Roman" panose="02020603050405020304"/>
            </a:endParaRPr>
          </a:p>
          <a:p>
            <a:pPr>
              <a:lnSpc>
                <a:spcPts val="5300"/>
              </a:lnSpc>
              <a:spcAft>
                <a:spcPts val="0"/>
              </a:spcAft>
              <a:tabLst>
                <a:tab pos="1980565" algn="l"/>
              </a:tabLst>
            </a:pPr>
            <a:r>
              <a:rPr lang="en-US" altLang="zh-CN" sz="2800" kern="100" dirty="0" smtClean="0">
                <a:latin typeface="Times New Roman" panose="02020603050405020304"/>
                <a:ea typeface="华文细黑"/>
                <a:cs typeface="Times New Roman" panose="02020603050405020304"/>
              </a:rPr>
              <a:t>____________________________________________________</a:t>
            </a:r>
            <a:r>
              <a:rPr lang="en-US" altLang="zh-CN" sz="2800" kern="100" dirty="0">
                <a:latin typeface="Times New Roman" panose="02020603050405020304"/>
                <a:ea typeface="华文细黑"/>
                <a:cs typeface="Times New Roman" panose="02020603050405020304"/>
              </a:rPr>
              <a:t>_</a:t>
            </a:r>
            <a:r>
              <a:rPr lang="en-US" altLang="zh-CN" sz="2800" kern="100" dirty="0" smtClean="0">
                <a:latin typeface="Times New Roman" panose="02020603050405020304"/>
                <a:ea typeface="华文细黑"/>
                <a:cs typeface="Times New Roman" panose="02020603050405020304"/>
              </a:rPr>
              <a:t>_</a:t>
            </a:r>
            <a:r>
              <a:rPr lang="zh-CN" altLang="zh-CN" sz="2800" kern="100" dirty="0" smtClean="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nSpc>
                <a:spcPts val="5300"/>
              </a:lnSpc>
              <a:spcAft>
                <a:spcPts val="0"/>
              </a:spcAft>
              <a:tabLst>
                <a:tab pos="1980565" algn="l"/>
              </a:tabLs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方式</a:t>
            </a:r>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的信息传递是否会通过体液？为什么？</a:t>
            </a:r>
            <a:endParaRPr lang="zh-CN" altLang="zh-CN" sz="2800" kern="100" dirty="0">
              <a:latin typeface="宋体" panose="02010600030101010101" pitchFamily="2" charset="-122"/>
              <a:cs typeface="Courier New" panose="02070309020205020404"/>
            </a:endParaRPr>
          </a:p>
          <a:p>
            <a:pPr>
              <a:lnSpc>
                <a:spcPts val="5300"/>
              </a:lnSpc>
              <a:spcAft>
                <a:spcPts val="0"/>
              </a:spcAft>
              <a:tabLst>
                <a:tab pos="1980565" algn="l"/>
              </a:tabLst>
            </a:pPr>
            <a:r>
              <a:rPr lang="zh-CN" altLang="zh-CN" sz="2800" b="1" kern="100" dirty="0">
                <a:solidFill>
                  <a:srgbClr val="0000FF"/>
                </a:solidFill>
                <a:latin typeface="Times New Roman" panose="02020603050405020304"/>
                <a:ea typeface="华文细黑"/>
                <a:cs typeface="Times New Roman" panose="02020603050405020304"/>
              </a:rPr>
              <a:t>答案　</a:t>
            </a:r>
            <a:r>
              <a:rPr lang="zh-CN" altLang="zh-CN" sz="2800" kern="100" dirty="0">
                <a:solidFill>
                  <a:srgbClr val="C00000"/>
                </a:solidFill>
                <a:latin typeface="Times New Roman" panose="02020603050405020304"/>
                <a:ea typeface="华文细黑"/>
                <a:cs typeface="Times New Roman" panose="02020603050405020304"/>
              </a:rPr>
              <a:t>通过。因为神经元之间、神经元与靶细胞之间的液体实际上就是组织液。</a:t>
            </a:r>
            <a:endParaRPr lang="zh-CN" altLang="zh-CN" sz="2800" kern="100" dirty="0">
              <a:solidFill>
                <a:srgbClr val="C00000"/>
              </a:solidFill>
              <a:effectLst/>
              <a:latin typeface="宋体" panose="02010600030101010101" pitchFamily="2" charset="-122"/>
              <a:cs typeface="Courier New" panose="02070309020205020404"/>
            </a:endParaRPr>
          </a:p>
        </p:txBody>
      </p:sp>
      <p:sp>
        <p:nvSpPr>
          <p:cNvPr id="2" name="矩形 1"/>
          <p:cNvSpPr/>
          <p:nvPr/>
        </p:nvSpPr>
        <p:spPr>
          <a:xfrm>
            <a:off x="10252005" y="348194"/>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激素</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3" name="矩形 2"/>
          <p:cNvSpPr/>
          <p:nvPr/>
        </p:nvSpPr>
        <p:spPr>
          <a:xfrm>
            <a:off x="4439022" y="357719"/>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体液</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4" name="矩形 3"/>
          <p:cNvSpPr/>
          <p:nvPr/>
        </p:nvSpPr>
        <p:spPr>
          <a:xfrm>
            <a:off x="2980164" y="1024955"/>
            <a:ext cx="1261884"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胰岛素</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5" name="矩形 4"/>
          <p:cNvSpPr/>
          <p:nvPr/>
        </p:nvSpPr>
        <p:spPr>
          <a:xfrm>
            <a:off x="4513961" y="1022068"/>
            <a:ext cx="3775393"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促甲状腺激素释放激素</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6" name="矩形 5"/>
          <p:cNvSpPr/>
          <p:nvPr/>
        </p:nvSpPr>
        <p:spPr>
          <a:xfrm>
            <a:off x="3373492" y="1691963"/>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神经</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7" name="矩形 6"/>
          <p:cNvSpPr/>
          <p:nvPr/>
        </p:nvSpPr>
        <p:spPr>
          <a:xfrm>
            <a:off x="7328867" y="1691963"/>
            <a:ext cx="1261884"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反射弧</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8" name="矩形 7"/>
          <p:cNvSpPr/>
          <p:nvPr/>
        </p:nvSpPr>
        <p:spPr>
          <a:xfrm>
            <a:off x="435149" y="2247414"/>
            <a:ext cx="11120877" cy="1384995"/>
          </a:xfrm>
          <a:prstGeom prst="rect">
            <a:avLst/>
          </a:prstGeom>
        </p:spPr>
        <p:txBody>
          <a:bodyPr>
            <a:spAutoFit/>
          </a:bodyPr>
          <a:lstStyle/>
          <a:p>
            <a:pPr>
              <a:lnSpc>
                <a:spcPct val="150000"/>
              </a:lnSpc>
            </a:pPr>
            <a:r>
              <a:rPr lang="en-US" altLang="zh-CN" sz="2800" kern="100" dirty="0" smtClean="0">
                <a:solidFill>
                  <a:srgbClr val="C00000"/>
                </a:solidFill>
                <a:latin typeface="Times New Roman" panose="02020603050405020304"/>
                <a:ea typeface="华文细黑"/>
                <a:cs typeface="Times New Roman" panose="02020603050405020304"/>
              </a:rPr>
              <a:t>			            </a:t>
            </a:r>
            <a:r>
              <a:rPr lang="zh-CN" altLang="zh-CN" sz="2800" kern="100" dirty="0" smtClean="0">
                <a:solidFill>
                  <a:srgbClr val="C00000"/>
                </a:solidFill>
                <a:latin typeface="Times New Roman" panose="02020603050405020304"/>
                <a:ea typeface="华文细黑"/>
                <a:cs typeface="Times New Roman" panose="02020603050405020304"/>
              </a:rPr>
              <a:t>在</a:t>
            </a:r>
            <a:r>
              <a:rPr lang="zh-CN" altLang="zh-CN" sz="2800" kern="100" dirty="0">
                <a:solidFill>
                  <a:srgbClr val="C00000"/>
                </a:solidFill>
                <a:latin typeface="Times New Roman" panose="02020603050405020304"/>
                <a:ea typeface="华文细黑"/>
                <a:cs typeface="Times New Roman" panose="02020603050405020304"/>
              </a:rPr>
              <a:t>神经调节中兴奋在神经纤维上以电信号的形式传导，而体液调节中化学物质要通过体液的运输实现</a:t>
            </a:r>
            <a:endParaRPr lang="zh-CN" altLang="en-US" sz="2800" kern="100" dirty="0">
              <a:solidFill>
                <a:srgbClr val="C00000"/>
              </a:solidFill>
              <a:latin typeface="Times New Roman" panose="02020603050405020304"/>
              <a:ea typeface="华文细黑"/>
              <a:cs typeface="Times New Roman" panose="020206030504050203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linds(horizontal)">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linds(horizontal)">
                                      <p:cBhvr>
                                        <p:cTn id="21" dur="500"/>
                                        <p:tgtEl>
                                          <p:spTgt spid="6"/>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linds(horizontal)">
                                      <p:cBhvr>
                                        <p:cTn id="24" dur="500"/>
                                        <p:tgtEl>
                                          <p:spTgt spid="7"/>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1">
                                            <p:txEl>
                                              <p:pRg st="4" end="4"/>
                                            </p:txEl>
                                          </p:spTgt>
                                        </p:tgtEl>
                                        <p:attrNameLst>
                                          <p:attrName>style.visibility</p:attrName>
                                        </p:attrNameLst>
                                      </p:cBhvr>
                                      <p:to>
                                        <p:strVal val="visible"/>
                                      </p:to>
                                    </p:set>
                                    <p:animEffect transition="in" filter="blinds(horizontal)">
                                      <p:cBhvr>
                                        <p:cTn id="32" dur="500"/>
                                        <p:tgtEl>
                                          <p:spTgt spid="11">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2"/>
                                        </p:tgtEl>
                                      </p:cBhvr>
                                    </p:animEffect>
                                    <p:set>
                                      <p:cBhvr>
                                        <p:cTn id="37" dur="1" fill="hold">
                                          <p:stCondLst>
                                            <p:cond delay="499"/>
                                          </p:stCondLst>
                                        </p:cTn>
                                        <p:tgtEl>
                                          <p:spTgt spid="2"/>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3"/>
                                        </p:tgtEl>
                                      </p:cBhvr>
                                    </p:animEffect>
                                    <p:set>
                                      <p:cBhvr>
                                        <p:cTn id="40" dur="1" fill="hold">
                                          <p:stCondLst>
                                            <p:cond delay="499"/>
                                          </p:stCondLst>
                                        </p:cTn>
                                        <p:tgtEl>
                                          <p:spTgt spid="3"/>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4"/>
                                        </p:tgtEl>
                                      </p:cBhvr>
                                    </p:animEffect>
                                    <p:set>
                                      <p:cBhvr>
                                        <p:cTn id="43" dur="1" fill="hold">
                                          <p:stCondLst>
                                            <p:cond delay="499"/>
                                          </p:stCondLst>
                                        </p:cTn>
                                        <p:tgtEl>
                                          <p:spTgt spid="4"/>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5"/>
                                        </p:tgtEl>
                                      </p:cBhvr>
                                    </p:animEffect>
                                    <p:set>
                                      <p:cBhvr>
                                        <p:cTn id="46" dur="1" fill="hold">
                                          <p:stCondLst>
                                            <p:cond delay="499"/>
                                          </p:stCondLst>
                                        </p:cTn>
                                        <p:tgtEl>
                                          <p:spTgt spid="5"/>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6"/>
                                        </p:tgtEl>
                                      </p:cBhvr>
                                    </p:animEffect>
                                    <p:set>
                                      <p:cBhvr>
                                        <p:cTn id="49" dur="1" fill="hold">
                                          <p:stCondLst>
                                            <p:cond delay="499"/>
                                          </p:stCondLst>
                                        </p:cTn>
                                        <p:tgtEl>
                                          <p:spTgt spid="6"/>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7"/>
                                        </p:tgtEl>
                                      </p:cBhvr>
                                    </p:animEffect>
                                    <p:set>
                                      <p:cBhvr>
                                        <p:cTn id="52" dur="1" fill="hold">
                                          <p:stCondLst>
                                            <p:cond delay="499"/>
                                          </p:stCondLst>
                                        </p:cTn>
                                        <p:tgtEl>
                                          <p:spTgt spid="7"/>
                                        </p:tgtEl>
                                        <p:attrNameLst>
                                          <p:attrName>style.visibility</p:attrName>
                                        </p:attrNameLst>
                                      </p:cBhvr>
                                      <p:to>
                                        <p:strVal val="hidden"/>
                                      </p:to>
                                    </p:set>
                                  </p:childTnLst>
                                </p:cTn>
                              </p:par>
                              <p:par>
                                <p:cTn id="53" presetID="10" presetClass="exit" presetSubtype="0" fill="hold" grpId="1" nodeType="withEffect">
                                  <p:stCondLst>
                                    <p:cond delay="0"/>
                                  </p:stCondLst>
                                  <p:childTnLst>
                                    <p:animEffect transition="out" filter="fade">
                                      <p:cBhvr>
                                        <p:cTn id="54" dur="500"/>
                                        <p:tgtEl>
                                          <p:spTgt spid="8"/>
                                        </p:tgtEl>
                                      </p:cBhvr>
                                    </p:animEffect>
                                    <p:set>
                                      <p:cBhvr>
                                        <p:cTn id="55" dur="1" fill="hold">
                                          <p:stCondLst>
                                            <p:cond delay="499"/>
                                          </p:stCondLst>
                                        </p:cTn>
                                        <p:tgtEl>
                                          <p:spTgt spid="8"/>
                                        </p:tgtEl>
                                        <p:attrNameLst>
                                          <p:attrName>style.visibility</p:attrName>
                                        </p:attrNameLst>
                                      </p:cBhvr>
                                      <p:to>
                                        <p:strVal val="hidden"/>
                                      </p:to>
                                    </p:set>
                                  </p:childTnLst>
                                </p:cTn>
                              </p:par>
                              <p:par>
                                <p:cTn id="56" presetID="10" presetClass="exit" presetSubtype="0" fill="hold" grpId="0" nodeType="withEffect">
                                  <p:stCondLst>
                                    <p:cond delay="0"/>
                                  </p:stCondLst>
                                  <p:childTnLst>
                                    <p:animEffect transition="out" filter="fade">
                                      <p:cBhvr>
                                        <p:cTn id="57" dur="500"/>
                                        <p:tgtEl>
                                          <p:spTgt spid="11">
                                            <p:txEl>
                                              <p:pRg st="4" end="4"/>
                                            </p:txEl>
                                          </p:spTgt>
                                        </p:tgtEl>
                                      </p:cBhvr>
                                    </p:animEffect>
                                    <p:set>
                                      <p:cBhvr>
                                        <p:cTn id="58" dur="1" fill="hold">
                                          <p:stCondLst>
                                            <p:cond delay="499"/>
                                          </p:stCondLst>
                                        </p:cTn>
                                        <p:tgtEl>
                                          <p:spTgt spid="11">
                                            <p:txEl>
                                              <p:pRg st="4" end="4"/>
                                            </p:txEl>
                                          </p:spTgt>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11" grpId="0" uiExpand="1" build="allAtOnce"/>
      <p:bldP spid="2" grpId="0"/>
      <p:bldP spid="2" grpId="1"/>
      <p:bldP spid="3" grpId="0"/>
      <p:bldP spid="3" grpId="1"/>
      <p:bldP spid="4" grpId="0"/>
      <p:bldP spid="4" grpId="1"/>
      <p:bldP spid="5" grpId="0"/>
      <p:bldP spid="5" grpId="1"/>
      <p:bldP spid="6" grpId="0"/>
      <p:bldP spid="6" grpId="1"/>
      <p:bldP spid="7" grpId="0"/>
      <p:bldP spid="7" grpId="1"/>
      <p:bldP spid="8" grpId="0"/>
      <p:bldP spid="8"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6663993"/>
            <a:ext cx="12194933" cy="194007"/>
          </a:xfrm>
          <a:prstGeom prst="rect">
            <a:avLst/>
          </a:prstGeom>
          <a:solidFill>
            <a:schemeClr val="accent5">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defTabSz="1218565">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6" name="圆角矩形 15"/>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答案</a:t>
            </a:r>
            <a:endParaRPr lang="zh-CN" altLang="en-US" sz="1400" dirty="0">
              <a:solidFill>
                <a:srgbClr val="C00000"/>
              </a:solidFill>
              <a:latin typeface="黑体" panose="02010609060101010101" pitchFamily="2" charset="-122"/>
              <a:ea typeface="黑体" panose="02010609060101010101" pitchFamily="2" charset="-122"/>
            </a:endParaRPr>
          </a:p>
        </p:txBody>
      </p:sp>
      <p:sp>
        <p:nvSpPr>
          <p:cNvPr id="11" name="矩形 10"/>
          <p:cNvSpPr/>
          <p:nvPr/>
        </p:nvSpPr>
        <p:spPr>
          <a:xfrm>
            <a:off x="209600" y="66243"/>
            <a:ext cx="11688154" cy="6555641"/>
          </a:xfrm>
          <a:prstGeom prst="rect">
            <a:avLst/>
          </a:prstGeom>
        </p:spPr>
        <p:txBody>
          <a:bodyPr>
            <a:spAutoFit/>
          </a:bodyPr>
          <a:lstStyle/>
          <a:p>
            <a:pPr algn="just">
              <a:lnSpc>
                <a:spcPct val="150000"/>
              </a:lnSpc>
              <a:spcAft>
                <a:spcPts val="0"/>
              </a:spcAft>
              <a:tabLst>
                <a:tab pos="198056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人体和高等动物生命活动的调节过程很复杂，下面各项表示</a:t>
            </a: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种不同的生理调节过程，请鉴别下列生命活动的调节方式</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在空格处填入相应的字母</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1980565" algn="l"/>
              </a:tabLst>
            </a:pPr>
            <a:r>
              <a:rPr lang="en-US" altLang="zh-CN" sz="2800" kern="100" dirty="0">
                <a:latin typeface="Times New Roman" panose="02020603050405020304"/>
                <a:ea typeface="华文细黑"/>
                <a:cs typeface="Courier New" panose="02070309020205020404"/>
              </a:rPr>
              <a:t>A.</a:t>
            </a:r>
            <a:r>
              <a:rPr lang="zh-CN" altLang="zh-CN" sz="2800" kern="100" dirty="0">
                <a:latin typeface="Times New Roman" panose="02020603050405020304"/>
                <a:ea typeface="华文细黑"/>
                <a:cs typeface="Times New Roman" panose="02020603050405020304"/>
              </a:rPr>
              <a:t>刺激</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神经</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组织器官</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1980565" algn="l"/>
              </a:tabLst>
            </a:pPr>
            <a:r>
              <a:rPr lang="en-US" altLang="zh-CN" sz="2800" kern="100" dirty="0">
                <a:latin typeface="Times New Roman" panose="02020603050405020304"/>
                <a:ea typeface="华文细黑"/>
                <a:cs typeface="Courier New" panose="02070309020205020404"/>
              </a:rPr>
              <a:t>B.</a:t>
            </a:r>
            <a:r>
              <a:rPr lang="zh-CN" altLang="zh-CN" sz="2800" kern="100" dirty="0">
                <a:latin typeface="Times New Roman" panose="02020603050405020304"/>
                <a:ea typeface="华文细黑"/>
                <a:cs typeface="Times New Roman" panose="02020603050405020304"/>
              </a:rPr>
              <a:t>刺激</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内分泌腺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体液</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组织器官</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1980565" algn="l"/>
              </a:tabLst>
            </a:pPr>
            <a:r>
              <a:rPr lang="en-US" altLang="zh-CN" sz="2800" kern="100" dirty="0">
                <a:latin typeface="Times New Roman" panose="02020603050405020304"/>
                <a:ea typeface="华文细黑"/>
                <a:cs typeface="Courier New" panose="02070309020205020404"/>
              </a:rPr>
              <a:t>C.</a:t>
            </a:r>
            <a:r>
              <a:rPr lang="zh-CN" altLang="zh-CN" sz="2800" kern="100" dirty="0">
                <a:latin typeface="Times New Roman" panose="02020603050405020304"/>
                <a:ea typeface="华文细黑"/>
                <a:cs typeface="Times New Roman" panose="02020603050405020304"/>
              </a:rPr>
              <a:t>刺激</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神经</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内分泌腺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体液</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组织器官</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1980565" algn="l"/>
              </a:tabLst>
            </a:pPr>
            <a:r>
              <a:rPr lang="en-US" altLang="zh-CN" sz="2800" kern="100" dirty="0">
                <a:latin typeface="Times New Roman" panose="02020603050405020304"/>
                <a:ea typeface="华文细黑"/>
                <a:cs typeface="Courier New" panose="02070309020205020404"/>
              </a:rPr>
              <a:t>D.</a:t>
            </a:r>
            <a:r>
              <a:rPr lang="zh-CN" altLang="zh-CN" sz="2800" kern="100" dirty="0">
                <a:latin typeface="Times New Roman" panose="02020603050405020304"/>
                <a:ea typeface="华文细黑"/>
                <a:cs typeface="Times New Roman" panose="02020603050405020304"/>
              </a:rPr>
              <a:t>刺激</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神经</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内分泌腺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体液</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内分泌腺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体液</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组织</a:t>
            </a:r>
            <a:r>
              <a:rPr lang="zh-CN" altLang="zh-CN" sz="2800" kern="100" dirty="0" smtClean="0">
                <a:latin typeface="Times New Roman" panose="02020603050405020304"/>
                <a:ea typeface="华文细黑"/>
                <a:cs typeface="Times New Roman" panose="02020603050405020304"/>
              </a:rPr>
              <a:t>器官</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tabLst>
                <a:tab pos="198056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正常人口服或静脉注射大量葡萄糖时，引起胰岛</a:t>
            </a:r>
            <a:r>
              <a:rPr lang="en-US" altLang="zh-CN" sz="2800" kern="100" dirty="0">
                <a:latin typeface="Times New Roman" panose="02020603050405020304"/>
                <a:ea typeface="华文细黑"/>
                <a:cs typeface="Courier New" panose="02070309020205020404"/>
              </a:rPr>
              <a:t>B</a:t>
            </a:r>
            <a:r>
              <a:rPr lang="zh-CN" altLang="zh-CN" sz="2800" kern="100" dirty="0">
                <a:latin typeface="Times New Roman" panose="02020603050405020304"/>
                <a:ea typeface="华文细黑"/>
                <a:cs typeface="Times New Roman" panose="02020603050405020304"/>
              </a:rPr>
              <a:t>细胞分泌胰岛素对血糖调节</a:t>
            </a:r>
            <a:r>
              <a:rPr lang="zh-CN" altLang="zh-CN" sz="2800" kern="100" dirty="0" smtClean="0">
                <a:latin typeface="Times New Roman" panose="02020603050405020304"/>
                <a:ea typeface="华文细黑"/>
                <a:cs typeface="Times New Roman" panose="02020603050405020304"/>
              </a:rPr>
              <a:t>属于</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过程</a:t>
            </a:r>
            <a:r>
              <a:rPr lang="zh-CN" altLang="zh-CN" sz="2800" kern="100" dirty="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198056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猫听到鼠夹闭合发出的响声，会迅速跑向放置鼠夹的地方。猫的这种行为</a:t>
            </a:r>
            <a:r>
              <a:rPr lang="zh-CN" altLang="zh-CN" sz="2800" kern="100" dirty="0" smtClean="0">
                <a:latin typeface="Times New Roman" panose="02020603050405020304"/>
                <a:ea typeface="华文细黑"/>
                <a:cs typeface="Times New Roman" panose="02020603050405020304"/>
              </a:rPr>
              <a:t>属于</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过程。</a:t>
            </a:r>
            <a:endParaRPr lang="zh-CN" altLang="zh-CN" sz="2800" kern="100" dirty="0">
              <a:latin typeface="宋体" panose="02010600030101010101" pitchFamily="2" charset="-122"/>
              <a:cs typeface="Courier New" panose="02070309020205020404"/>
            </a:endParaRPr>
          </a:p>
        </p:txBody>
      </p:sp>
      <p:sp>
        <p:nvSpPr>
          <p:cNvPr id="2" name="矩形 1"/>
          <p:cNvSpPr/>
          <p:nvPr/>
        </p:nvSpPr>
        <p:spPr>
          <a:xfrm>
            <a:off x="2052242" y="4678313"/>
            <a:ext cx="423514"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cs typeface="Times New Roman" panose="02020603050405020304"/>
              </a:rPr>
              <a:t>B</a:t>
            </a:r>
            <a:endParaRPr lang="zh-CN" altLang="en-US" sz="2800" b="1" kern="100" dirty="0">
              <a:solidFill>
                <a:srgbClr val="C00000"/>
              </a:solidFill>
              <a:latin typeface="Times New Roman" panose="02020603050405020304"/>
              <a:ea typeface="华文细黑"/>
              <a:cs typeface="Times New Roman" panose="02020603050405020304"/>
            </a:endParaRPr>
          </a:p>
        </p:txBody>
      </p:sp>
      <p:sp>
        <p:nvSpPr>
          <p:cNvPr id="3" name="矩形 2"/>
          <p:cNvSpPr/>
          <p:nvPr/>
        </p:nvSpPr>
        <p:spPr>
          <a:xfrm>
            <a:off x="1373807" y="5940549"/>
            <a:ext cx="444352"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cs typeface="Times New Roman" panose="02020603050405020304"/>
              </a:rPr>
              <a:t>A</a:t>
            </a:r>
            <a:endParaRPr lang="zh-CN" altLang="en-US" sz="2800" b="1" kern="100" dirty="0">
              <a:solidFill>
                <a:srgbClr val="C00000"/>
              </a:solidFill>
              <a:latin typeface="Times New Roman" panose="02020603050405020304"/>
              <a:ea typeface="华文细黑"/>
              <a:cs typeface="Times New Roman" panose="020206030504050203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3"/>
                                        </p:tgtEl>
                                      </p:cBhvr>
                                    </p:animEffect>
                                    <p:set>
                                      <p:cBhvr>
                                        <p:cTn id="20"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2" grpId="0"/>
      <p:bldP spid="2" grpId="1"/>
      <p:bldP spid="3" grpId="0"/>
      <p:bldP spid="3"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6663993"/>
            <a:ext cx="12194933" cy="194007"/>
          </a:xfrm>
          <a:prstGeom prst="rect">
            <a:avLst/>
          </a:prstGeom>
          <a:solidFill>
            <a:schemeClr val="accent5">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defTabSz="1218565">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6" name="圆角矩形 15"/>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答案</a:t>
            </a:r>
            <a:endParaRPr lang="zh-CN" altLang="en-US" sz="1400" dirty="0">
              <a:solidFill>
                <a:srgbClr val="C00000"/>
              </a:solidFill>
              <a:latin typeface="黑体" panose="02010609060101010101" pitchFamily="2" charset="-122"/>
              <a:ea typeface="黑体" panose="02010609060101010101" pitchFamily="2" charset="-122"/>
            </a:endParaRPr>
          </a:p>
        </p:txBody>
      </p:sp>
      <p:sp>
        <p:nvSpPr>
          <p:cNvPr id="11" name="矩形 10"/>
          <p:cNvSpPr/>
          <p:nvPr/>
        </p:nvSpPr>
        <p:spPr>
          <a:xfrm>
            <a:off x="766614" y="333450"/>
            <a:ext cx="10476369" cy="2902413"/>
          </a:xfrm>
          <a:prstGeom prst="rect">
            <a:avLst/>
          </a:prstGeom>
        </p:spPr>
        <p:txBody>
          <a:bodyPr>
            <a:spAutoFit/>
          </a:bodyPr>
          <a:lstStyle/>
          <a:p>
            <a:pPr algn="just">
              <a:lnSpc>
                <a:spcPts val="5500"/>
              </a:lnSpc>
              <a:spcAft>
                <a:spcPts val="0"/>
              </a:spcAft>
              <a:tabLst>
                <a:tab pos="1980565" algn="l"/>
              </a:tabLs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冬季的鸡舍中，每天用较强的光线照射</a:t>
            </a:r>
            <a:r>
              <a:rPr lang="en-US" altLang="zh-CN" sz="2800" kern="100" dirty="0">
                <a:latin typeface="Times New Roman" panose="02020603050405020304"/>
                <a:ea typeface="华文细黑"/>
                <a:cs typeface="Courier New" panose="02070309020205020404"/>
              </a:rPr>
              <a:t>14 h</a:t>
            </a:r>
            <a:r>
              <a:rPr lang="zh-CN" altLang="zh-CN" sz="2800" kern="100" dirty="0">
                <a:latin typeface="Times New Roman" panose="02020603050405020304"/>
                <a:ea typeface="华文细黑"/>
                <a:cs typeface="Times New Roman" panose="02020603050405020304"/>
              </a:rPr>
              <a:t>以上，能促使母鸡提早产卵。这种调节方式</a:t>
            </a:r>
            <a:r>
              <a:rPr lang="zh-CN" altLang="zh-CN" sz="2800" kern="100" dirty="0" smtClean="0">
                <a:latin typeface="Times New Roman" panose="02020603050405020304"/>
                <a:ea typeface="华文细黑"/>
                <a:cs typeface="Times New Roman" panose="02020603050405020304"/>
              </a:rPr>
              <a:t>属于</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过程</a:t>
            </a:r>
            <a:r>
              <a:rPr lang="zh-CN" altLang="zh-CN" sz="2800" kern="100" dirty="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gn="just">
              <a:lnSpc>
                <a:spcPts val="5500"/>
              </a:lnSpc>
              <a:spcAft>
                <a:spcPts val="0"/>
              </a:spcAft>
              <a:tabLst>
                <a:tab pos="1980565" algn="l"/>
              </a:tabLs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刺激实验动物的摄食中枢，会引起实验动物的血糖浓度降低，这时血糖浓度的调节方式</a:t>
            </a:r>
            <a:r>
              <a:rPr lang="zh-CN" altLang="zh-CN" sz="2800" kern="100" dirty="0" smtClean="0">
                <a:latin typeface="Times New Roman" panose="02020603050405020304"/>
                <a:ea typeface="华文细黑"/>
                <a:cs typeface="Times New Roman" panose="02020603050405020304"/>
              </a:rPr>
              <a:t>属于</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过程</a:t>
            </a:r>
            <a:r>
              <a:rPr lang="zh-CN" altLang="zh-CN" sz="2800" kern="100" dirty="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p:txBody>
      </p:sp>
      <p:sp>
        <p:nvSpPr>
          <p:cNvPr id="2" name="矩形 1"/>
          <p:cNvSpPr/>
          <p:nvPr/>
        </p:nvSpPr>
        <p:spPr>
          <a:xfrm>
            <a:off x="5165848" y="1197546"/>
            <a:ext cx="444352"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cs typeface="Times New Roman" panose="02020603050405020304"/>
              </a:rPr>
              <a:t>D</a:t>
            </a:r>
            <a:endParaRPr lang="zh-CN" altLang="en-US" sz="2800" b="1" kern="100" dirty="0">
              <a:solidFill>
                <a:srgbClr val="C00000"/>
              </a:solidFill>
              <a:latin typeface="Times New Roman" panose="02020603050405020304"/>
              <a:ea typeface="华文细黑"/>
              <a:cs typeface="Times New Roman" panose="02020603050405020304"/>
            </a:endParaRPr>
          </a:p>
        </p:txBody>
      </p:sp>
      <p:sp>
        <p:nvSpPr>
          <p:cNvPr id="3" name="矩形 2"/>
          <p:cNvSpPr/>
          <p:nvPr/>
        </p:nvSpPr>
        <p:spPr>
          <a:xfrm>
            <a:off x="5478263" y="2609017"/>
            <a:ext cx="444352"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cs typeface="Times New Roman" panose="02020603050405020304"/>
              </a:rPr>
              <a:t>C</a:t>
            </a:r>
            <a:endParaRPr lang="zh-CN" altLang="en-US" sz="2800" b="1" kern="100" dirty="0">
              <a:solidFill>
                <a:srgbClr val="C00000"/>
              </a:solidFill>
              <a:latin typeface="Times New Roman" panose="02020603050405020304"/>
              <a:ea typeface="华文细黑"/>
              <a:cs typeface="Times New Roman" panose="020206030504050203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3"/>
                                        </p:tgtEl>
                                      </p:cBhvr>
                                    </p:animEffect>
                                    <p:set>
                                      <p:cBhvr>
                                        <p:cTn id="20"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2" grpId="0"/>
      <p:bldP spid="2" grpId="1"/>
      <p:bldP spid="3" grpId="0"/>
      <p:bldP spid="3"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0576019" y="1985"/>
            <a:ext cx="1620000" cy="691200"/>
          </a:xfrm>
          <a:prstGeom prst="rect">
            <a:avLst/>
          </a:prstGeom>
          <a:solidFill>
            <a:srgbClr val="00B0F0"/>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微软雅黑" panose="020B0503020204020204" pitchFamily="34" charset="-122"/>
                <a:ea typeface="微软雅黑" panose="020B0503020204020204" pitchFamily="34" charset="-122"/>
              </a:rPr>
              <a:t>活学活用</a:t>
            </a:r>
            <a:endParaRPr lang="zh-CN" altLang="en-US" b="1" dirty="0">
              <a:latin typeface="微软雅黑" panose="020B0503020204020204" pitchFamily="34" charset="-122"/>
              <a:ea typeface="微软雅黑" panose="020B0503020204020204" pitchFamily="34" charset="-122"/>
            </a:endParaRPr>
          </a:p>
        </p:txBody>
      </p:sp>
      <p:sp>
        <p:nvSpPr>
          <p:cNvPr id="8" name="矩形 7"/>
          <p:cNvSpPr/>
          <p:nvPr/>
        </p:nvSpPr>
        <p:spPr>
          <a:xfrm>
            <a:off x="0" y="6663993"/>
            <a:ext cx="12194933" cy="194007"/>
          </a:xfrm>
          <a:prstGeom prst="rect">
            <a:avLst/>
          </a:prstGeom>
          <a:solidFill>
            <a:schemeClr val="accent5">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defTabSz="1218565">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p:cNvSpPr/>
          <p:nvPr/>
        </p:nvSpPr>
        <p:spPr>
          <a:xfrm>
            <a:off x="11071817" y="6658831"/>
            <a:ext cx="1126655" cy="19253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解析答案</a:t>
            </a:r>
            <a:endParaRPr lang="zh-CN" altLang="en-US" sz="1400" dirty="0">
              <a:solidFill>
                <a:srgbClr val="C00000"/>
              </a:solidFill>
              <a:latin typeface="黑体" panose="02010609060101010101" pitchFamily="2" charset="-122"/>
              <a:ea typeface="黑体" panose="02010609060101010101" pitchFamily="2" charset="-122"/>
            </a:endParaRPr>
          </a:p>
        </p:txBody>
      </p:sp>
      <p:sp>
        <p:nvSpPr>
          <p:cNvPr id="10" name="矩形 9"/>
          <p:cNvSpPr/>
          <p:nvPr/>
        </p:nvSpPr>
        <p:spPr>
          <a:xfrm>
            <a:off x="353616" y="257941"/>
            <a:ext cx="11344407" cy="5548117"/>
          </a:xfrm>
          <a:prstGeom prst="rect">
            <a:avLst/>
          </a:prstGeom>
        </p:spPr>
        <p:txBody>
          <a:bodyPr>
            <a:spAutoFit/>
          </a:bodyPr>
          <a:lstStyle/>
          <a:p>
            <a:pPr algn="just">
              <a:lnSpc>
                <a:spcPts val="5300"/>
              </a:lnSpc>
              <a:spcAft>
                <a:spcPts val="0"/>
              </a:spcAft>
              <a:tabLst>
                <a:tab pos="198056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关于神经调节与体液调节的特点，下列叙述错误的是</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2800" kern="100" dirty="0">
              <a:latin typeface="宋体" panose="02010600030101010101" pitchFamily="2" charset="-122"/>
              <a:cs typeface="Courier New" panose="02070309020205020404"/>
            </a:endParaRPr>
          </a:p>
          <a:p>
            <a:pPr algn="just">
              <a:lnSpc>
                <a:spcPts val="5300"/>
              </a:lnSpc>
              <a:spcAft>
                <a:spcPts val="0"/>
              </a:spcAft>
              <a:tabLst>
                <a:tab pos="1980565" algn="l"/>
              </a:tabLst>
            </a:pPr>
            <a:r>
              <a:rPr lang="en-US" altLang="zh-CN" sz="2800" kern="100" dirty="0">
                <a:latin typeface="Times New Roman" panose="02020603050405020304"/>
                <a:ea typeface="华文细黑"/>
                <a:cs typeface="Courier New" panose="02070309020205020404"/>
              </a:rPr>
              <a:t>A.</a:t>
            </a:r>
            <a:r>
              <a:rPr lang="zh-CN" altLang="zh-CN" sz="2800" kern="100" dirty="0">
                <a:latin typeface="Times New Roman" panose="02020603050405020304"/>
                <a:ea typeface="华文细黑"/>
                <a:cs typeface="Times New Roman" panose="02020603050405020304"/>
              </a:rPr>
              <a:t>神经调节迅速、准确，作用时间短暂，但作用范围比较局限</a:t>
            </a:r>
            <a:endParaRPr lang="zh-CN" altLang="zh-CN" sz="2800" kern="100" dirty="0">
              <a:latin typeface="宋体" panose="02010600030101010101" pitchFamily="2" charset="-122"/>
              <a:cs typeface="Courier New" panose="02070309020205020404"/>
            </a:endParaRPr>
          </a:p>
          <a:p>
            <a:pPr algn="just">
              <a:lnSpc>
                <a:spcPts val="5300"/>
              </a:lnSpc>
              <a:spcAft>
                <a:spcPts val="0"/>
              </a:spcAft>
              <a:tabLst>
                <a:tab pos="1980565" algn="l"/>
              </a:tabLst>
            </a:pPr>
            <a:r>
              <a:rPr lang="en-US" altLang="zh-CN" sz="2800" kern="100" dirty="0">
                <a:latin typeface="Times New Roman" panose="02020603050405020304"/>
                <a:ea typeface="华文细黑"/>
                <a:cs typeface="Courier New" panose="02070309020205020404"/>
              </a:rPr>
              <a:t>B.</a:t>
            </a:r>
            <a:r>
              <a:rPr lang="zh-CN" altLang="zh-CN" sz="2800" kern="100" dirty="0">
                <a:latin typeface="Times New Roman" panose="02020603050405020304"/>
                <a:ea typeface="华文细黑"/>
                <a:cs typeface="Times New Roman" panose="02020603050405020304"/>
              </a:rPr>
              <a:t>体液调节缓慢，作用范围广泛，作用时间持久</a:t>
            </a:r>
            <a:endParaRPr lang="zh-CN" altLang="zh-CN" sz="2800" kern="100" dirty="0">
              <a:latin typeface="宋体" panose="02010600030101010101" pitchFamily="2" charset="-122"/>
              <a:cs typeface="Courier New" panose="02070309020205020404"/>
            </a:endParaRPr>
          </a:p>
          <a:p>
            <a:pPr algn="just">
              <a:lnSpc>
                <a:spcPts val="5300"/>
              </a:lnSpc>
              <a:spcAft>
                <a:spcPts val="0"/>
              </a:spcAft>
              <a:tabLst>
                <a:tab pos="1980565" algn="l"/>
              </a:tabLst>
            </a:pPr>
            <a:r>
              <a:rPr lang="en-US" altLang="zh-CN" sz="2800" kern="100" dirty="0">
                <a:latin typeface="Times New Roman" panose="02020603050405020304"/>
                <a:ea typeface="华文细黑"/>
                <a:cs typeface="Courier New" panose="02070309020205020404"/>
              </a:rPr>
              <a:t>C.</a:t>
            </a:r>
            <a:r>
              <a:rPr lang="zh-CN" altLang="zh-CN" sz="2800" kern="100" dirty="0">
                <a:latin typeface="Times New Roman" panose="02020603050405020304"/>
                <a:ea typeface="华文细黑"/>
                <a:cs typeface="Times New Roman" panose="02020603050405020304"/>
              </a:rPr>
              <a:t>神经调节和体液调节共同协调，相辅相成，地位平等</a:t>
            </a:r>
            <a:endParaRPr lang="zh-CN" altLang="zh-CN" sz="2800" kern="100" dirty="0">
              <a:latin typeface="宋体" panose="02010600030101010101" pitchFamily="2" charset="-122"/>
              <a:cs typeface="Courier New" panose="02070309020205020404"/>
            </a:endParaRPr>
          </a:p>
          <a:p>
            <a:pPr algn="just">
              <a:lnSpc>
                <a:spcPts val="5300"/>
              </a:lnSpc>
              <a:spcAft>
                <a:spcPts val="0"/>
              </a:spcAft>
              <a:tabLst>
                <a:tab pos="1980565" algn="l"/>
              </a:tabLst>
            </a:pPr>
            <a:r>
              <a:rPr lang="en-US" altLang="zh-CN" sz="2800" kern="100" dirty="0">
                <a:latin typeface="Times New Roman" panose="02020603050405020304"/>
                <a:ea typeface="华文细黑"/>
                <a:cs typeface="Courier New" panose="02070309020205020404"/>
              </a:rPr>
              <a:t>D.</a:t>
            </a:r>
            <a:r>
              <a:rPr lang="zh-CN" altLang="zh-CN" sz="2800" kern="100" dirty="0">
                <a:latin typeface="Times New Roman" panose="02020603050405020304"/>
                <a:ea typeface="华文细黑"/>
                <a:cs typeface="Times New Roman" panose="02020603050405020304"/>
              </a:rPr>
              <a:t>神经调节和体液调节共同协调，相辅相成，而以神经调节</a:t>
            </a:r>
            <a:r>
              <a:rPr lang="zh-CN" altLang="zh-CN" sz="2800" kern="100" dirty="0" smtClean="0">
                <a:latin typeface="Times New Roman" panose="02020603050405020304"/>
                <a:ea typeface="华文细黑"/>
                <a:cs typeface="Times New Roman" panose="02020603050405020304"/>
              </a:rPr>
              <a:t>为主</a:t>
            </a:r>
            <a:endParaRPr lang="en-US" altLang="zh-CN" sz="2800" kern="100" dirty="0" smtClean="0">
              <a:latin typeface="Times New Roman" panose="02020603050405020304"/>
              <a:ea typeface="华文细黑"/>
              <a:cs typeface="Times New Roman" panose="02020603050405020304"/>
            </a:endParaRPr>
          </a:p>
          <a:p>
            <a:pPr algn="just">
              <a:lnSpc>
                <a:spcPts val="5300"/>
              </a:lnSpc>
              <a:spcAft>
                <a:spcPts val="0"/>
              </a:spcAft>
              <a:tabLst>
                <a:tab pos="1980565" algn="l"/>
              </a:tabLst>
            </a:pPr>
            <a:r>
              <a:rPr lang="zh-CN" altLang="zh-CN" sz="2800" b="1" kern="100" dirty="0">
                <a:solidFill>
                  <a:srgbClr val="0000FF"/>
                </a:solidFill>
                <a:latin typeface="Times New Roman" panose="02020603050405020304"/>
                <a:ea typeface="华文细黑"/>
                <a:cs typeface="Times New Roman" panose="02020603050405020304"/>
              </a:rPr>
              <a:t>解析　</a:t>
            </a:r>
            <a:r>
              <a:rPr lang="zh-CN" altLang="zh-CN" sz="2800" kern="100" dirty="0">
                <a:latin typeface="Times New Roman" panose="02020603050405020304"/>
                <a:ea typeface="华文细黑"/>
                <a:cs typeface="Times New Roman" panose="02020603050405020304"/>
              </a:rPr>
              <a:t>神经调节迅速、准确，作用时间短暂，作用范围比较局限</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ts val="5300"/>
              </a:lnSpc>
              <a:spcAft>
                <a:spcPts val="0"/>
              </a:spcAft>
              <a:tabLst>
                <a:tab pos="1980565" algn="l"/>
              </a:tabLst>
            </a:pPr>
            <a:r>
              <a:rPr lang="zh-CN" altLang="zh-CN" sz="2800" kern="100" dirty="0" smtClean="0">
                <a:latin typeface="Times New Roman" panose="02020603050405020304"/>
                <a:ea typeface="华文细黑"/>
                <a:cs typeface="Times New Roman" panose="02020603050405020304"/>
              </a:rPr>
              <a:t>体液调节</a:t>
            </a:r>
            <a:r>
              <a:rPr lang="zh-CN" altLang="zh-CN" sz="2800" kern="100" dirty="0">
                <a:latin typeface="Times New Roman" panose="02020603050405020304"/>
                <a:ea typeface="华文细黑"/>
                <a:cs typeface="Times New Roman" panose="02020603050405020304"/>
              </a:rPr>
              <a:t>缓慢，作用范围广泛，作用时间比较持久</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ts val="5300"/>
              </a:lnSpc>
              <a:spcAft>
                <a:spcPts val="0"/>
              </a:spcAft>
              <a:tabLst>
                <a:tab pos="1980565" algn="l"/>
              </a:tabLst>
            </a:pPr>
            <a:r>
              <a:rPr lang="zh-CN" altLang="zh-CN" sz="2800" kern="100" dirty="0" smtClean="0">
                <a:latin typeface="Times New Roman" panose="02020603050405020304"/>
                <a:ea typeface="华文细黑"/>
                <a:cs typeface="Times New Roman" panose="02020603050405020304"/>
              </a:rPr>
              <a:t>神经调节</a:t>
            </a:r>
            <a:r>
              <a:rPr lang="zh-CN" altLang="zh-CN" sz="2800" kern="100" dirty="0">
                <a:latin typeface="Times New Roman" panose="02020603050405020304"/>
                <a:ea typeface="华文细黑"/>
                <a:cs typeface="Times New Roman" panose="02020603050405020304"/>
              </a:rPr>
              <a:t>与体液调节共同协调，相辅相成，而以神经调节为主</a:t>
            </a:r>
            <a:r>
              <a:rPr lang="zh-CN" altLang="zh-CN" sz="2800" kern="100" dirty="0" smtClean="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p:txBody>
      </p:sp>
      <p:sp>
        <p:nvSpPr>
          <p:cNvPr id="2" name="矩形 1"/>
          <p:cNvSpPr/>
          <p:nvPr/>
        </p:nvSpPr>
        <p:spPr>
          <a:xfrm>
            <a:off x="9076109" y="458302"/>
            <a:ext cx="444352"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cs typeface="Times New Roman" panose="02020603050405020304"/>
              </a:rPr>
              <a:t>C</a:t>
            </a:r>
            <a:endParaRPr lang="zh-CN" altLang="en-US" sz="2800" b="1" kern="100" dirty="0">
              <a:solidFill>
                <a:srgbClr val="C00000"/>
              </a:solidFill>
              <a:latin typeface="Times New Roman" panose="02020603050405020304"/>
              <a:ea typeface="华文细黑"/>
              <a:cs typeface="Times New Roman" panose="020206030504050203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xEl>
                                              <p:pRg st="5" end="5"/>
                                            </p:txEl>
                                          </p:spTgt>
                                        </p:tgtEl>
                                        <p:attrNameLst>
                                          <p:attrName>style.visibility</p:attrName>
                                        </p:attrNameLst>
                                      </p:cBhvr>
                                      <p:to>
                                        <p:strVal val="visible"/>
                                      </p:to>
                                    </p:set>
                                    <p:animEffect transition="in" filter="blinds(horizontal)">
                                      <p:cBhvr>
                                        <p:cTn id="7" dur="500"/>
                                        <p:tgtEl>
                                          <p:spTgt spid="10">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xEl>
                                              <p:pRg st="6" end="6"/>
                                            </p:txEl>
                                          </p:spTgt>
                                        </p:tgtEl>
                                        <p:attrNameLst>
                                          <p:attrName>style.visibility</p:attrName>
                                        </p:attrNameLst>
                                      </p:cBhvr>
                                      <p:to>
                                        <p:strVal val="visible"/>
                                      </p:to>
                                    </p:set>
                                    <p:animEffect transition="in" filter="blinds(horizontal)">
                                      <p:cBhvr>
                                        <p:cTn id="12" dur="500"/>
                                        <p:tgtEl>
                                          <p:spTgt spid="10">
                                            <p:txEl>
                                              <p:pRg st="6" end="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0">
                                            <p:txEl>
                                              <p:pRg st="7" end="7"/>
                                            </p:txEl>
                                          </p:spTgt>
                                        </p:tgtEl>
                                        <p:attrNameLst>
                                          <p:attrName>style.visibility</p:attrName>
                                        </p:attrNameLst>
                                      </p:cBhvr>
                                      <p:to>
                                        <p:strVal val="visible"/>
                                      </p:to>
                                    </p:set>
                                    <p:animEffect transition="in" filter="blinds(horizontal)">
                                      <p:cBhvr>
                                        <p:cTn id="17" dur="500"/>
                                        <p:tgtEl>
                                          <p:spTgt spid="10">
                                            <p:txEl>
                                              <p:pRg st="7" end="7"/>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10">
                                            <p:txEl>
                                              <p:pRg st="5" end="5"/>
                                            </p:txEl>
                                          </p:spTgt>
                                        </p:tgtEl>
                                      </p:cBhvr>
                                    </p:animEffect>
                                    <p:set>
                                      <p:cBhvr>
                                        <p:cTn id="27" dur="1" fill="hold">
                                          <p:stCondLst>
                                            <p:cond delay="499"/>
                                          </p:stCondLst>
                                        </p:cTn>
                                        <p:tgtEl>
                                          <p:spTgt spid="10">
                                            <p:txEl>
                                              <p:pRg st="5" end="5"/>
                                            </p:txEl>
                                          </p:spTgt>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10">
                                            <p:txEl>
                                              <p:pRg st="6" end="6"/>
                                            </p:txEl>
                                          </p:spTgt>
                                        </p:tgtEl>
                                      </p:cBhvr>
                                    </p:animEffect>
                                    <p:set>
                                      <p:cBhvr>
                                        <p:cTn id="30" dur="1" fill="hold">
                                          <p:stCondLst>
                                            <p:cond delay="499"/>
                                          </p:stCondLst>
                                        </p:cTn>
                                        <p:tgtEl>
                                          <p:spTgt spid="10">
                                            <p:txEl>
                                              <p:pRg st="6" end="6"/>
                                            </p:txEl>
                                          </p:spTgt>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10">
                                            <p:txEl>
                                              <p:pRg st="7" end="7"/>
                                            </p:txEl>
                                          </p:spTgt>
                                        </p:tgtEl>
                                      </p:cBhvr>
                                    </p:animEffect>
                                    <p:set>
                                      <p:cBhvr>
                                        <p:cTn id="33" dur="1" fill="hold">
                                          <p:stCondLst>
                                            <p:cond delay="499"/>
                                          </p:stCondLst>
                                        </p:cTn>
                                        <p:tgtEl>
                                          <p:spTgt spid="10">
                                            <p:txEl>
                                              <p:pRg st="7" end="7"/>
                                            </p:txEl>
                                          </p:spTgt>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2"/>
                                        </p:tgtEl>
                                      </p:cBhvr>
                                    </p:animEffect>
                                    <p:set>
                                      <p:cBhvr>
                                        <p:cTn id="36"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10" grpId="0" uiExpand="1" build="allAtOnce"/>
      <p:bldP spid="2" grpId="0"/>
      <p:bldP spid="2"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79161" y="290017"/>
            <a:ext cx="11232086" cy="4170372"/>
          </a:xfrm>
          <a:prstGeom prst="rect">
            <a:avLst/>
          </a:prstGeom>
        </p:spPr>
        <p:txBody>
          <a:bodyPr>
            <a:spAutoFit/>
          </a:bodyPr>
          <a:lstStyle/>
          <a:p>
            <a:pPr algn="just">
              <a:lnSpc>
                <a:spcPts val="5300"/>
              </a:lnSpc>
              <a:spcAft>
                <a:spcPts val="0"/>
              </a:spcAft>
              <a:tabLst>
                <a:tab pos="198056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动物生命活动调节有：</a:t>
            </a: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神经调节、</a:t>
            </a: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体液调节、</a:t>
            </a:r>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神经</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体液调节三种方式，判断下列内容属于哪种方式</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填序号</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gn="just">
              <a:lnSpc>
                <a:spcPts val="5300"/>
              </a:lnSpc>
              <a:spcAft>
                <a:spcPts val="0"/>
              </a:spcAft>
              <a:tabLst>
                <a:tab pos="198056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变色龙能在较短时间内完全改变体色属于</a:t>
            </a:r>
            <a:r>
              <a:rPr lang="en-US" altLang="zh-CN" sz="2800" kern="100" dirty="0" smtClean="0">
                <a:latin typeface="Times New Roman" panose="02020603050405020304"/>
                <a:ea typeface="华文细黑"/>
                <a:cs typeface="Courier New" panose="02070309020205020404"/>
              </a:rPr>
              <a:t>___</a:t>
            </a:r>
            <a:r>
              <a:rPr lang="zh-CN" altLang="zh-CN" sz="2800" kern="100" dirty="0" smtClean="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gn="just">
              <a:lnSpc>
                <a:spcPts val="5300"/>
              </a:lnSpc>
              <a:spcAft>
                <a:spcPts val="0"/>
              </a:spcAft>
              <a:tabLst>
                <a:tab pos="198056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单细胞和低等多细胞动物具有的调节方式</a:t>
            </a:r>
            <a:r>
              <a:rPr lang="en-US" altLang="zh-CN" sz="2800" kern="100" dirty="0" smtClean="0">
                <a:latin typeface="Times New Roman" panose="02020603050405020304"/>
                <a:ea typeface="华文细黑"/>
                <a:cs typeface="Courier New" panose="02070309020205020404"/>
              </a:rPr>
              <a:t>___</a:t>
            </a:r>
            <a:r>
              <a:rPr lang="zh-CN" altLang="zh-CN" sz="2800" kern="100" dirty="0" smtClean="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gn="just">
              <a:lnSpc>
                <a:spcPts val="5300"/>
              </a:lnSpc>
              <a:spcAft>
                <a:spcPts val="0"/>
              </a:spcAft>
              <a:tabLst>
                <a:tab pos="1980565" algn="l"/>
              </a:tabLs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血液中</a:t>
            </a:r>
            <a:r>
              <a:rPr lang="en-US" altLang="zh-CN" sz="2800" kern="100" dirty="0">
                <a:latin typeface="Times New Roman" panose="02020603050405020304"/>
                <a:ea typeface="华文细黑"/>
                <a:cs typeface="Courier New" panose="02070309020205020404"/>
              </a:rPr>
              <a:t>CO</a:t>
            </a:r>
            <a:r>
              <a:rPr lang="en-US" altLang="zh-CN" sz="2800" kern="100" baseline="-250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含量上升会引起呼吸中枢兴奋属于</a:t>
            </a:r>
            <a:r>
              <a:rPr lang="en-US" altLang="zh-CN" sz="2800" kern="100" dirty="0" smtClean="0">
                <a:latin typeface="Times New Roman" panose="02020603050405020304"/>
                <a:ea typeface="华文细黑"/>
                <a:cs typeface="Courier New" panose="02070309020205020404"/>
              </a:rPr>
              <a:t>__</a:t>
            </a:r>
            <a:r>
              <a:rPr lang="en-US" altLang="zh-CN" sz="2800" kern="100" dirty="0">
                <a:latin typeface="Times New Roman" panose="02020603050405020304"/>
                <a:ea typeface="华文细黑"/>
                <a:cs typeface="Courier New" panose="02070309020205020404"/>
              </a:rPr>
              <a:t>_</a:t>
            </a:r>
            <a:r>
              <a:rPr lang="zh-CN" altLang="zh-CN" sz="2800" kern="100" dirty="0" smtClean="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gn="just">
              <a:lnSpc>
                <a:spcPts val="5300"/>
              </a:lnSpc>
              <a:spcAft>
                <a:spcPts val="0"/>
              </a:spcAft>
              <a:tabLst>
                <a:tab pos="1980565" algn="l"/>
              </a:tabLs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遇到紧急情况时，人的呼吸、心跳会加快，血糖上升，这属于</a:t>
            </a:r>
            <a:r>
              <a:rPr lang="en-US" altLang="zh-CN" sz="2800" kern="100" dirty="0" smtClean="0">
                <a:latin typeface="Times New Roman" panose="02020603050405020304"/>
                <a:ea typeface="华文细黑"/>
                <a:cs typeface="Courier New" panose="02070309020205020404"/>
              </a:rPr>
              <a:t>___</a:t>
            </a:r>
            <a:r>
              <a:rPr lang="zh-CN" altLang="zh-CN" sz="2800" kern="100" dirty="0" smtClean="0">
                <a:latin typeface="Times New Roman" panose="02020603050405020304"/>
                <a:ea typeface="华文细黑"/>
                <a:cs typeface="Times New Roman" panose="02020603050405020304"/>
              </a:rPr>
              <a:t>。</a:t>
            </a:r>
            <a:endParaRPr lang="zh-CN" altLang="zh-CN" sz="2800" kern="100" dirty="0">
              <a:effectLst/>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5">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defTabSz="1218565">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答案</a:t>
            </a:r>
            <a:endParaRPr lang="zh-CN" altLang="en-US" sz="1400" dirty="0">
              <a:solidFill>
                <a:srgbClr val="C00000"/>
              </a:solidFill>
              <a:latin typeface="黑体" panose="02010609060101010101" pitchFamily="2" charset="-122"/>
              <a:ea typeface="黑体" panose="02010609060101010101" pitchFamily="2" charset="-122"/>
            </a:endParaRPr>
          </a:p>
        </p:txBody>
      </p:sp>
      <p:sp>
        <p:nvSpPr>
          <p:cNvPr id="7" name="矩形 6"/>
          <p:cNvSpPr/>
          <p:nvPr/>
        </p:nvSpPr>
        <p:spPr>
          <a:xfrm>
            <a:off x="7251084" y="1764085"/>
            <a:ext cx="543739" cy="523220"/>
          </a:xfrm>
          <a:prstGeom prst="rect">
            <a:avLst/>
          </a:prstGeom>
        </p:spPr>
        <p:txBody>
          <a:bodyPr wrap="none">
            <a:spAutoFit/>
          </a:bodyPr>
          <a:lstStyle/>
          <a:p>
            <a:r>
              <a:rPr lang="en-US" altLang="zh-CN" sz="2800" kern="100">
                <a:solidFill>
                  <a:srgbClr val="C00000"/>
                </a:solidFill>
                <a:latin typeface="宋体" panose="02010600030101010101" pitchFamily="2" charset="-122"/>
                <a:ea typeface="华文细黑"/>
                <a:cs typeface="Times New Roman" panose="02020603050405020304"/>
              </a:rPr>
              <a:t>①</a:t>
            </a:r>
            <a:endParaRPr lang="zh-CN" altLang="en-US" sz="2800" dirty="0">
              <a:solidFill>
                <a:srgbClr val="C00000"/>
              </a:solidFill>
            </a:endParaRPr>
          </a:p>
        </p:txBody>
      </p:sp>
      <p:sp>
        <p:nvSpPr>
          <p:cNvPr id="8" name="矩形 7"/>
          <p:cNvSpPr/>
          <p:nvPr/>
        </p:nvSpPr>
        <p:spPr>
          <a:xfrm>
            <a:off x="7266384" y="2412157"/>
            <a:ext cx="543739" cy="523220"/>
          </a:xfrm>
          <a:prstGeom prst="rect">
            <a:avLst/>
          </a:prstGeom>
        </p:spPr>
        <p:txBody>
          <a:bodyPr wrap="none">
            <a:spAutoFit/>
          </a:bodyPr>
          <a:lstStyle/>
          <a:p>
            <a:r>
              <a:rPr lang="en-US" altLang="zh-CN" sz="2800" kern="100" dirty="0">
                <a:solidFill>
                  <a:srgbClr val="C00000"/>
                </a:solidFill>
                <a:latin typeface="宋体" panose="02010600030101010101" pitchFamily="2" charset="-122"/>
                <a:ea typeface="华文细黑"/>
                <a:cs typeface="Times New Roman" panose="02020603050405020304"/>
              </a:rPr>
              <a:t>②</a:t>
            </a:r>
            <a:endParaRPr lang="zh-CN" altLang="en-US" sz="2800" kern="100" dirty="0">
              <a:solidFill>
                <a:srgbClr val="C00000"/>
              </a:solidFill>
              <a:latin typeface="宋体" panose="02010600030101010101" pitchFamily="2" charset="-122"/>
              <a:ea typeface="华文细黑"/>
              <a:cs typeface="Times New Roman" panose="02020603050405020304"/>
            </a:endParaRPr>
          </a:p>
        </p:txBody>
      </p:sp>
      <p:sp>
        <p:nvSpPr>
          <p:cNvPr id="9" name="矩形 8"/>
          <p:cNvSpPr/>
          <p:nvPr/>
        </p:nvSpPr>
        <p:spPr>
          <a:xfrm>
            <a:off x="7874773" y="3088804"/>
            <a:ext cx="543739" cy="523220"/>
          </a:xfrm>
          <a:prstGeom prst="rect">
            <a:avLst/>
          </a:prstGeom>
        </p:spPr>
        <p:txBody>
          <a:bodyPr wrap="none">
            <a:spAutoFit/>
          </a:bodyPr>
          <a:lstStyle/>
          <a:p>
            <a:r>
              <a:rPr lang="en-US" altLang="zh-CN" sz="2800" kern="100" dirty="0">
                <a:solidFill>
                  <a:srgbClr val="C00000"/>
                </a:solidFill>
                <a:latin typeface="宋体" panose="02010600030101010101" pitchFamily="2" charset="-122"/>
                <a:ea typeface="华文细黑"/>
                <a:cs typeface="Times New Roman" panose="02020603050405020304"/>
              </a:rPr>
              <a:t>②</a:t>
            </a:r>
            <a:endParaRPr lang="zh-CN" altLang="en-US" sz="2800" kern="100" dirty="0">
              <a:solidFill>
                <a:srgbClr val="C00000"/>
              </a:solidFill>
              <a:latin typeface="宋体" panose="02010600030101010101" pitchFamily="2" charset="-122"/>
              <a:ea typeface="华文细黑"/>
              <a:cs typeface="Times New Roman" panose="02020603050405020304"/>
            </a:endParaRPr>
          </a:p>
        </p:txBody>
      </p:sp>
      <p:sp>
        <p:nvSpPr>
          <p:cNvPr id="10" name="矩形 9"/>
          <p:cNvSpPr/>
          <p:nvPr/>
        </p:nvSpPr>
        <p:spPr>
          <a:xfrm>
            <a:off x="10444261" y="3770784"/>
            <a:ext cx="543739" cy="523220"/>
          </a:xfrm>
          <a:prstGeom prst="rect">
            <a:avLst/>
          </a:prstGeom>
        </p:spPr>
        <p:txBody>
          <a:bodyPr wrap="none">
            <a:spAutoFit/>
          </a:bodyPr>
          <a:lstStyle/>
          <a:p>
            <a:r>
              <a:rPr lang="en-US" altLang="zh-CN" sz="2800" kern="100" dirty="0">
                <a:solidFill>
                  <a:srgbClr val="C00000"/>
                </a:solidFill>
                <a:latin typeface="宋体" panose="02010600030101010101" pitchFamily="2" charset="-122"/>
                <a:ea typeface="华文细黑"/>
                <a:cs typeface="Times New Roman" panose="02020603050405020304"/>
              </a:rPr>
              <a:t>③</a:t>
            </a:r>
            <a:endParaRPr lang="zh-CN" altLang="en-US" sz="2800" kern="100" dirty="0">
              <a:solidFill>
                <a:srgbClr val="C00000"/>
              </a:solidFill>
              <a:latin typeface="宋体" panose="02010600030101010101" pitchFamily="2" charset="-122"/>
              <a:ea typeface="华文细黑"/>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7"/>
                                        </p:tgtEl>
                                      </p:cBhvr>
                                    </p:animEffect>
                                    <p:set>
                                      <p:cBhvr>
                                        <p:cTn id="27" dur="1" fill="hold">
                                          <p:stCondLst>
                                            <p:cond delay="499"/>
                                          </p:stCondLst>
                                        </p:cTn>
                                        <p:tgtEl>
                                          <p:spTgt spid="7"/>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8"/>
                                        </p:tgtEl>
                                      </p:cBhvr>
                                    </p:animEffect>
                                    <p:set>
                                      <p:cBhvr>
                                        <p:cTn id="30" dur="1" fill="hold">
                                          <p:stCondLst>
                                            <p:cond delay="499"/>
                                          </p:stCondLst>
                                        </p:cTn>
                                        <p:tgtEl>
                                          <p:spTgt spid="8"/>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9"/>
                                        </p:tgtEl>
                                      </p:cBhvr>
                                    </p:animEffect>
                                    <p:set>
                                      <p:cBhvr>
                                        <p:cTn id="33" dur="1" fill="hold">
                                          <p:stCondLst>
                                            <p:cond delay="499"/>
                                          </p:stCondLst>
                                        </p:cTn>
                                        <p:tgtEl>
                                          <p:spTgt spid="9"/>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10"/>
                                        </p:tgtEl>
                                      </p:cBhvr>
                                    </p:animEffect>
                                    <p:set>
                                      <p:cBhvr>
                                        <p:cTn id="36"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7" grpId="0"/>
      <p:bldP spid="7" grpId="1"/>
      <p:bldP spid="8" grpId="0"/>
      <p:bldP spid="8" grpId="1"/>
      <p:bldP spid="9" grpId="0"/>
      <p:bldP spid="9" grpId="1"/>
      <p:bldP spid="10" grpId="0"/>
      <p:bldP spid="10"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五边形 12"/>
          <p:cNvSpPr/>
          <p:nvPr/>
        </p:nvSpPr>
        <p:spPr>
          <a:xfrm>
            <a:off x="902" y="315975"/>
            <a:ext cx="432048" cy="377515"/>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4" name="燕尾形 13"/>
          <p:cNvSpPr/>
          <p:nvPr/>
        </p:nvSpPr>
        <p:spPr>
          <a:xfrm>
            <a:off x="360942" y="311786"/>
            <a:ext cx="1728192" cy="381704"/>
          </a:xfrm>
          <a:prstGeom prst="chevron">
            <a:avLst>
              <a:gd name="adj" fmla="val 36111"/>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5" name="矩形 14"/>
          <p:cNvSpPr/>
          <p:nvPr/>
        </p:nvSpPr>
        <p:spPr>
          <a:xfrm>
            <a:off x="174267" y="137844"/>
            <a:ext cx="2088232" cy="590522"/>
          </a:xfrm>
          <a:prstGeom prst="rect">
            <a:avLst/>
          </a:prstGeom>
        </p:spPr>
        <p:txBody>
          <a:bodyPr wrap="square" lIns="121898" tIns="60948" rIns="121898" bIns="60948">
            <a:spAutoFit/>
          </a:bodyPr>
          <a:lstStyle/>
          <a:p>
            <a:pPr algn="ctr">
              <a:lnSpc>
                <a:spcPct val="150000"/>
              </a:lnSpc>
              <a:spcAft>
                <a:spcPts val="0"/>
              </a:spcAft>
              <a:tabLst>
                <a:tab pos="1890395" algn="l"/>
              </a:tabLst>
            </a:pPr>
            <a:r>
              <a:rPr lang="zh-CN" altLang="en-US" b="1" kern="100" dirty="0" smtClean="0">
                <a:solidFill>
                  <a:schemeClr val="bg1"/>
                </a:solidFill>
                <a:latin typeface="宋体" panose="02010600030101010101" pitchFamily="2" charset="-122"/>
                <a:cs typeface="Courier New" panose="02070309020205020404"/>
              </a:rPr>
              <a:t>方法链接</a:t>
            </a:r>
            <a:endParaRPr lang="zh-CN" altLang="en-US" b="1" kern="100" dirty="0">
              <a:solidFill>
                <a:schemeClr val="bg1"/>
              </a:solidFill>
              <a:latin typeface="宋体" panose="02010600030101010101" pitchFamily="2" charset="-122"/>
              <a:cs typeface="Courier New" panose="02070309020205020404"/>
            </a:endParaRPr>
          </a:p>
        </p:txBody>
      </p:sp>
      <p:sp>
        <p:nvSpPr>
          <p:cNvPr id="12" name="矩形 11"/>
          <p:cNvSpPr/>
          <p:nvPr/>
        </p:nvSpPr>
        <p:spPr>
          <a:xfrm>
            <a:off x="550590" y="958482"/>
            <a:ext cx="10901751" cy="2831352"/>
          </a:xfrm>
          <a:prstGeom prst="rect">
            <a:avLst/>
          </a:prstGeom>
        </p:spPr>
        <p:txBody>
          <a:bodyPr>
            <a:spAutoFit/>
          </a:bodyPr>
          <a:lstStyle/>
          <a:p>
            <a:pPr algn="just">
              <a:lnSpc>
                <a:spcPts val="5300"/>
              </a:lnSpc>
              <a:spcAft>
                <a:spcPts val="0"/>
              </a:spcAft>
              <a:tabLst>
                <a:tab pos="1980565" algn="l"/>
              </a:tabLst>
            </a:pPr>
            <a:r>
              <a:rPr lang="zh-CN" altLang="zh-CN" sz="2800" kern="100" dirty="0">
                <a:latin typeface="Times New Roman" panose="02020603050405020304"/>
                <a:ea typeface="华文细黑"/>
                <a:cs typeface="Times New Roman" panose="02020603050405020304"/>
              </a:rPr>
              <a:t>区分某一调节活动是神经调节还是体液调节可以根据它们的特点进行判断，比如按照它们的反应速度来判断。除此之外，作用途径、作用范围和作用时间也是重要的判断依据。值得说明的是，一个复杂的调节过程往往两种调节都有，即通过神经</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体液调节。</a:t>
            </a:r>
            <a:endParaRPr lang="zh-CN" altLang="zh-CN" sz="2800" kern="100" dirty="0">
              <a:effectLst/>
              <a:latin typeface="宋体" panose="02010600030101010101" pitchFamily="2" charset="-122"/>
              <a:cs typeface="Courier New" panose="02070309020205020404"/>
            </a:endParaRPr>
          </a:p>
        </p:txBody>
      </p:sp>
      <p:sp>
        <p:nvSpPr>
          <p:cNvPr id="10" name="矩形 9"/>
          <p:cNvSpPr/>
          <p:nvPr/>
        </p:nvSpPr>
        <p:spPr>
          <a:xfrm>
            <a:off x="0" y="6663993"/>
            <a:ext cx="12194933" cy="194007"/>
          </a:xfrm>
          <a:prstGeom prst="rect">
            <a:avLst/>
          </a:prstGeom>
          <a:solidFill>
            <a:schemeClr val="accent5">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defTabSz="1218565">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a:hlinkClick r:id="rId1"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2" charset="-122"/>
                <a:ea typeface="黑体" panose="02010609060101010101" pitchFamily="2" charset="-122"/>
              </a:rPr>
              <a:t>返回</a:t>
            </a:r>
            <a:endParaRPr lang="zh-CN" altLang="en-US" sz="1400" dirty="0">
              <a:solidFill>
                <a:srgbClr val="0000CC"/>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 y="2421682"/>
            <a:ext cx="12190413" cy="1512168"/>
          </a:xfrm>
          <a:prstGeom prst="rect">
            <a:avLst/>
          </a:prstGeom>
          <a:solidFill>
            <a:schemeClr val="accent6">
              <a:lumMod val="75000"/>
            </a:schemeClr>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800" b="1" dirty="0">
                <a:latin typeface="微软雅黑" panose="020B0503020204020204" pitchFamily="34" charset="-122"/>
                <a:ea typeface="微软雅黑" panose="020B0503020204020204" pitchFamily="34" charset="-122"/>
              </a:rPr>
              <a:t>二、神经调节和体液调节的协调</a:t>
            </a:r>
            <a:endParaRPr lang="zh-CN" altLang="zh-CN" sz="48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76019" y="1985"/>
            <a:ext cx="1620000" cy="691200"/>
          </a:xfrm>
          <a:prstGeom prst="rect">
            <a:avLst/>
          </a:prstGeom>
          <a:solidFill>
            <a:schemeClr val="accent6">
              <a:lumMod val="75000"/>
            </a:schemeClr>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微软雅黑" panose="020B0503020204020204" pitchFamily="34" charset="-122"/>
                <a:ea typeface="微软雅黑" panose="020B0503020204020204" pitchFamily="34" charset="-122"/>
              </a:rPr>
              <a:t>知识梳理</a:t>
            </a:r>
            <a:endParaRPr lang="zh-CN" altLang="en-US" b="1" dirty="0">
              <a:latin typeface="微软雅黑" panose="020B0503020204020204" pitchFamily="34" charset="-122"/>
              <a:ea typeface="微软雅黑" panose="020B0503020204020204" pitchFamily="34" charset="-122"/>
            </a:endParaRPr>
          </a:p>
        </p:txBody>
      </p:sp>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9" name="圆角矩形 18"/>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答案</a:t>
            </a:r>
            <a:endParaRPr lang="zh-CN" altLang="en-US" sz="1400" dirty="0">
              <a:solidFill>
                <a:srgbClr val="C00000"/>
              </a:solidFill>
              <a:latin typeface="黑体" panose="02010609060101010101" pitchFamily="2" charset="-122"/>
              <a:ea typeface="黑体" panose="02010609060101010101" pitchFamily="2" charset="-122"/>
            </a:endParaRPr>
          </a:p>
        </p:txBody>
      </p:sp>
      <p:sp>
        <p:nvSpPr>
          <p:cNvPr id="5" name="矩形 4"/>
          <p:cNvSpPr/>
          <p:nvPr/>
        </p:nvSpPr>
        <p:spPr>
          <a:xfrm>
            <a:off x="406574" y="529336"/>
            <a:ext cx="11120877" cy="2811026"/>
          </a:xfrm>
          <a:prstGeom prst="rect">
            <a:avLst/>
          </a:prstGeom>
        </p:spPr>
        <p:txBody>
          <a:bodyPr>
            <a:spAutoFit/>
          </a:bodyPr>
          <a:lstStyle/>
          <a:p>
            <a:pPr>
              <a:lnSpc>
                <a:spcPts val="5300"/>
              </a:lnSpc>
              <a:spcAft>
                <a:spcPts val="0"/>
              </a:spcAft>
              <a:tabLst>
                <a:tab pos="198056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体温调节</a:t>
            </a:r>
            <a:endParaRPr lang="zh-CN" altLang="zh-CN" sz="2800" kern="100" dirty="0">
              <a:latin typeface="宋体" panose="02010600030101010101" pitchFamily="2" charset="-122"/>
              <a:cs typeface="Courier New" panose="02070309020205020404"/>
            </a:endParaRPr>
          </a:p>
          <a:p>
            <a:pPr>
              <a:lnSpc>
                <a:spcPts val="5300"/>
              </a:lnSpc>
              <a:spcAft>
                <a:spcPts val="0"/>
              </a:spcAft>
              <a:tabLst>
                <a:tab pos="198056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体温是</a:t>
            </a:r>
            <a:r>
              <a:rPr lang="zh-CN" altLang="zh-CN" sz="2800" kern="100" dirty="0" smtClean="0">
                <a:latin typeface="Times New Roman" panose="02020603050405020304"/>
                <a:ea typeface="华文细黑"/>
                <a:cs typeface="Times New Roman" panose="02020603050405020304"/>
              </a:rPr>
              <a:t>指</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我们通常在腋窝、口腔、直肠三个部位测体温，其中最接近人体体温的</a:t>
            </a:r>
            <a:r>
              <a:rPr lang="zh-CN" altLang="zh-CN" sz="2800" kern="100" dirty="0" smtClean="0">
                <a:latin typeface="Times New Roman" panose="02020603050405020304"/>
                <a:ea typeface="华文细黑"/>
                <a:cs typeface="Times New Roman" panose="02020603050405020304"/>
              </a:rPr>
              <a:t>是</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测</a:t>
            </a:r>
            <a:r>
              <a:rPr lang="zh-CN" altLang="zh-CN" sz="2800" kern="100" dirty="0">
                <a:latin typeface="Times New Roman" panose="02020603050405020304"/>
                <a:ea typeface="华文细黑"/>
                <a:cs typeface="Times New Roman" panose="02020603050405020304"/>
              </a:rPr>
              <a:t>得的温度</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nSpc>
                <a:spcPts val="5300"/>
              </a:lnSpc>
              <a:spcAft>
                <a:spcPts val="0"/>
              </a:spcAft>
              <a:tabLst>
                <a:tab pos="198056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热量的来源和散失细胞中有机物</a:t>
            </a:r>
            <a:r>
              <a:rPr lang="zh-CN" altLang="zh-CN" sz="2800" kern="100" dirty="0" smtClean="0">
                <a:latin typeface="Times New Roman" panose="02020603050405020304"/>
                <a:ea typeface="华文细黑"/>
                <a:cs typeface="Times New Roman" panose="02020603050405020304"/>
              </a:rPr>
              <a:t>的</a:t>
            </a:r>
            <a:endParaRPr lang="zh-CN" altLang="zh-CN" sz="2800" kern="100" dirty="0">
              <a:latin typeface="宋体" panose="02010600030101010101" pitchFamily="2" charset="-122"/>
              <a:cs typeface="Courier New" panose="02070309020205020404"/>
            </a:endParaRPr>
          </a:p>
        </p:txBody>
      </p:sp>
      <p:pic>
        <p:nvPicPr>
          <p:cNvPr id="6147" name="Picture 3" descr="C:\Users\Administrator\Desktop\图片1.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97780" y="3440113"/>
            <a:ext cx="7594600" cy="1420812"/>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522015" y="4089479"/>
            <a:ext cx="2217846" cy="492443"/>
          </a:xfrm>
          <a:prstGeom prst="rect">
            <a:avLst/>
          </a:prstGeom>
          <a:noFill/>
        </p:spPr>
        <p:txBody>
          <a:bodyPr wrap="square" rtlCol="0">
            <a:spAutoFit/>
          </a:bodyPr>
          <a:lstStyle/>
          <a:p>
            <a:r>
              <a:rPr lang="zh-CN" altLang="en-US" sz="2600" kern="100" dirty="0">
                <a:solidFill>
                  <a:srgbClr val="C00000"/>
                </a:solidFill>
                <a:latin typeface="Times New Roman" panose="02020603050405020304"/>
                <a:ea typeface="华文细黑"/>
                <a:cs typeface="Times New Roman" panose="02020603050405020304"/>
              </a:rPr>
              <a:t>氧化分解放能</a:t>
            </a:r>
            <a:endParaRPr lang="zh-CN" altLang="en-US" sz="2600" kern="100" dirty="0">
              <a:solidFill>
                <a:srgbClr val="C00000"/>
              </a:solidFill>
              <a:latin typeface="Times New Roman" panose="02020603050405020304"/>
              <a:ea typeface="华文细黑"/>
              <a:cs typeface="Times New Roman" panose="02020603050405020304"/>
            </a:endParaRPr>
          </a:p>
        </p:txBody>
      </p:sp>
      <p:sp>
        <p:nvSpPr>
          <p:cNvPr id="9" name="TextBox 8"/>
          <p:cNvSpPr txBox="1"/>
          <p:nvPr/>
        </p:nvSpPr>
        <p:spPr>
          <a:xfrm>
            <a:off x="5490567" y="3297462"/>
            <a:ext cx="855075" cy="492443"/>
          </a:xfrm>
          <a:prstGeom prst="rect">
            <a:avLst/>
          </a:prstGeom>
          <a:noFill/>
        </p:spPr>
        <p:txBody>
          <a:bodyPr wrap="square" rtlCol="0">
            <a:spAutoFit/>
          </a:bodyPr>
          <a:lstStyle/>
          <a:p>
            <a:r>
              <a:rPr lang="zh-CN" altLang="en-US" sz="2600" kern="100" dirty="0" smtClean="0">
                <a:solidFill>
                  <a:srgbClr val="C00000"/>
                </a:solidFill>
                <a:latin typeface="Times New Roman" panose="02020603050405020304"/>
                <a:ea typeface="华文细黑"/>
                <a:cs typeface="Times New Roman" panose="02020603050405020304"/>
              </a:rPr>
              <a:t>汗液</a:t>
            </a:r>
            <a:endParaRPr lang="zh-CN" altLang="en-US" sz="2600" kern="100" dirty="0">
              <a:solidFill>
                <a:srgbClr val="C00000"/>
              </a:solidFill>
              <a:latin typeface="Times New Roman" panose="02020603050405020304"/>
              <a:ea typeface="华文细黑"/>
              <a:cs typeface="Times New Roman" panose="02020603050405020304"/>
            </a:endParaRPr>
          </a:p>
        </p:txBody>
      </p:sp>
      <p:sp>
        <p:nvSpPr>
          <p:cNvPr id="10" name="TextBox 9"/>
          <p:cNvSpPr txBox="1"/>
          <p:nvPr/>
        </p:nvSpPr>
        <p:spPr>
          <a:xfrm>
            <a:off x="5471517" y="3833267"/>
            <a:ext cx="1512168" cy="492443"/>
          </a:xfrm>
          <a:prstGeom prst="rect">
            <a:avLst/>
          </a:prstGeom>
          <a:noFill/>
        </p:spPr>
        <p:txBody>
          <a:bodyPr wrap="square" rtlCol="0">
            <a:spAutoFit/>
          </a:bodyPr>
          <a:lstStyle/>
          <a:p>
            <a:r>
              <a:rPr lang="zh-CN" altLang="en-US" sz="2600" kern="100" dirty="0" smtClean="0">
                <a:solidFill>
                  <a:srgbClr val="C00000"/>
                </a:solidFill>
                <a:latin typeface="Times New Roman" panose="02020603050405020304"/>
                <a:ea typeface="华文细黑"/>
                <a:cs typeface="Times New Roman" panose="02020603050405020304"/>
              </a:rPr>
              <a:t>毛细血管</a:t>
            </a:r>
            <a:endParaRPr lang="zh-CN" altLang="en-US" sz="2600" kern="100" dirty="0">
              <a:solidFill>
                <a:srgbClr val="C00000"/>
              </a:solidFill>
              <a:latin typeface="Times New Roman" panose="02020603050405020304"/>
              <a:ea typeface="华文细黑"/>
              <a:cs typeface="Times New Roman" panose="02020603050405020304"/>
            </a:endParaRPr>
          </a:p>
        </p:txBody>
      </p:sp>
      <p:sp>
        <p:nvSpPr>
          <p:cNvPr id="11" name="TextBox 10"/>
          <p:cNvSpPr txBox="1"/>
          <p:nvPr/>
        </p:nvSpPr>
        <p:spPr>
          <a:xfrm>
            <a:off x="5481042" y="4375423"/>
            <a:ext cx="938937" cy="492443"/>
          </a:xfrm>
          <a:prstGeom prst="rect">
            <a:avLst/>
          </a:prstGeom>
          <a:noFill/>
        </p:spPr>
        <p:txBody>
          <a:bodyPr wrap="square" rtlCol="0">
            <a:spAutoFit/>
          </a:bodyPr>
          <a:lstStyle/>
          <a:p>
            <a:r>
              <a:rPr lang="zh-CN" altLang="en-US" sz="2600" kern="100" dirty="0" smtClean="0">
                <a:solidFill>
                  <a:srgbClr val="C00000"/>
                </a:solidFill>
                <a:latin typeface="Times New Roman" panose="02020603050405020304"/>
                <a:ea typeface="华文细黑"/>
                <a:cs typeface="Times New Roman" panose="02020603050405020304"/>
              </a:rPr>
              <a:t>呼气</a:t>
            </a:r>
            <a:endParaRPr lang="zh-CN" altLang="en-US" sz="2600" kern="100" dirty="0">
              <a:solidFill>
                <a:srgbClr val="C00000"/>
              </a:solidFill>
              <a:latin typeface="Times New Roman" panose="02020603050405020304"/>
              <a:ea typeface="华文细黑"/>
              <a:cs typeface="Times New Roman" panose="02020603050405020304"/>
            </a:endParaRPr>
          </a:p>
        </p:txBody>
      </p:sp>
      <p:sp>
        <p:nvSpPr>
          <p:cNvPr id="4" name="矩形 3"/>
          <p:cNvSpPr/>
          <p:nvPr/>
        </p:nvSpPr>
        <p:spPr>
          <a:xfrm>
            <a:off x="2288307" y="1312873"/>
            <a:ext cx="2698175"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人体内部的温度</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6" name="矩形 5"/>
          <p:cNvSpPr/>
          <p:nvPr/>
        </p:nvSpPr>
        <p:spPr>
          <a:xfrm>
            <a:off x="5763741" y="1980109"/>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直肠</a:t>
            </a:r>
            <a:endParaRPr lang="zh-CN" altLang="en-US" sz="2800" kern="100" dirty="0">
              <a:solidFill>
                <a:srgbClr val="C00000"/>
              </a:solidFill>
              <a:latin typeface="Times New Roman" panose="02020603050405020304"/>
              <a:ea typeface="华文细黑"/>
              <a:cs typeface="Times New Roman" panose="020206030504050203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linds(horizontal)">
                                      <p:cBhvr>
                                        <p:cTn id="15" dur="500"/>
                                        <p:tgtEl>
                                          <p:spTgt spid="3"/>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linds(horizontal)">
                                      <p:cBhvr>
                                        <p:cTn id="18" dur="500"/>
                                        <p:tgtEl>
                                          <p:spTgt spid="9"/>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linds(horizontal)">
                                      <p:cBhvr>
                                        <p:cTn id="21" dur="500"/>
                                        <p:tgtEl>
                                          <p:spTgt spid="10"/>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blinds(horizontal)">
                                      <p:cBhvr>
                                        <p:cTn id="24" dur="5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1" nodeType="clickEffect">
                                  <p:stCondLst>
                                    <p:cond delay="0"/>
                                  </p:stCondLst>
                                  <p:childTnLst>
                                    <p:animEffect transition="out" filter="fade">
                                      <p:cBhvr>
                                        <p:cTn id="28" dur="500"/>
                                        <p:tgtEl>
                                          <p:spTgt spid="4"/>
                                        </p:tgtEl>
                                      </p:cBhvr>
                                    </p:animEffect>
                                    <p:set>
                                      <p:cBhvr>
                                        <p:cTn id="29" dur="1" fill="hold">
                                          <p:stCondLst>
                                            <p:cond delay="499"/>
                                          </p:stCondLst>
                                        </p:cTn>
                                        <p:tgtEl>
                                          <p:spTgt spid="4"/>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6"/>
                                        </p:tgtEl>
                                      </p:cBhvr>
                                    </p:animEffect>
                                    <p:set>
                                      <p:cBhvr>
                                        <p:cTn id="32" dur="1" fill="hold">
                                          <p:stCondLst>
                                            <p:cond delay="499"/>
                                          </p:stCondLst>
                                        </p:cTn>
                                        <p:tgtEl>
                                          <p:spTgt spid="6"/>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3"/>
                                        </p:tgtEl>
                                      </p:cBhvr>
                                    </p:animEffect>
                                    <p:set>
                                      <p:cBhvr>
                                        <p:cTn id="35" dur="1" fill="hold">
                                          <p:stCondLst>
                                            <p:cond delay="499"/>
                                          </p:stCondLst>
                                        </p:cTn>
                                        <p:tgtEl>
                                          <p:spTgt spid="3"/>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9"/>
                                        </p:tgtEl>
                                      </p:cBhvr>
                                    </p:animEffect>
                                    <p:set>
                                      <p:cBhvr>
                                        <p:cTn id="38" dur="1" fill="hold">
                                          <p:stCondLst>
                                            <p:cond delay="499"/>
                                          </p:stCondLst>
                                        </p:cTn>
                                        <p:tgtEl>
                                          <p:spTgt spid="9"/>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10"/>
                                        </p:tgtEl>
                                      </p:cBhvr>
                                    </p:animEffect>
                                    <p:set>
                                      <p:cBhvr>
                                        <p:cTn id="41" dur="1" fill="hold">
                                          <p:stCondLst>
                                            <p:cond delay="499"/>
                                          </p:stCondLst>
                                        </p:cTn>
                                        <p:tgtEl>
                                          <p:spTgt spid="10"/>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1"/>
                                        </p:tgtEl>
                                      </p:cBhvr>
                                    </p:animEffect>
                                    <p:set>
                                      <p:cBhvr>
                                        <p:cTn id="44"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3" grpId="0"/>
      <p:bldP spid="3" grpId="1"/>
      <p:bldP spid="9" grpId="0"/>
      <p:bldP spid="9" grpId="1"/>
      <p:bldP spid="10" grpId="0"/>
      <p:bldP spid="10" grpId="1"/>
      <p:bldP spid="11" grpId="0"/>
      <p:bldP spid="11" grpId="1"/>
      <p:bldP spid="4" grpId="0"/>
      <p:bldP spid="4" grpId="1"/>
      <p:bldP spid="6" grpId="0"/>
      <p:bldP spid="6"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圆角矩形 2"/>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答案</a:t>
            </a:r>
            <a:endParaRPr lang="zh-CN" altLang="en-US" sz="1400" dirty="0">
              <a:solidFill>
                <a:srgbClr val="C00000"/>
              </a:solidFill>
              <a:latin typeface="黑体" panose="02010609060101010101" pitchFamily="2" charset="-122"/>
              <a:ea typeface="黑体" panose="02010609060101010101" pitchFamily="2" charset="-122"/>
            </a:endParaRPr>
          </a:p>
        </p:txBody>
      </p:sp>
      <p:sp>
        <p:nvSpPr>
          <p:cNvPr id="5" name="矩形 4"/>
          <p:cNvSpPr/>
          <p:nvPr/>
        </p:nvSpPr>
        <p:spPr>
          <a:xfrm>
            <a:off x="148784" y="117426"/>
            <a:ext cx="11923086" cy="4478149"/>
          </a:xfrm>
          <a:prstGeom prst="rect">
            <a:avLst/>
          </a:prstGeom>
        </p:spPr>
        <p:txBody>
          <a:bodyPr>
            <a:spAutoFit/>
          </a:bodyPr>
          <a:lstStyle/>
          <a:p>
            <a:pPr algn="just">
              <a:lnSpc>
                <a:spcPct val="150000"/>
              </a:lnSpc>
              <a:spcAft>
                <a:spcPts val="0"/>
              </a:spcAft>
              <a:tabLst>
                <a:tab pos="1980565" algn="l"/>
              </a:tabLs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体温调节过程</a:t>
            </a:r>
            <a:endParaRPr lang="zh-CN" altLang="zh-CN" sz="2800" kern="100" dirty="0">
              <a:latin typeface="宋体" panose="02010600030101010101" pitchFamily="2" charset="-122"/>
              <a:cs typeface="Courier New" panose="02070309020205020404"/>
            </a:endParaRPr>
          </a:p>
          <a:p>
            <a:pPr>
              <a:lnSpc>
                <a:spcPct val="150000"/>
              </a:lnSpc>
            </a:pP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寒冷</a:t>
            </a:r>
            <a:r>
              <a:rPr lang="en-US" altLang="zh-CN" sz="2800" kern="100" dirty="0">
                <a:latin typeface="宋体" panose="02010600030101010101" pitchFamily="2" charset="-122"/>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体温</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正常体温</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冷觉感受器</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传入神经</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神经中枢</a:t>
            </a:r>
            <a:r>
              <a:rPr lang="en-US" altLang="zh-CN" sz="2800" kern="100" dirty="0" smtClean="0">
                <a:latin typeface="Times New Roman" panose="02020603050405020304"/>
                <a:ea typeface="华文细黑"/>
              </a:rPr>
              <a:t>(</a:t>
            </a:r>
            <a:r>
              <a:rPr lang="en-US" altLang="zh-CN" sz="2800" u="sng" kern="100" dirty="0" smtClean="0">
                <a:latin typeface="Times New Roman" panose="02020603050405020304"/>
                <a:ea typeface="华文细黑"/>
              </a:rPr>
              <a:t>            </a:t>
            </a:r>
            <a:r>
              <a:rPr lang="en-US" altLang="zh-CN" sz="2800" kern="100" dirty="0" smtClean="0">
                <a:latin typeface="Times New Roman" panose="02020603050405020304"/>
                <a:ea typeface="华文细黑"/>
              </a:rPr>
              <a:t>)</a:t>
            </a:r>
            <a:endParaRPr lang="en-US" altLang="zh-CN" sz="2800" kern="100" dirty="0" smtClean="0">
              <a:latin typeface="Times New Roman" panose="02020603050405020304"/>
              <a:ea typeface="华文细黑"/>
            </a:endParaRPr>
          </a:p>
          <a:p>
            <a:pPr>
              <a:lnSpc>
                <a:spcPts val="3000"/>
              </a:lnSpc>
            </a:pPr>
            <a:endParaRPr lang="en-US" altLang="zh-CN" sz="2800" kern="100" dirty="0" smtClean="0">
              <a:latin typeface="宋体" panose="02010600030101010101" pitchFamily="2" charset="-122"/>
              <a:ea typeface="华文细黑"/>
              <a:cs typeface="Times New Roman" panose="02020603050405020304"/>
            </a:endParaRPr>
          </a:p>
          <a:p>
            <a:pPr>
              <a:lnSpc>
                <a:spcPct val="150000"/>
              </a:lnSpc>
            </a:pPr>
            <a:r>
              <a:rPr lang="en-US" altLang="zh-CN" sz="2800" kern="100" dirty="0" smtClean="0">
                <a:latin typeface="宋体" panose="02010600030101010101" pitchFamily="2" charset="-122"/>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传出神经</a:t>
            </a:r>
            <a:r>
              <a:rPr lang="en-US" altLang="zh-CN" sz="2800" kern="100" dirty="0" smtClean="0">
                <a:latin typeface="宋体" panose="02010600030101010101" pitchFamily="2" charset="-122"/>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效应器</a:t>
            </a:r>
            <a:endParaRPr lang="en-US" altLang="zh-CN" sz="2800" kern="100" dirty="0" smtClean="0">
              <a:latin typeface="Times New Roman" panose="02020603050405020304"/>
              <a:ea typeface="华文细黑"/>
              <a:cs typeface="Times New Roman" panose="02020603050405020304"/>
            </a:endParaRPr>
          </a:p>
          <a:p>
            <a:pPr algn="just">
              <a:lnSpc>
                <a:spcPts val="3000"/>
              </a:lnSpc>
              <a:spcAft>
                <a:spcPts val="0"/>
              </a:spcAft>
              <a:tabLst>
                <a:tab pos="1980565" algn="l"/>
              </a:tabLst>
            </a:pPr>
            <a:endParaRPr lang="en-US" altLang="zh-CN" sz="2800" kern="100" dirty="0" smtClean="0">
              <a:latin typeface="宋体" panose="02010600030101010101" pitchFamily="2" charset="-122"/>
              <a:ea typeface="华文细黑"/>
              <a:cs typeface="Times New Roman" panose="02020603050405020304"/>
            </a:endParaRPr>
          </a:p>
          <a:p>
            <a:pPr algn="just">
              <a:lnSpc>
                <a:spcPct val="150000"/>
              </a:lnSpc>
              <a:spcAft>
                <a:spcPts val="0"/>
              </a:spcAft>
              <a:tabLst>
                <a:tab pos="1980565" algn="l"/>
              </a:tabLst>
            </a:pPr>
            <a:r>
              <a:rPr lang="en-US" altLang="zh-CN" sz="2800" kern="100" dirty="0" smtClean="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炎热</a:t>
            </a:r>
            <a:r>
              <a:rPr lang="en-US" altLang="zh-CN" sz="2800" kern="100" dirty="0">
                <a:latin typeface="宋体" panose="02010600030101010101" pitchFamily="2" charset="-122"/>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体温</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正常体温</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温觉感受器</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传入神经</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神经中枢</a:t>
            </a:r>
            <a:r>
              <a:rPr lang="en-US" altLang="zh-CN" sz="2800" kern="100" dirty="0">
                <a:latin typeface="宋体" panose="02010600030101010101" pitchFamily="2" charset="-122"/>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传出神经</a:t>
            </a:r>
            <a:endParaRPr lang="en-US" altLang="zh-CN" sz="2800" kern="100" dirty="0" smtClean="0">
              <a:latin typeface="Times New Roman" panose="02020603050405020304"/>
              <a:ea typeface="华文细黑"/>
              <a:cs typeface="Times New Roman" panose="02020603050405020304"/>
            </a:endParaRPr>
          </a:p>
          <a:p>
            <a:pPr algn="just">
              <a:lnSpc>
                <a:spcPts val="3000"/>
              </a:lnSpc>
              <a:spcAft>
                <a:spcPts val="0"/>
              </a:spcAft>
              <a:tabLst>
                <a:tab pos="1980565" algn="l"/>
              </a:tabLst>
            </a:pPr>
            <a:endParaRPr lang="en-US" altLang="zh-CN" sz="2800" kern="100" dirty="0" smtClean="0">
              <a:latin typeface="宋体" panose="02010600030101010101" pitchFamily="2" charset="-122"/>
              <a:ea typeface="华文细黑"/>
              <a:cs typeface="Times New Roman" panose="02020603050405020304"/>
            </a:endParaRPr>
          </a:p>
          <a:p>
            <a:pPr algn="just">
              <a:lnSpc>
                <a:spcPct val="150000"/>
              </a:lnSpc>
              <a:spcAft>
                <a:spcPts val="0"/>
              </a:spcAft>
              <a:tabLst>
                <a:tab pos="1980565" algn="l"/>
              </a:tabLst>
            </a:pPr>
            <a:r>
              <a:rPr lang="en-US" altLang="zh-CN" sz="2800" kern="100" dirty="0" smtClean="0">
                <a:latin typeface="宋体" panose="02010600030101010101" pitchFamily="2" charset="-122"/>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效应器</a:t>
            </a:r>
            <a:r>
              <a:rPr lang="en-US" altLang="zh-CN" sz="2800" kern="100" dirty="0" smtClean="0">
                <a:latin typeface="Times New Roman" panose="02020603050405020304"/>
                <a:ea typeface="华文细黑"/>
                <a:cs typeface="Times New Roman" panose="02020603050405020304"/>
              </a:rPr>
              <a:t>	</a:t>
            </a:r>
            <a:endParaRPr lang="zh-CN" altLang="zh-CN" sz="2800" kern="100" dirty="0">
              <a:latin typeface="宋体" panose="02010600030101010101" pitchFamily="2" charset="-122"/>
              <a:cs typeface="Courier New" panose="02070309020205020404"/>
            </a:endParaRPr>
          </a:p>
        </p:txBody>
      </p:sp>
      <p:graphicFrame>
        <p:nvGraphicFramePr>
          <p:cNvPr id="6" name="对象 5"/>
          <p:cNvGraphicFramePr>
            <a:graphicFrameLocks noChangeAspect="1"/>
          </p:cNvGraphicFramePr>
          <p:nvPr/>
        </p:nvGraphicFramePr>
        <p:xfrm>
          <a:off x="3495675" y="1647825"/>
          <a:ext cx="7096125" cy="3362325"/>
        </p:xfrm>
        <a:graphic>
          <a:graphicData uri="http://schemas.openxmlformats.org/presentationml/2006/ole">
            <mc:AlternateContent xmlns:mc="http://schemas.openxmlformats.org/markup-compatibility/2006">
              <mc:Choice xmlns:v="urn:schemas-microsoft-com:vml" Requires="v">
                <p:oleObj spid="_x0000_s7395" name="文档" r:id="rId1" imgW="7105015" imgH="3372485" progId="Word.Document.12">
                  <p:embed/>
                </p:oleObj>
              </mc:Choice>
              <mc:Fallback>
                <p:oleObj name="文档" r:id="rId1" imgW="7105015" imgH="3372485" progId="Word.Document.12">
                  <p:embed/>
                  <p:pic>
                    <p:nvPicPr>
                      <p:cNvPr id="0" name="图片 7394"/>
                      <p:cNvPicPr/>
                      <p:nvPr/>
                    </p:nvPicPr>
                    <p:blipFill>
                      <a:blip r:embed="rId2"/>
                      <a:stretch>
                        <a:fillRect/>
                      </a:stretch>
                    </p:blipFill>
                    <p:spPr>
                      <a:xfrm>
                        <a:off x="3495675" y="1647825"/>
                        <a:ext cx="7096125" cy="3362325"/>
                      </a:xfrm>
                      <a:prstGeom prst="rect">
                        <a:avLst/>
                      </a:prstGeom>
                    </p:spPr>
                  </p:pic>
                </p:oleObj>
              </mc:Fallback>
            </mc:AlternateContent>
          </a:graphicData>
        </a:graphic>
      </p:graphicFrame>
      <p:sp>
        <p:nvSpPr>
          <p:cNvPr id="8" name="矩形 7"/>
          <p:cNvSpPr/>
          <p:nvPr/>
        </p:nvSpPr>
        <p:spPr>
          <a:xfrm>
            <a:off x="2379365" y="837506"/>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低于</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9" name="矩形 8"/>
          <p:cNvSpPr/>
          <p:nvPr/>
        </p:nvSpPr>
        <p:spPr>
          <a:xfrm>
            <a:off x="10271670" y="837506"/>
            <a:ext cx="1261884"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下丘脑</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0" name="矩形 9"/>
          <p:cNvSpPr/>
          <p:nvPr/>
        </p:nvSpPr>
        <p:spPr>
          <a:xfrm>
            <a:off x="3665984" y="1610544"/>
            <a:ext cx="902811" cy="523220"/>
          </a:xfrm>
          <a:prstGeom prst="rect">
            <a:avLst/>
          </a:prstGeom>
        </p:spPr>
        <p:txBody>
          <a:bodyPr wrap="none">
            <a:spAutoFit/>
          </a:bodyPr>
          <a:lstStyle/>
          <a:p>
            <a:r>
              <a:rPr lang="zh-CN" altLang="en-US" sz="2800" kern="100" dirty="0" smtClean="0">
                <a:solidFill>
                  <a:srgbClr val="C00000"/>
                </a:solidFill>
                <a:latin typeface="Times New Roman" panose="02020603050405020304"/>
                <a:ea typeface="华文细黑"/>
                <a:cs typeface="Times New Roman" panose="02020603050405020304"/>
              </a:rPr>
              <a:t>散热</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1" name="矩形 10"/>
          <p:cNvSpPr/>
          <p:nvPr/>
        </p:nvSpPr>
        <p:spPr>
          <a:xfrm>
            <a:off x="3627884" y="2171750"/>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产热</a:t>
            </a:r>
            <a:endParaRPr lang="zh-CN" altLang="en-US" sz="2800" kern="100" dirty="0">
              <a:solidFill>
                <a:srgbClr val="C00000"/>
              </a:solidFill>
              <a:latin typeface="Times New Roman" panose="02020603050405020304"/>
              <a:ea typeface="华文细黑"/>
              <a:cs typeface="Times New Roman" panose="02020603050405020304"/>
            </a:endParaRPr>
          </a:p>
        </p:txBody>
      </p:sp>
      <p:graphicFrame>
        <p:nvGraphicFramePr>
          <p:cNvPr id="12" name="对象 11"/>
          <p:cNvGraphicFramePr>
            <a:graphicFrameLocks noChangeAspect="1"/>
          </p:cNvGraphicFramePr>
          <p:nvPr/>
        </p:nvGraphicFramePr>
        <p:xfrm>
          <a:off x="1733550" y="3667125"/>
          <a:ext cx="5629275" cy="1771650"/>
        </p:xfrm>
        <a:graphic>
          <a:graphicData uri="http://schemas.openxmlformats.org/presentationml/2006/ole">
            <mc:AlternateContent xmlns:mc="http://schemas.openxmlformats.org/markup-compatibility/2006">
              <mc:Choice xmlns:v="urn:schemas-microsoft-com:vml" Requires="v">
                <p:oleObj spid="_x0000_s7396" name="文档" r:id="rId3" imgW="5637530" imgH="1772285" progId="Word.Document.12">
                  <p:embed/>
                </p:oleObj>
              </mc:Choice>
              <mc:Fallback>
                <p:oleObj name="文档" r:id="rId3" imgW="5637530" imgH="1772285" progId="Word.Document.12">
                  <p:embed/>
                  <p:pic>
                    <p:nvPicPr>
                      <p:cNvPr id="0" name="图片 7395"/>
                      <p:cNvPicPr/>
                      <p:nvPr/>
                    </p:nvPicPr>
                    <p:blipFill>
                      <a:blip r:embed="rId4"/>
                      <a:stretch>
                        <a:fillRect/>
                      </a:stretch>
                    </p:blipFill>
                    <p:spPr>
                      <a:xfrm>
                        <a:off x="1733550" y="3667125"/>
                        <a:ext cx="5629275" cy="1771650"/>
                      </a:xfrm>
                      <a:prstGeom prst="rect">
                        <a:avLst/>
                      </a:prstGeom>
                    </p:spPr>
                  </p:pic>
                </p:oleObj>
              </mc:Fallback>
            </mc:AlternateContent>
          </a:graphicData>
        </a:graphic>
      </p:graphicFrame>
      <p:sp>
        <p:nvSpPr>
          <p:cNvPr id="13" name="矩形 12"/>
          <p:cNvSpPr/>
          <p:nvPr/>
        </p:nvSpPr>
        <p:spPr>
          <a:xfrm>
            <a:off x="1884834" y="3641626"/>
            <a:ext cx="902811" cy="523220"/>
          </a:xfrm>
          <a:prstGeom prst="rect">
            <a:avLst/>
          </a:prstGeom>
        </p:spPr>
        <p:txBody>
          <a:bodyPr wrap="none">
            <a:spAutoFit/>
          </a:bodyPr>
          <a:lstStyle/>
          <a:p>
            <a:r>
              <a:rPr lang="zh-CN" altLang="en-US" sz="2800" kern="100" dirty="0" smtClean="0">
                <a:solidFill>
                  <a:srgbClr val="C00000"/>
                </a:solidFill>
                <a:latin typeface="Times New Roman" panose="02020603050405020304"/>
                <a:ea typeface="华文细黑"/>
                <a:cs typeface="Times New Roman" panose="02020603050405020304"/>
              </a:rPr>
              <a:t>散热</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4" name="矩形 13"/>
          <p:cNvSpPr/>
          <p:nvPr/>
        </p:nvSpPr>
        <p:spPr>
          <a:xfrm>
            <a:off x="1884834" y="4193307"/>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产热</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5" name="矩形 14"/>
          <p:cNvSpPr/>
          <p:nvPr/>
        </p:nvSpPr>
        <p:spPr>
          <a:xfrm>
            <a:off x="2288307" y="2891830"/>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高于</a:t>
            </a:r>
            <a:endParaRPr lang="zh-CN" altLang="en-US" sz="2800" kern="100" dirty="0">
              <a:solidFill>
                <a:srgbClr val="C00000"/>
              </a:solidFill>
              <a:latin typeface="Times New Roman" panose="02020603050405020304"/>
              <a:ea typeface="华文细黑"/>
              <a:cs typeface="Times New Roman" panose="020206030504050203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linds(horizontal)">
                                      <p:cBhvr>
                                        <p:cTn id="13" dur="500"/>
                                        <p:tgtEl>
                                          <p:spTgt spid="11"/>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linds(horizontal)">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blinds(horizontal)">
                                      <p:cBhvr>
                                        <p:cTn id="21" dur="500"/>
                                        <p:tgtEl>
                                          <p:spTgt spid="13"/>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blinds(horizontal)">
                                      <p:cBhvr>
                                        <p:cTn id="24" dur="500"/>
                                        <p:tgtEl>
                                          <p:spTgt spid="14"/>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linds(horizontal)">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8"/>
                                        </p:tgtEl>
                                      </p:cBhvr>
                                    </p:animEffect>
                                    <p:set>
                                      <p:cBhvr>
                                        <p:cTn id="32" dur="1" fill="hold">
                                          <p:stCondLst>
                                            <p:cond delay="499"/>
                                          </p:stCondLst>
                                        </p:cTn>
                                        <p:tgtEl>
                                          <p:spTgt spid="8"/>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11"/>
                                        </p:tgtEl>
                                      </p:cBhvr>
                                    </p:animEffect>
                                    <p:set>
                                      <p:cBhvr>
                                        <p:cTn id="38" dur="1" fill="hold">
                                          <p:stCondLst>
                                            <p:cond delay="499"/>
                                          </p:stCondLst>
                                        </p:cTn>
                                        <p:tgtEl>
                                          <p:spTgt spid="11"/>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9"/>
                                        </p:tgtEl>
                                      </p:cBhvr>
                                    </p:animEffect>
                                    <p:set>
                                      <p:cBhvr>
                                        <p:cTn id="41" dur="1" fill="hold">
                                          <p:stCondLst>
                                            <p:cond delay="499"/>
                                          </p:stCondLst>
                                        </p:cTn>
                                        <p:tgtEl>
                                          <p:spTgt spid="9"/>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3"/>
                                        </p:tgtEl>
                                      </p:cBhvr>
                                    </p:animEffect>
                                    <p:set>
                                      <p:cBhvr>
                                        <p:cTn id="44" dur="1" fill="hold">
                                          <p:stCondLst>
                                            <p:cond delay="499"/>
                                          </p:stCondLst>
                                        </p:cTn>
                                        <p:tgtEl>
                                          <p:spTgt spid="13"/>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14"/>
                                        </p:tgtEl>
                                      </p:cBhvr>
                                    </p:animEffect>
                                    <p:set>
                                      <p:cBhvr>
                                        <p:cTn id="47" dur="1" fill="hold">
                                          <p:stCondLst>
                                            <p:cond delay="499"/>
                                          </p:stCondLst>
                                        </p:cTn>
                                        <p:tgtEl>
                                          <p:spTgt spid="14"/>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15"/>
                                        </p:tgtEl>
                                      </p:cBhvr>
                                    </p:animEffect>
                                    <p:set>
                                      <p:cBhvr>
                                        <p:cTn id="50"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8" grpId="0"/>
      <p:bldP spid="8" grpId="1"/>
      <p:bldP spid="9" grpId="0"/>
      <p:bldP spid="9" grpId="1"/>
      <p:bldP spid="10" grpId="0"/>
      <p:bldP spid="10" grpId="1"/>
      <p:bldP spid="11" grpId="0"/>
      <p:bldP spid="11" grpId="1"/>
      <p:bldP spid="13" grpId="0"/>
      <p:bldP spid="13" grpId="1"/>
      <p:bldP spid="14" grpId="0"/>
      <p:bldP spid="14" grpId="1"/>
      <p:bldP spid="15" grpId="0"/>
      <p:bldP spid="15"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78582" y="1485578"/>
            <a:ext cx="11010769" cy="2040430"/>
          </a:xfrm>
          <a:prstGeom prst="rect">
            <a:avLst/>
          </a:prstGeom>
        </p:spPr>
        <p:txBody>
          <a:bodyPr>
            <a:spAutoFit/>
          </a:bodyPr>
          <a:lstStyle/>
          <a:p>
            <a:pPr>
              <a:lnSpc>
                <a:spcPts val="5300"/>
              </a:lnSpc>
              <a:spcAft>
                <a:spcPts val="0"/>
              </a:spcAft>
              <a:tabLst>
                <a:tab pos="198056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通过识图和列表比较神经调节和体液调节的区别</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nSpc>
                <a:spcPts val="5300"/>
              </a:lnSpc>
              <a:spcAft>
                <a:spcPts val="0"/>
              </a:spcAft>
              <a:tabLst>
                <a:tab pos="1980565" algn="l"/>
              </a:tabLst>
            </a:pPr>
            <a:r>
              <a:rPr lang="en-US" altLang="zh-CN" sz="2800" kern="100" dirty="0" smtClean="0">
                <a:latin typeface="Times New Roman" panose="02020603050405020304"/>
                <a:ea typeface="华文细黑"/>
                <a:cs typeface="Courier New" panose="02070309020205020404"/>
              </a:rPr>
              <a:t>2</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结合教材</a:t>
            </a:r>
            <a:r>
              <a:rPr lang="en-US" altLang="zh-CN" sz="2800" kern="100" dirty="0">
                <a:latin typeface="Times New Roman" panose="02020603050405020304"/>
                <a:ea typeface="华文细黑"/>
                <a:cs typeface="Courier New" panose="02070309020205020404"/>
              </a:rPr>
              <a:t>P</a:t>
            </a:r>
            <a:r>
              <a:rPr lang="en-US" altLang="zh-CN" sz="2800" kern="100" baseline="-25000" dirty="0">
                <a:latin typeface="Times New Roman" panose="02020603050405020304"/>
                <a:ea typeface="华文细黑"/>
                <a:cs typeface="Courier New" panose="02070309020205020404"/>
              </a:rPr>
              <a:t>32</a:t>
            </a:r>
            <a:r>
              <a:rPr lang="zh-CN" altLang="zh-CN" sz="2800" kern="100" dirty="0">
                <a:latin typeface="Times New Roman" panose="02020603050405020304"/>
                <a:ea typeface="华文细黑"/>
                <a:cs typeface="Times New Roman" panose="02020603050405020304"/>
              </a:rPr>
              <a:t>图解，讨论并建立体温调节和水盐平衡调节的过程模型，掌握神经调节和体液调节的联系。</a:t>
            </a:r>
            <a:endParaRPr lang="zh-CN" altLang="zh-CN" sz="2800" kern="100" dirty="0">
              <a:effectLst/>
              <a:latin typeface="宋体" panose="02010600030101010101" pitchFamily="2" charset="-122"/>
              <a:cs typeface="Courier New" panose="02070309020205020404"/>
            </a:endParaRPr>
          </a:p>
        </p:txBody>
      </p:sp>
      <p:sp>
        <p:nvSpPr>
          <p:cNvPr id="4" name="矩形 3"/>
          <p:cNvSpPr/>
          <p:nvPr/>
        </p:nvSpPr>
        <p:spPr>
          <a:xfrm>
            <a:off x="-3599" y="1004362"/>
            <a:ext cx="672780" cy="225009"/>
          </a:xfrm>
          <a:prstGeom prst="rect">
            <a:avLst/>
          </a:prstGeom>
          <a:gradFill flip="none" rotWithShape="1">
            <a:gsLst>
              <a:gs pos="0">
                <a:srgbClr val="00CCFF">
                  <a:tint val="66000"/>
                  <a:satMod val="160000"/>
                </a:srgbClr>
              </a:gs>
              <a:gs pos="50000">
                <a:srgbClr val="00CCFF">
                  <a:tint val="44500"/>
                  <a:satMod val="160000"/>
                </a:srgbClr>
              </a:gs>
              <a:gs pos="100000">
                <a:srgbClr val="00CCFF">
                  <a:tint val="23500"/>
                  <a:satMod val="160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矩形 5"/>
          <p:cNvSpPr/>
          <p:nvPr/>
        </p:nvSpPr>
        <p:spPr>
          <a:xfrm>
            <a:off x="686426" y="693490"/>
            <a:ext cx="1620957" cy="706797"/>
          </a:xfrm>
          <a:prstGeom prst="rect">
            <a:avLst/>
          </a:prstGeom>
        </p:spPr>
        <p:txBody>
          <a:bodyPr wrap="none">
            <a:spAutoFit/>
          </a:bodyPr>
          <a:lstStyle/>
          <a:p>
            <a:pPr lvl="0" algn="just">
              <a:lnSpc>
                <a:spcPts val="5500"/>
              </a:lnSpc>
            </a:pPr>
            <a:r>
              <a:rPr lang="zh-CN" altLang="en-US" sz="2800" b="1" kern="100" dirty="0">
                <a:solidFill>
                  <a:srgbClr val="0066FF"/>
                </a:solidFill>
                <a:latin typeface="微软雅黑" panose="020B0503020204020204" pitchFamily="34" charset="-122"/>
                <a:ea typeface="微软雅黑" panose="020B0503020204020204" pitchFamily="34" charset="-122"/>
                <a:cs typeface="Courier New" panose="02070309020205020404"/>
              </a:rPr>
              <a:t>目标导读</a:t>
            </a:r>
            <a:endParaRPr lang="en-US" altLang="zh-CN" sz="2800" b="1" kern="100" dirty="0">
              <a:solidFill>
                <a:srgbClr val="0066FF"/>
              </a:solidFill>
              <a:latin typeface="微软雅黑" panose="020B0503020204020204" pitchFamily="34" charset="-122"/>
              <a:ea typeface="微软雅黑" panose="020B0503020204020204" pitchFamily="34" charset="-122"/>
              <a:cs typeface="Courier New" panose="02070309020205020404"/>
            </a:endParaRPr>
          </a:p>
        </p:txBody>
      </p:sp>
      <p:sp>
        <p:nvSpPr>
          <p:cNvPr id="8" name="矩形 7"/>
          <p:cNvSpPr/>
          <p:nvPr/>
        </p:nvSpPr>
        <p:spPr>
          <a:xfrm>
            <a:off x="686426" y="3717826"/>
            <a:ext cx="1819669" cy="662554"/>
          </a:xfrm>
          <a:prstGeom prst="rect">
            <a:avLst/>
          </a:prstGeom>
        </p:spPr>
        <p:txBody>
          <a:bodyPr wrap="square">
            <a:spAutoFit/>
          </a:bodyPr>
          <a:lstStyle/>
          <a:p>
            <a:pPr lvl="0" algn="just">
              <a:lnSpc>
                <a:spcPct val="150000"/>
              </a:lnSpc>
            </a:pPr>
            <a:r>
              <a:rPr lang="zh-CN" altLang="en-US" sz="2800" b="1" kern="100" dirty="0" smtClean="0">
                <a:solidFill>
                  <a:srgbClr val="0066FF"/>
                </a:solidFill>
                <a:latin typeface="微软雅黑" panose="020B0503020204020204" pitchFamily="34" charset="-122"/>
                <a:ea typeface="微软雅黑" panose="020B0503020204020204" pitchFamily="34" charset="-122"/>
                <a:cs typeface="Courier New" panose="02070309020205020404"/>
              </a:rPr>
              <a:t>重难点击</a:t>
            </a:r>
            <a:endParaRPr lang="en-US" altLang="zh-CN" sz="2800" b="1" kern="100" dirty="0">
              <a:solidFill>
                <a:srgbClr val="0066FF"/>
              </a:solidFill>
              <a:latin typeface="微软雅黑" panose="020B0503020204020204" pitchFamily="34" charset="-122"/>
              <a:ea typeface="微软雅黑" panose="020B0503020204020204" pitchFamily="34" charset="-122"/>
              <a:cs typeface="Courier New" panose="02070309020205020404"/>
            </a:endParaRPr>
          </a:p>
        </p:txBody>
      </p:sp>
      <p:sp>
        <p:nvSpPr>
          <p:cNvPr id="9" name="矩形 8"/>
          <p:cNvSpPr/>
          <p:nvPr/>
        </p:nvSpPr>
        <p:spPr>
          <a:xfrm>
            <a:off x="-3599" y="3993553"/>
            <a:ext cx="672780" cy="225009"/>
          </a:xfrm>
          <a:prstGeom prst="rect">
            <a:avLst/>
          </a:prstGeom>
          <a:gradFill flip="none" rotWithShape="1">
            <a:gsLst>
              <a:gs pos="0">
                <a:srgbClr val="00CCFF">
                  <a:tint val="66000"/>
                  <a:satMod val="160000"/>
                </a:srgbClr>
              </a:gs>
              <a:gs pos="50000">
                <a:srgbClr val="00CCFF">
                  <a:tint val="44500"/>
                  <a:satMod val="160000"/>
                </a:srgbClr>
              </a:gs>
              <a:gs pos="100000">
                <a:srgbClr val="00CCFF">
                  <a:tint val="23500"/>
                  <a:satMod val="160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 name="矩形 11"/>
          <p:cNvSpPr/>
          <p:nvPr/>
        </p:nvSpPr>
        <p:spPr>
          <a:xfrm>
            <a:off x="478582" y="4537907"/>
            <a:ext cx="11010769" cy="1303177"/>
          </a:xfrm>
          <a:prstGeom prst="rect">
            <a:avLst/>
          </a:prstGeom>
        </p:spPr>
        <p:txBody>
          <a:bodyPr>
            <a:spAutoFit/>
          </a:bodyPr>
          <a:lstStyle/>
          <a:p>
            <a:pPr algn="just">
              <a:lnSpc>
                <a:spcPct val="150000"/>
              </a:lnSpc>
              <a:spcAft>
                <a:spcPts val="0"/>
              </a:spcAft>
              <a:tabLst>
                <a:tab pos="198056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体温调节的过程</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tabLst>
                <a:tab pos="1980565" algn="l"/>
              </a:tabLst>
            </a:pPr>
            <a:r>
              <a:rPr lang="en-US" altLang="zh-CN" sz="2800" kern="100" dirty="0" smtClean="0">
                <a:latin typeface="Times New Roman" panose="02020603050405020304"/>
                <a:ea typeface="华文细黑"/>
                <a:cs typeface="Courier New" panose="02070309020205020404"/>
              </a:rPr>
              <a:t>2</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渗透压调节的过程。</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圆角矩形 2"/>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答案</a:t>
            </a:r>
            <a:endParaRPr lang="zh-CN" altLang="en-US" sz="1400" dirty="0">
              <a:solidFill>
                <a:srgbClr val="C00000"/>
              </a:solidFill>
              <a:latin typeface="黑体" panose="02010609060101010101" pitchFamily="2" charset="-122"/>
              <a:ea typeface="黑体" panose="02010609060101010101" pitchFamily="2" charset="-122"/>
            </a:endParaRPr>
          </a:p>
        </p:txBody>
      </p:sp>
      <p:sp>
        <p:nvSpPr>
          <p:cNvPr id="5" name="矩形 4"/>
          <p:cNvSpPr/>
          <p:nvPr/>
        </p:nvSpPr>
        <p:spPr>
          <a:xfrm>
            <a:off x="219125" y="45418"/>
            <a:ext cx="11310589" cy="3970318"/>
          </a:xfrm>
          <a:prstGeom prst="rect">
            <a:avLst/>
          </a:prstGeom>
        </p:spPr>
        <p:txBody>
          <a:bodyPr wrap="square">
            <a:spAutoFit/>
          </a:bodyPr>
          <a:lstStyle/>
          <a:p>
            <a:pPr algn="just">
              <a:lnSpc>
                <a:spcPct val="150000"/>
              </a:lnSpc>
              <a:spcAft>
                <a:spcPts val="0"/>
              </a:spcAft>
              <a:tabLst>
                <a:tab pos="198056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水盐调节</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198056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水盐来源与排出</a:t>
            </a:r>
            <a:r>
              <a:rPr lang="zh-CN" altLang="zh-CN" sz="2800" kern="100" dirty="0" smtClean="0">
                <a:latin typeface="Times New Roman" panose="02020603050405020304"/>
                <a:ea typeface="华文细黑"/>
                <a:cs typeface="Times New Roman" panose="02020603050405020304"/>
              </a:rPr>
              <a:t>途径</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tabLst>
                <a:tab pos="1980565" algn="l"/>
              </a:tabLst>
            </a:pPr>
            <a:endParaRPr lang="en-US" altLang="zh-CN" sz="2800" kern="100" dirty="0">
              <a:effectLst/>
              <a:latin typeface="Times New Roman" panose="02020603050405020304"/>
              <a:ea typeface="华文细黑"/>
              <a:cs typeface="Times New Roman" panose="02020603050405020304"/>
            </a:endParaRPr>
          </a:p>
          <a:p>
            <a:pPr algn="just">
              <a:lnSpc>
                <a:spcPct val="150000"/>
              </a:lnSpc>
              <a:spcAft>
                <a:spcPts val="0"/>
              </a:spcAft>
              <a:tabLst>
                <a:tab pos="1980565" algn="l"/>
              </a:tabLst>
            </a:pP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tabLst>
                <a:tab pos="1980565" algn="l"/>
              </a:tabLst>
            </a:pPr>
            <a:endParaRPr lang="en-US" altLang="zh-CN" sz="2800" kern="100" dirty="0">
              <a:effectLst/>
              <a:latin typeface="Times New Roman" panose="02020603050405020304"/>
              <a:ea typeface="华文细黑"/>
              <a:cs typeface="Times New Roman" panose="02020603050405020304"/>
            </a:endParaRPr>
          </a:p>
          <a:p>
            <a:pPr algn="just">
              <a:lnSpc>
                <a:spcPct val="150000"/>
              </a:lnSpc>
              <a:spcAft>
                <a:spcPts val="0"/>
              </a:spcAft>
              <a:tabLst>
                <a:tab pos="198056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水盐平衡调节模型</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以细胞外液渗透压升高为例</a:t>
            </a:r>
            <a:r>
              <a:rPr lang="en-US" altLang="zh-CN" sz="2800" kern="100" dirty="0" smtClean="0">
                <a:latin typeface="Times New Roman" panose="02020603050405020304"/>
                <a:ea typeface="华文细黑"/>
                <a:cs typeface="Courier New" panose="02070309020205020404"/>
              </a:rPr>
              <a:t>)</a:t>
            </a:r>
            <a:endParaRPr lang="zh-CN" altLang="zh-CN" sz="2800" kern="100" dirty="0">
              <a:latin typeface="宋体" panose="02010600030101010101" pitchFamily="2" charset="-122"/>
              <a:cs typeface="Courier New" panose="02070309020205020404"/>
            </a:endParaRPr>
          </a:p>
        </p:txBody>
      </p:sp>
      <p:graphicFrame>
        <p:nvGraphicFramePr>
          <p:cNvPr id="6" name="对象 5"/>
          <p:cNvGraphicFramePr>
            <a:graphicFrameLocks noChangeAspect="1"/>
          </p:cNvGraphicFramePr>
          <p:nvPr/>
        </p:nvGraphicFramePr>
        <p:xfrm>
          <a:off x="1638300" y="1047750"/>
          <a:ext cx="10353675" cy="3800475"/>
        </p:xfrm>
        <a:graphic>
          <a:graphicData uri="http://schemas.openxmlformats.org/presentationml/2006/ole">
            <mc:AlternateContent xmlns:mc="http://schemas.openxmlformats.org/markup-compatibility/2006">
              <mc:Choice xmlns:v="urn:schemas-microsoft-com:vml" Requires="v">
                <p:oleObj spid="_x0000_s8295" name="文档" r:id="rId1" imgW="9845040" imgH="3619500" progId="Word.Document.12">
                  <p:embed/>
                </p:oleObj>
              </mc:Choice>
              <mc:Fallback>
                <p:oleObj name="文档" r:id="rId1" imgW="9845040" imgH="3619500" progId="Word.Document.12">
                  <p:embed/>
                  <p:pic>
                    <p:nvPicPr>
                      <p:cNvPr id="0" name="图片 8294"/>
                      <p:cNvPicPr/>
                      <p:nvPr/>
                    </p:nvPicPr>
                    <p:blipFill>
                      <a:blip r:embed="rId2"/>
                      <a:stretch>
                        <a:fillRect/>
                      </a:stretch>
                    </p:blipFill>
                    <p:spPr>
                      <a:xfrm>
                        <a:off x="1638300" y="1047750"/>
                        <a:ext cx="10353675" cy="3800475"/>
                      </a:xfrm>
                      <a:prstGeom prst="rect">
                        <a:avLst/>
                      </a:prstGeom>
                    </p:spPr>
                  </p:pic>
                </p:oleObj>
              </mc:Fallback>
            </mc:AlternateContent>
          </a:graphicData>
        </a:graphic>
      </p:graphicFrame>
      <p:sp>
        <p:nvSpPr>
          <p:cNvPr id="7" name="矩形 6"/>
          <p:cNvSpPr/>
          <p:nvPr/>
        </p:nvSpPr>
        <p:spPr>
          <a:xfrm>
            <a:off x="8469887" y="1102276"/>
            <a:ext cx="543739"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水</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8" name="矩形 7"/>
          <p:cNvSpPr/>
          <p:nvPr/>
        </p:nvSpPr>
        <p:spPr>
          <a:xfrm>
            <a:off x="5835134" y="1697182"/>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皮肤</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9" name="矩形 8"/>
          <p:cNvSpPr/>
          <p:nvPr/>
        </p:nvSpPr>
        <p:spPr>
          <a:xfrm>
            <a:off x="9739391" y="1687657"/>
            <a:ext cx="1261884"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水和盐</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0" name="矩形 9"/>
          <p:cNvSpPr/>
          <p:nvPr/>
        </p:nvSpPr>
        <p:spPr>
          <a:xfrm>
            <a:off x="7333585" y="2268121"/>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尿液</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1" name="矩形 10"/>
          <p:cNvSpPr/>
          <p:nvPr/>
        </p:nvSpPr>
        <p:spPr>
          <a:xfrm>
            <a:off x="5888092" y="2824813"/>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大肠</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2" name="矩形 11"/>
          <p:cNvSpPr/>
          <p:nvPr/>
        </p:nvSpPr>
        <p:spPr>
          <a:xfrm>
            <a:off x="8985051" y="2838758"/>
            <a:ext cx="1261884"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水和盐</a:t>
            </a:r>
            <a:endParaRPr lang="zh-CN" altLang="en-US" sz="2800" kern="100" dirty="0">
              <a:solidFill>
                <a:srgbClr val="C00000"/>
              </a:solidFill>
              <a:latin typeface="Times New Roman" panose="02020603050405020304"/>
              <a:ea typeface="华文细黑"/>
              <a:cs typeface="Times New Roman" panose="02020603050405020304"/>
            </a:endParaRPr>
          </a:p>
        </p:txBody>
      </p:sp>
      <p:pic>
        <p:nvPicPr>
          <p:cNvPr id="8200" name="Picture 8" descr="F:\2016\同步\步步高\生物\人教必修3\方正\人教必修3\111拆.t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0816" y="4039766"/>
            <a:ext cx="7928780" cy="2281600"/>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2710830" y="5809421"/>
            <a:ext cx="1261884" cy="415498"/>
          </a:xfrm>
          <a:prstGeom prst="rect">
            <a:avLst/>
          </a:prstGeom>
        </p:spPr>
        <p:txBody>
          <a:bodyPr wrap="none">
            <a:spAutoFit/>
          </a:bodyPr>
          <a:lstStyle/>
          <a:p>
            <a:r>
              <a:rPr lang="zh-CN" altLang="en-US" sz="2100" kern="100" dirty="0" smtClean="0">
                <a:solidFill>
                  <a:srgbClr val="C00000"/>
                </a:solidFill>
                <a:latin typeface="Times New Roman" panose="02020603050405020304"/>
                <a:ea typeface="华文细黑"/>
                <a:cs typeface="Times New Roman" panose="02020603050405020304"/>
              </a:rPr>
              <a:t>大脑皮层</a:t>
            </a:r>
            <a:endParaRPr lang="zh-CN" altLang="en-US" sz="2100" kern="100" dirty="0">
              <a:solidFill>
                <a:srgbClr val="C00000"/>
              </a:solidFill>
              <a:latin typeface="Times New Roman" panose="02020603050405020304"/>
              <a:ea typeface="华文细黑"/>
              <a:cs typeface="Times New Roman" panose="02020603050405020304"/>
            </a:endParaRPr>
          </a:p>
        </p:txBody>
      </p:sp>
      <p:sp>
        <p:nvSpPr>
          <p:cNvPr id="15" name="矩形 14"/>
          <p:cNvSpPr/>
          <p:nvPr/>
        </p:nvSpPr>
        <p:spPr>
          <a:xfrm>
            <a:off x="3897541" y="5174536"/>
            <a:ext cx="992579" cy="415498"/>
          </a:xfrm>
          <a:prstGeom prst="rect">
            <a:avLst/>
          </a:prstGeom>
        </p:spPr>
        <p:txBody>
          <a:bodyPr wrap="none">
            <a:spAutoFit/>
          </a:bodyPr>
          <a:lstStyle/>
          <a:p>
            <a:r>
              <a:rPr lang="zh-CN" altLang="en-US" sz="2100" kern="100" dirty="0" smtClean="0">
                <a:solidFill>
                  <a:srgbClr val="C00000"/>
                </a:solidFill>
                <a:latin typeface="Times New Roman" panose="02020603050405020304"/>
                <a:ea typeface="华文细黑"/>
                <a:cs typeface="Times New Roman" panose="02020603050405020304"/>
              </a:rPr>
              <a:t>抗利尿</a:t>
            </a:r>
            <a:endParaRPr lang="zh-CN" altLang="en-US" sz="2100" kern="100" dirty="0">
              <a:solidFill>
                <a:srgbClr val="C00000"/>
              </a:solidFill>
              <a:latin typeface="Times New Roman" panose="02020603050405020304"/>
              <a:ea typeface="华文细黑"/>
              <a:cs typeface="Times New Roman" panose="02020603050405020304"/>
            </a:endParaRPr>
          </a:p>
        </p:txBody>
      </p:sp>
      <p:sp>
        <p:nvSpPr>
          <p:cNvPr id="16" name="矩形 15"/>
          <p:cNvSpPr/>
          <p:nvPr/>
        </p:nvSpPr>
        <p:spPr>
          <a:xfrm>
            <a:off x="5873849" y="5849491"/>
            <a:ext cx="1261884" cy="415498"/>
          </a:xfrm>
          <a:prstGeom prst="rect">
            <a:avLst/>
          </a:prstGeom>
        </p:spPr>
        <p:txBody>
          <a:bodyPr wrap="none">
            <a:spAutoFit/>
          </a:bodyPr>
          <a:lstStyle/>
          <a:p>
            <a:r>
              <a:rPr lang="zh-CN" altLang="en-US" sz="2100" kern="100" dirty="0" smtClean="0">
                <a:solidFill>
                  <a:srgbClr val="C00000"/>
                </a:solidFill>
                <a:latin typeface="Times New Roman" panose="02020603050405020304"/>
                <a:ea typeface="华文细黑"/>
                <a:cs typeface="Times New Roman" panose="02020603050405020304"/>
              </a:rPr>
              <a:t>主动饮水</a:t>
            </a:r>
            <a:endParaRPr lang="zh-CN" altLang="en-US" sz="2100" kern="100" dirty="0">
              <a:solidFill>
                <a:srgbClr val="C00000"/>
              </a:solidFill>
              <a:latin typeface="Times New Roman" panose="02020603050405020304"/>
              <a:ea typeface="华文细黑"/>
              <a:cs typeface="Times New Roman" panose="02020603050405020304"/>
            </a:endParaRPr>
          </a:p>
        </p:txBody>
      </p:sp>
      <p:sp>
        <p:nvSpPr>
          <p:cNvPr id="17" name="矩形 16"/>
          <p:cNvSpPr/>
          <p:nvPr/>
        </p:nvSpPr>
        <p:spPr>
          <a:xfrm>
            <a:off x="8140005" y="5328077"/>
            <a:ext cx="723275" cy="415498"/>
          </a:xfrm>
          <a:prstGeom prst="rect">
            <a:avLst/>
          </a:prstGeom>
        </p:spPr>
        <p:txBody>
          <a:bodyPr wrap="none">
            <a:spAutoFit/>
          </a:bodyPr>
          <a:lstStyle/>
          <a:p>
            <a:r>
              <a:rPr lang="zh-CN" altLang="en-US" sz="2100" kern="100" dirty="0" smtClean="0">
                <a:solidFill>
                  <a:srgbClr val="C00000"/>
                </a:solidFill>
                <a:latin typeface="Times New Roman" panose="02020603050405020304"/>
                <a:ea typeface="华文细黑"/>
                <a:cs typeface="Times New Roman" panose="02020603050405020304"/>
              </a:rPr>
              <a:t>减少</a:t>
            </a:r>
            <a:endParaRPr lang="zh-CN" altLang="en-US" sz="2100" kern="100" dirty="0">
              <a:solidFill>
                <a:srgbClr val="C00000"/>
              </a:solidFill>
              <a:latin typeface="Times New Roman" panose="02020603050405020304"/>
              <a:ea typeface="华文细黑"/>
              <a:cs typeface="Times New Roman" panose="02020603050405020304"/>
            </a:endParaRPr>
          </a:p>
        </p:txBody>
      </p:sp>
      <p:sp>
        <p:nvSpPr>
          <p:cNvPr id="18" name="TextBox 17"/>
          <p:cNvSpPr txBox="1"/>
          <p:nvPr/>
        </p:nvSpPr>
        <p:spPr>
          <a:xfrm>
            <a:off x="458662" y="1485578"/>
            <a:ext cx="1021035" cy="1631216"/>
          </a:xfrm>
          <a:prstGeom prst="rect">
            <a:avLst/>
          </a:prstGeom>
          <a:noFill/>
          <a:ln>
            <a:solidFill>
              <a:schemeClr val="tx1"/>
            </a:solidFill>
          </a:ln>
        </p:spPr>
        <p:txBody>
          <a:bodyPr wrap="square" rtlCol="0">
            <a:spAutoFit/>
          </a:bodyPr>
          <a:lstStyle/>
          <a:p>
            <a:pPr defTabSz="1218565">
              <a:lnSpc>
                <a:spcPts val="4000"/>
              </a:lnSpc>
            </a:pPr>
            <a:r>
              <a:rPr lang="zh-CN" altLang="en-US" sz="2800" kern="100" dirty="0" smtClean="0">
                <a:latin typeface="Times New Roman" panose="02020603050405020304"/>
                <a:ea typeface="华文细黑"/>
                <a:cs typeface="Times New Roman" panose="02020603050405020304"/>
              </a:rPr>
              <a:t> 饮水</a:t>
            </a:r>
            <a:endParaRPr lang="en-US" altLang="zh-CN" sz="2800" kern="100" dirty="0">
              <a:latin typeface="Times New Roman" panose="02020603050405020304"/>
              <a:ea typeface="华文细黑"/>
              <a:cs typeface="Times New Roman" panose="02020603050405020304"/>
            </a:endParaRPr>
          </a:p>
          <a:p>
            <a:pPr defTabSz="1218565">
              <a:lnSpc>
                <a:spcPts val="4000"/>
              </a:lnSpc>
            </a:pPr>
            <a:r>
              <a:rPr lang="zh-CN" altLang="en-US" sz="2800" kern="100" dirty="0" smtClean="0">
                <a:latin typeface="Times New Roman" panose="02020603050405020304"/>
                <a:ea typeface="华文细黑"/>
                <a:cs typeface="Times New Roman" panose="02020603050405020304"/>
              </a:rPr>
              <a:t> 食物</a:t>
            </a:r>
            <a:endParaRPr lang="en-US" altLang="zh-CN" sz="2800" kern="100" dirty="0">
              <a:latin typeface="Times New Roman" panose="02020603050405020304"/>
              <a:ea typeface="华文细黑"/>
              <a:cs typeface="Times New Roman" panose="02020603050405020304"/>
            </a:endParaRPr>
          </a:p>
          <a:p>
            <a:pPr defTabSz="1218565">
              <a:lnSpc>
                <a:spcPts val="4000"/>
              </a:lnSpc>
            </a:pPr>
            <a:r>
              <a:rPr lang="zh-CN" altLang="en-US" sz="2800" kern="100" dirty="0" smtClean="0">
                <a:latin typeface="Times New Roman" panose="02020603050405020304"/>
                <a:ea typeface="华文细黑"/>
                <a:cs typeface="Times New Roman" panose="02020603050405020304"/>
              </a:rPr>
              <a:t> 食盐</a:t>
            </a:r>
            <a:endParaRPr lang="zh-CN" altLang="en-US" sz="2800" kern="100" dirty="0">
              <a:latin typeface="Times New Roman" panose="02020603050405020304"/>
              <a:ea typeface="华文细黑"/>
              <a:cs typeface="Times New Roman" panose="020206030504050203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linds(horizontal)">
                                      <p:cBhvr>
                                        <p:cTn id="16" dur="500"/>
                                        <p:tgtEl>
                                          <p:spTgt spid="10"/>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linds(horizontal)">
                                      <p:cBhvr>
                                        <p:cTn id="19" dur="500"/>
                                        <p:tgtEl>
                                          <p:spTgt spid="11"/>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linds(horizont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linds(horizontal)">
                                      <p:cBhvr>
                                        <p:cTn id="27" dur="500"/>
                                        <p:tgtEl>
                                          <p:spTgt spid="14"/>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blinds(horizontal)">
                                      <p:cBhvr>
                                        <p:cTn id="30" dur="500"/>
                                        <p:tgtEl>
                                          <p:spTgt spid="15"/>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blinds(horizontal)">
                                      <p:cBhvr>
                                        <p:cTn id="33" dur="500"/>
                                        <p:tgtEl>
                                          <p:spTgt spid="16"/>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blinds(horizontal)">
                                      <p:cBhvr>
                                        <p:cTn id="36" dur="500"/>
                                        <p:tgtEl>
                                          <p:spTgt spid="17"/>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xit" presetSubtype="0" fill="hold" grpId="1" nodeType="clickEffect">
                                  <p:stCondLst>
                                    <p:cond delay="0"/>
                                  </p:stCondLst>
                                  <p:childTnLst>
                                    <p:animEffect transition="out" filter="fade">
                                      <p:cBhvr>
                                        <p:cTn id="40" dur="500"/>
                                        <p:tgtEl>
                                          <p:spTgt spid="7"/>
                                        </p:tgtEl>
                                      </p:cBhvr>
                                    </p:animEffect>
                                    <p:set>
                                      <p:cBhvr>
                                        <p:cTn id="41" dur="1" fill="hold">
                                          <p:stCondLst>
                                            <p:cond delay="499"/>
                                          </p:stCondLst>
                                        </p:cTn>
                                        <p:tgtEl>
                                          <p:spTgt spid="7"/>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8"/>
                                        </p:tgtEl>
                                      </p:cBhvr>
                                    </p:animEffect>
                                    <p:set>
                                      <p:cBhvr>
                                        <p:cTn id="44" dur="1" fill="hold">
                                          <p:stCondLst>
                                            <p:cond delay="499"/>
                                          </p:stCondLst>
                                        </p:cTn>
                                        <p:tgtEl>
                                          <p:spTgt spid="8"/>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9"/>
                                        </p:tgtEl>
                                      </p:cBhvr>
                                    </p:animEffect>
                                    <p:set>
                                      <p:cBhvr>
                                        <p:cTn id="47" dur="1" fill="hold">
                                          <p:stCondLst>
                                            <p:cond delay="499"/>
                                          </p:stCondLst>
                                        </p:cTn>
                                        <p:tgtEl>
                                          <p:spTgt spid="9"/>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10"/>
                                        </p:tgtEl>
                                      </p:cBhvr>
                                    </p:animEffect>
                                    <p:set>
                                      <p:cBhvr>
                                        <p:cTn id="50" dur="1" fill="hold">
                                          <p:stCondLst>
                                            <p:cond delay="499"/>
                                          </p:stCondLst>
                                        </p:cTn>
                                        <p:tgtEl>
                                          <p:spTgt spid="10"/>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11"/>
                                        </p:tgtEl>
                                      </p:cBhvr>
                                    </p:animEffect>
                                    <p:set>
                                      <p:cBhvr>
                                        <p:cTn id="53" dur="1" fill="hold">
                                          <p:stCondLst>
                                            <p:cond delay="499"/>
                                          </p:stCondLst>
                                        </p:cTn>
                                        <p:tgtEl>
                                          <p:spTgt spid="11"/>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12"/>
                                        </p:tgtEl>
                                      </p:cBhvr>
                                    </p:animEffect>
                                    <p:set>
                                      <p:cBhvr>
                                        <p:cTn id="56" dur="1" fill="hold">
                                          <p:stCondLst>
                                            <p:cond delay="499"/>
                                          </p:stCondLst>
                                        </p:cTn>
                                        <p:tgtEl>
                                          <p:spTgt spid="12"/>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500"/>
                                        <p:tgtEl>
                                          <p:spTgt spid="14"/>
                                        </p:tgtEl>
                                      </p:cBhvr>
                                    </p:animEffect>
                                    <p:set>
                                      <p:cBhvr>
                                        <p:cTn id="59" dur="1" fill="hold">
                                          <p:stCondLst>
                                            <p:cond delay="499"/>
                                          </p:stCondLst>
                                        </p:cTn>
                                        <p:tgtEl>
                                          <p:spTgt spid="14"/>
                                        </p:tgtEl>
                                        <p:attrNameLst>
                                          <p:attrName>style.visibility</p:attrName>
                                        </p:attrNameLst>
                                      </p:cBhvr>
                                      <p:to>
                                        <p:strVal val="hidden"/>
                                      </p:to>
                                    </p:set>
                                  </p:childTnLst>
                                </p:cTn>
                              </p:par>
                              <p:par>
                                <p:cTn id="60" presetID="10" presetClass="exit" presetSubtype="0" fill="hold" grpId="1" nodeType="withEffect">
                                  <p:stCondLst>
                                    <p:cond delay="0"/>
                                  </p:stCondLst>
                                  <p:childTnLst>
                                    <p:animEffect transition="out" filter="fade">
                                      <p:cBhvr>
                                        <p:cTn id="61" dur="500"/>
                                        <p:tgtEl>
                                          <p:spTgt spid="15"/>
                                        </p:tgtEl>
                                      </p:cBhvr>
                                    </p:animEffect>
                                    <p:set>
                                      <p:cBhvr>
                                        <p:cTn id="62" dur="1" fill="hold">
                                          <p:stCondLst>
                                            <p:cond delay="499"/>
                                          </p:stCondLst>
                                        </p:cTn>
                                        <p:tgtEl>
                                          <p:spTgt spid="15"/>
                                        </p:tgtEl>
                                        <p:attrNameLst>
                                          <p:attrName>style.visibility</p:attrName>
                                        </p:attrNameLst>
                                      </p:cBhvr>
                                      <p:to>
                                        <p:strVal val="hidden"/>
                                      </p:to>
                                    </p:set>
                                  </p:childTnLst>
                                </p:cTn>
                              </p:par>
                              <p:par>
                                <p:cTn id="63" presetID="10" presetClass="exit" presetSubtype="0" fill="hold" grpId="1" nodeType="withEffect">
                                  <p:stCondLst>
                                    <p:cond delay="0"/>
                                  </p:stCondLst>
                                  <p:childTnLst>
                                    <p:animEffect transition="out" filter="fade">
                                      <p:cBhvr>
                                        <p:cTn id="64" dur="500"/>
                                        <p:tgtEl>
                                          <p:spTgt spid="16"/>
                                        </p:tgtEl>
                                      </p:cBhvr>
                                    </p:animEffect>
                                    <p:set>
                                      <p:cBhvr>
                                        <p:cTn id="65" dur="1" fill="hold">
                                          <p:stCondLst>
                                            <p:cond delay="499"/>
                                          </p:stCondLst>
                                        </p:cTn>
                                        <p:tgtEl>
                                          <p:spTgt spid="16"/>
                                        </p:tgtEl>
                                        <p:attrNameLst>
                                          <p:attrName>style.visibility</p:attrName>
                                        </p:attrNameLst>
                                      </p:cBhvr>
                                      <p:to>
                                        <p:strVal val="hidden"/>
                                      </p:to>
                                    </p:set>
                                  </p:childTnLst>
                                </p:cTn>
                              </p:par>
                              <p:par>
                                <p:cTn id="66" presetID="10" presetClass="exit" presetSubtype="0" fill="hold" grpId="1" nodeType="withEffect">
                                  <p:stCondLst>
                                    <p:cond delay="0"/>
                                  </p:stCondLst>
                                  <p:childTnLst>
                                    <p:animEffect transition="out" filter="fade">
                                      <p:cBhvr>
                                        <p:cTn id="67" dur="500"/>
                                        <p:tgtEl>
                                          <p:spTgt spid="17"/>
                                        </p:tgtEl>
                                      </p:cBhvr>
                                    </p:animEffect>
                                    <p:set>
                                      <p:cBhvr>
                                        <p:cTn id="68"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7" grpId="0"/>
      <p:bldP spid="7" grpId="1"/>
      <p:bldP spid="8" grpId="0"/>
      <p:bldP spid="8" grpId="1"/>
      <p:bldP spid="9" grpId="0"/>
      <p:bldP spid="9" grpId="1"/>
      <p:bldP spid="10" grpId="0"/>
      <p:bldP spid="10" grpId="1"/>
      <p:bldP spid="11" grpId="0"/>
      <p:bldP spid="11" grpId="1"/>
      <p:bldP spid="12" grpId="0"/>
      <p:bldP spid="12" grpId="1"/>
      <p:bldP spid="14" grpId="0"/>
      <p:bldP spid="14" grpId="1"/>
      <p:bldP spid="15" grpId="0"/>
      <p:bldP spid="15" grpId="1"/>
      <p:bldP spid="16" grpId="0"/>
      <p:bldP spid="16" grpId="1"/>
      <p:bldP spid="17" grpId="0"/>
      <p:bldP spid="17"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圆角矩形 2"/>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答案</a:t>
            </a:r>
            <a:endParaRPr lang="zh-CN" altLang="en-US" sz="1400" dirty="0">
              <a:solidFill>
                <a:srgbClr val="C00000"/>
              </a:solidFill>
              <a:latin typeface="黑体" panose="02010609060101010101" pitchFamily="2" charset="-122"/>
              <a:ea typeface="黑体" panose="02010609060101010101" pitchFamily="2" charset="-122"/>
            </a:endParaRPr>
          </a:p>
        </p:txBody>
      </p:sp>
      <p:sp>
        <p:nvSpPr>
          <p:cNvPr id="18" name="矩形 17"/>
          <p:cNvSpPr/>
          <p:nvPr/>
        </p:nvSpPr>
        <p:spPr>
          <a:xfrm>
            <a:off x="550590" y="333450"/>
            <a:ext cx="10901751" cy="3618939"/>
          </a:xfrm>
          <a:prstGeom prst="rect">
            <a:avLst/>
          </a:prstGeom>
        </p:spPr>
        <p:txBody>
          <a:bodyPr>
            <a:spAutoFit/>
          </a:bodyPr>
          <a:lstStyle/>
          <a:p>
            <a:pPr>
              <a:lnSpc>
                <a:spcPts val="5500"/>
              </a:lnSpc>
              <a:spcAft>
                <a:spcPts val="0"/>
              </a:spcAft>
              <a:tabLst>
                <a:tab pos="1980565" algn="l"/>
              </a:tabLs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协调关系及意义</a:t>
            </a:r>
            <a:endParaRPr lang="zh-CN" altLang="zh-CN" sz="2800" kern="100" dirty="0">
              <a:latin typeface="宋体" panose="02010600030101010101" pitchFamily="2" charset="-122"/>
              <a:cs typeface="Courier New" panose="02070309020205020404"/>
            </a:endParaRPr>
          </a:p>
          <a:p>
            <a:pPr>
              <a:lnSpc>
                <a:spcPts val="5500"/>
              </a:lnSpc>
              <a:spcAft>
                <a:spcPts val="0"/>
              </a:spcAft>
              <a:tabLst>
                <a:tab pos="198056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二者的关系：不少内分泌腺本身直接或间接地</a:t>
            </a:r>
            <a:r>
              <a:rPr lang="zh-CN" altLang="zh-CN" sz="2800" kern="100" dirty="0" smtClean="0">
                <a:latin typeface="Times New Roman" panose="02020603050405020304"/>
                <a:ea typeface="华文细黑"/>
                <a:cs typeface="Times New Roman" panose="02020603050405020304"/>
              </a:rPr>
              <a:t>受</a:t>
            </a:r>
            <a:r>
              <a:rPr lang="en-US" altLang="zh-CN" sz="2800" kern="100" dirty="0" smtClean="0">
                <a:latin typeface="Times New Roman" panose="02020603050405020304"/>
                <a:ea typeface="华文细黑"/>
                <a:cs typeface="Times New Roman" panose="02020603050405020304"/>
              </a:rPr>
              <a:t>_____________</a:t>
            </a:r>
            <a:r>
              <a:rPr lang="zh-CN" altLang="zh-CN" sz="2800" kern="100" dirty="0" smtClean="0">
                <a:latin typeface="Times New Roman" panose="02020603050405020304"/>
                <a:ea typeface="华文细黑"/>
                <a:cs typeface="Times New Roman" panose="02020603050405020304"/>
              </a:rPr>
              <a:t>的</a:t>
            </a:r>
            <a:r>
              <a:rPr lang="zh-CN" altLang="zh-CN" sz="2800" kern="100" dirty="0">
                <a:latin typeface="Times New Roman" panose="02020603050405020304"/>
                <a:ea typeface="华文细黑"/>
                <a:cs typeface="Times New Roman" panose="02020603050405020304"/>
              </a:rPr>
              <a:t>调节。内分泌腺所分泌</a:t>
            </a:r>
            <a:r>
              <a:rPr lang="zh-CN" altLang="zh-CN" sz="2800" kern="100" dirty="0" smtClean="0">
                <a:latin typeface="Times New Roman" panose="02020603050405020304"/>
                <a:ea typeface="华文细黑"/>
                <a:cs typeface="Times New Roman" panose="02020603050405020304"/>
              </a:rPr>
              <a:t>的</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也</a:t>
            </a:r>
            <a:r>
              <a:rPr lang="zh-CN" altLang="zh-CN" sz="2800" kern="100" dirty="0">
                <a:latin typeface="Times New Roman" panose="02020603050405020304"/>
                <a:ea typeface="华文细黑"/>
                <a:cs typeface="Times New Roman" panose="02020603050405020304"/>
              </a:rPr>
              <a:t>可以</a:t>
            </a:r>
            <a:r>
              <a:rPr lang="zh-CN" altLang="zh-CN" sz="2800" kern="100" dirty="0" smtClean="0">
                <a:latin typeface="Times New Roman" panose="02020603050405020304"/>
                <a:ea typeface="华文细黑"/>
                <a:cs typeface="Times New Roman" panose="02020603050405020304"/>
              </a:rPr>
              <a:t>影响</a:t>
            </a:r>
            <a:r>
              <a:rPr lang="en-US" altLang="zh-CN" sz="2800" i="1"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的</a:t>
            </a:r>
            <a:r>
              <a:rPr lang="zh-CN" altLang="zh-CN" sz="2800" kern="100" dirty="0">
                <a:latin typeface="Times New Roman" panose="02020603050405020304"/>
                <a:ea typeface="华文细黑"/>
                <a:cs typeface="Times New Roman" panose="02020603050405020304"/>
              </a:rPr>
              <a:t>发育和功能。</a:t>
            </a:r>
            <a:endParaRPr lang="zh-CN" altLang="zh-CN" sz="2800" kern="100" dirty="0">
              <a:latin typeface="宋体" panose="02010600030101010101" pitchFamily="2" charset="-122"/>
              <a:cs typeface="Courier New" panose="02070309020205020404"/>
            </a:endParaRPr>
          </a:p>
          <a:p>
            <a:pPr>
              <a:lnSpc>
                <a:spcPts val="5500"/>
              </a:lnSpc>
              <a:spcAft>
                <a:spcPts val="0"/>
              </a:spcAft>
              <a:tabLst>
                <a:tab pos="198056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意义：神经调节和体液调节</a:t>
            </a:r>
            <a:r>
              <a:rPr lang="zh-CN" altLang="zh-CN" sz="2800" kern="100" dirty="0" smtClean="0">
                <a:latin typeface="Times New Roman" panose="02020603050405020304"/>
                <a:ea typeface="华文细黑"/>
                <a:cs typeface="Times New Roman" panose="02020603050405020304"/>
              </a:rPr>
              <a:t>相互</a:t>
            </a:r>
            <a:r>
              <a:rPr lang="en-US" altLang="zh-CN" sz="2800" i="1"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共同</a:t>
            </a:r>
            <a:r>
              <a:rPr lang="zh-CN" altLang="zh-CN" sz="2800" kern="100" dirty="0" smtClean="0">
                <a:latin typeface="Times New Roman" panose="02020603050405020304"/>
                <a:ea typeface="华文细黑"/>
                <a:cs typeface="Times New Roman" panose="02020603050405020304"/>
              </a:rPr>
              <a:t>维持</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保证细胞的各项生命活动正常进行。</a:t>
            </a:r>
            <a:endParaRPr lang="zh-CN" altLang="zh-CN" sz="2800" kern="100" dirty="0">
              <a:effectLst/>
              <a:latin typeface="宋体" panose="02010600030101010101" pitchFamily="2" charset="-122"/>
              <a:cs typeface="Courier New" panose="02070309020205020404"/>
            </a:endParaRPr>
          </a:p>
        </p:txBody>
      </p:sp>
      <p:sp>
        <p:nvSpPr>
          <p:cNvPr id="4" name="矩形 3"/>
          <p:cNvSpPr/>
          <p:nvPr/>
        </p:nvSpPr>
        <p:spPr>
          <a:xfrm>
            <a:off x="8527682" y="1178496"/>
            <a:ext cx="2339102"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中枢神经系统</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3" name="矩形 12"/>
          <p:cNvSpPr/>
          <p:nvPr/>
        </p:nvSpPr>
        <p:spPr>
          <a:xfrm>
            <a:off x="4500890" y="1881309"/>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激素</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9" name="矩形 18"/>
          <p:cNvSpPr/>
          <p:nvPr/>
        </p:nvSpPr>
        <p:spPr>
          <a:xfrm>
            <a:off x="7084268" y="1879526"/>
            <a:ext cx="1620957"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神经系统</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20" name="矩形 19"/>
          <p:cNvSpPr/>
          <p:nvPr/>
        </p:nvSpPr>
        <p:spPr>
          <a:xfrm>
            <a:off x="5917282" y="2575223"/>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协调</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21" name="矩形 20"/>
          <p:cNvSpPr/>
          <p:nvPr/>
        </p:nvSpPr>
        <p:spPr>
          <a:xfrm>
            <a:off x="8470532" y="2575223"/>
            <a:ext cx="2339102"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内环境的稳态</a:t>
            </a:r>
            <a:endParaRPr lang="zh-CN" altLang="en-US" sz="2800" kern="100" dirty="0">
              <a:solidFill>
                <a:srgbClr val="C00000"/>
              </a:solidFill>
              <a:latin typeface="Times New Roman" panose="02020603050405020304"/>
              <a:ea typeface="华文细黑"/>
              <a:cs typeface="Times New Roman" panose="020206030504050203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linds(horizontal)">
                                      <p:cBhvr>
                                        <p:cTn id="10" dur="500"/>
                                        <p:tgtEl>
                                          <p:spTgt spid="1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blinds(horizontal)">
                                      <p:cBhvr>
                                        <p:cTn id="13" dur="500"/>
                                        <p:tgtEl>
                                          <p:spTgt spid="19"/>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blinds(horizontal)">
                                      <p:cBhvr>
                                        <p:cTn id="18" dur="500"/>
                                        <p:tgtEl>
                                          <p:spTgt spid="20"/>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blinds(horizontal)">
                                      <p:cBhvr>
                                        <p:cTn id="21" dur="500"/>
                                        <p:tgtEl>
                                          <p:spTgt spid="21"/>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grpId="1" nodeType="clickEffect">
                                  <p:stCondLst>
                                    <p:cond delay="0"/>
                                  </p:stCondLst>
                                  <p:childTnLst>
                                    <p:animEffect transition="out" filter="fade">
                                      <p:cBhvr>
                                        <p:cTn id="25" dur="500"/>
                                        <p:tgtEl>
                                          <p:spTgt spid="4"/>
                                        </p:tgtEl>
                                      </p:cBhvr>
                                    </p:animEffect>
                                    <p:set>
                                      <p:cBhvr>
                                        <p:cTn id="26" dur="1" fill="hold">
                                          <p:stCondLst>
                                            <p:cond delay="499"/>
                                          </p:stCondLst>
                                        </p:cTn>
                                        <p:tgtEl>
                                          <p:spTgt spid="4"/>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13"/>
                                        </p:tgtEl>
                                      </p:cBhvr>
                                    </p:animEffect>
                                    <p:set>
                                      <p:cBhvr>
                                        <p:cTn id="29" dur="1" fill="hold">
                                          <p:stCondLst>
                                            <p:cond delay="499"/>
                                          </p:stCondLst>
                                        </p:cTn>
                                        <p:tgtEl>
                                          <p:spTgt spid="13"/>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19"/>
                                        </p:tgtEl>
                                      </p:cBhvr>
                                    </p:animEffect>
                                    <p:set>
                                      <p:cBhvr>
                                        <p:cTn id="32" dur="1" fill="hold">
                                          <p:stCondLst>
                                            <p:cond delay="499"/>
                                          </p:stCondLst>
                                        </p:cTn>
                                        <p:tgtEl>
                                          <p:spTgt spid="19"/>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20"/>
                                        </p:tgtEl>
                                      </p:cBhvr>
                                    </p:animEffect>
                                    <p:set>
                                      <p:cBhvr>
                                        <p:cTn id="35" dur="1" fill="hold">
                                          <p:stCondLst>
                                            <p:cond delay="499"/>
                                          </p:stCondLst>
                                        </p:cTn>
                                        <p:tgtEl>
                                          <p:spTgt spid="20"/>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21"/>
                                        </p:tgtEl>
                                      </p:cBhvr>
                                    </p:animEffect>
                                    <p:set>
                                      <p:cBhvr>
                                        <p:cTn id="38"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4" grpId="0"/>
      <p:bldP spid="4" grpId="1"/>
      <p:bldP spid="13" grpId="0"/>
      <p:bldP spid="13" grpId="1"/>
      <p:bldP spid="19" grpId="0"/>
      <p:bldP spid="19" grpId="1"/>
      <p:bldP spid="20" grpId="0"/>
      <p:bldP spid="20" grpId="1"/>
      <p:bldP spid="21" grpId="0"/>
      <p:bldP spid="21"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4" name="五边形 13"/>
          <p:cNvSpPr/>
          <p:nvPr/>
        </p:nvSpPr>
        <p:spPr>
          <a:xfrm>
            <a:off x="902" y="315975"/>
            <a:ext cx="432048" cy="377515"/>
          </a:xfrm>
          <a:prstGeom prst="homePlate">
            <a:avLst>
              <a:gd name="adj" fmla="val 35304"/>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7" name="燕尾形 16"/>
          <p:cNvSpPr/>
          <p:nvPr/>
        </p:nvSpPr>
        <p:spPr>
          <a:xfrm>
            <a:off x="360942" y="311786"/>
            <a:ext cx="1728192" cy="381704"/>
          </a:xfrm>
          <a:prstGeom prst="chevron">
            <a:avLst>
              <a:gd name="adj" fmla="val 36111"/>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8" name="矩形 17"/>
          <p:cNvSpPr/>
          <p:nvPr/>
        </p:nvSpPr>
        <p:spPr>
          <a:xfrm>
            <a:off x="183059" y="137844"/>
            <a:ext cx="2088232" cy="677084"/>
          </a:xfrm>
          <a:prstGeom prst="rect">
            <a:avLst/>
          </a:prstGeom>
        </p:spPr>
        <p:txBody>
          <a:bodyPr wrap="square" lIns="121898" tIns="60948" rIns="121898" bIns="60948">
            <a:spAutoFit/>
          </a:bodyPr>
          <a:lstStyle/>
          <a:p>
            <a:pPr algn="ctr">
              <a:lnSpc>
                <a:spcPct val="150000"/>
              </a:lnSpc>
              <a:spcAft>
                <a:spcPts val="0"/>
              </a:spcAft>
              <a:tabLst>
                <a:tab pos="1890395" algn="l"/>
              </a:tabLst>
            </a:pPr>
            <a:r>
              <a:rPr lang="zh-CN" altLang="en-US" b="1" kern="100" dirty="0" smtClean="0">
                <a:solidFill>
                  <a:schemeClr val="bg1"/>
                </a:solidFill>
                <a:latin typeface="宋体" panose="02010600030101010101" pitchFamily="2" charset="-122"/>
                <a:cs typeface="Courier New" panose="02070309020205020404"/>
              </a:rPr>
              <a:t>合作探究</a:t>
            </a:r>
            <a:endParaRPr lang="zh-CN" altLang="en-US" b="1" kern="100" dirty="0">
              <a:solidFill>
                <a:schemeClr val="bg1"/>
              </a:solidFill>
              <a:latin typeface="宋体" panose="02010600030101010101" pitchFamily="2" charset="-122"/>
              <a:cs typeface="Courier New" panose="02070309020205020404"/>
            </a:endParaRPr>
          </a:p>
        </p:txBody>
      </p:sp>
      <p:sp>
        <p:nvSpPr>
          <p:cNvPr id="7" name="矩形 6"/>
          <p:cNvSpPr/>
          <p:nvPr/>
        </p:nvSpPr>
        <p:spPr>
          <a:xfrm>
            <a:off x="56059" y="144002"/>
            <a:ext cx="11805036" cy="6581289"/>
          </a:xfrm>
          <a:prstGeom prst="rect">
            <a:avLst/>
          </a:prstGeom>
        </p:spPr>
        <p:txBody>
          <a:bodyPr>
            <a:spAutoFit/>
          </a:bodyPr>
          <a:lstStyle/>
          <a:p>
            <a:pPr>
              <a:lnSpc>
                <a:spcPts val="4600"/>
              </a:lnSpc>
              <a:spcAft>
                <a:spcPts val="0"/>
              </a:spcAft>
              <a:tabLst>
                <a:tab pos="1980565" algn="l"/>
              </a:tabLst>
            </a:pPr>
            <a:r>
              <a:rPr lang="en-US" altLang="zh-CN" sz="2600" kern="100" dirty="0" smtClean="0">
                <a:latin typeface="Times New Roman" panose="02020603050405020304"/>
                <a:ea typeface="华文细黑"/>
                <a:cs typeface="Courier New" panose="02070309020205020404"/>
              </a:rPr>
              <a:t>		  1</a:t>
            </a:r>
            <a:r>
              <a:rPr lang="en-US" altLang="zh-CN" sz="2600" kern="100" dirty="0">
                <a:latin typeface="Times New Roman" panose="02020603050405020304"/>
                <a:ea typeface="华文细黑"/>
                <a:cs typeface="Courier New" panose="02070309020205020404"/>
              </a:rPr>
              <a:t>.</a:t>
            </a:r>
            <a:r>
              <a:rPr lang="zh-CN" altLang="zh-CN" sz="2600" kern="100" dirty="0">
                <a:latin typeface="Times New Roman" panose="02020603050405020304"/>
                <a:ea typeface="华文细黑"/>
                <a:cs typeface="Times New Roman" panose="02020603050405020304"/>
              </a:rPr>
              <a:t>读体温调节过程示意图思考如下问题：</a:t>
            </a:r>
            <a:endParaRPr lang="zh-CN" altLang="zh-CN" sz="2600" kern="100" dirty="0">
              <a:latin typeface="宋体" panose="02010600030101010101" pitchFamily="2" charset="-122"/>
              <a:cs typeface="Courier New" panose="02070309020205020404"/>
            </a:endParaRPr>
          </a:p>
          <a:p>
            <a:pPr>
              <a:lnSpc>
                <a:spcPts val="4600"/>
              </a:lnSpc>
              <a:spcAft>
                <a:spcPts val="0"/>
              </a:spcAft>
              <a:tabLst>
                <a:tab pos="1980565" algn="l"/>
              </a:tabLst>
            </a:pPr>
            <a:r>
              <a:rPr lang="en-US" altLang="zh-CN" sz="2600" kern="100" dirty="0">
                <a:latin typeface="Times New Roman" panose="02020603050405020304"/>
                <a:ea typeface="华文细黑"/>
                <a:cs typeface="Courier New" panose="02070309020205020404"/>
              </a:rPr>
              <a:t>(1)</a:t>
            </a:r>
            <a:r>
              <a:rPr lang="zh-CN" altLang="zh-CN" sz="2600" kern="100" dirty="0">
                <a:latin typeface="Times New Roman" panose="02020603050405020304"/>
                <a:ea typeface="华文细黑"/>
                <a:cs typeface="Times New Roman" panose="02020603050405020304"/>
              </a:rPr>
              <a:t>体温调节过程中主要的产热器官</a:t>
            </a:r>
            <a:r>
              <a:rPr lang="zh-CN" altLang="zh-CN" sz="2600" kern="100" dirty="0" smtClean="0">
                <a:latin typeface="Times New Roman" panose="02020603050405020304"/>
                <a:ea typeface="华文细黑"/>
                <a:cs typeface="Times New Roman" panose="02020603050405020304"/>
              </a:rPr>
              <a:t>是</a:t>
            </a:r>
            <a:r>
              <a:rPr lang="en-US" altLang="zh-CN" sz="2600" u="sng" kern="100" dirty="0" smtClean="0">
                <a:latin typeface="Times New Roman" panose="02020603050405020304"/>
                <a:ea typeface="华文细黑"/>
                <a:cs typeface="Times New Roman" panose="02020603050405020304"/>
              </a:rPr>
              <a:t>                          </a:t>
            </a:r>
            <a:r>
              <a:rPr lang="zh-CN" altLang="zh-CN" sz="2600" kern="100" dirty="0" smtClean="0">
                <a:latin typeface="Times New Roman" panose="02020603050405020304"/>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主要的散热器官</a:t>
            </a:r>
            <a:r>
              <a:rPr lang="zh-CN" altLang="zh-CN" sz="2600" kern="100" dirty="0" smtClean="0">
                <a:latin typeface="Times New Roman" panose="02020603050405020304"/>
                <a:ea typeface="华文细黑"/>
                <a:cs typeface="Times New Roman" panose="02020603050405020304"/>
              </a:rPr>
              <a:t>是</a:t>
            </a:r>
            <a:r>
              <a:rPr lang="en-US" altLang="zh-CN" sz="2600" u="sng" kern="100" dirty="0" smtClean="0">
                <a:latin typeface="Times New Roman" panose="02020603050405020304"/>
                <a:ea typeface="华文细黑"/>
                <a:cs typeface="Times New Roman" panose="02020603050405020304"/>
              </a:rPr>
              <a:t>         </a:t>
            </a:r>
            <a:r>
              <a:rPr lang="zh-CN" altLang="zh-CN" sz="2600" kern="100" dirty="0" smtClean="0">
                <a:latin typeface="Times New Roman" panose="02020603050405020304"/>
                <a:ea typeface="华文细黑"/>
                <a:cs typeface="Times New Roman" panose="02020603050405020304"/>
              </a:rPr>
              <a:t>，</a:t>
            </a:r>
            <a:endParaRPr lang="en-US" altLang="zh-CN" sz="2600" kern="100" dirty="0" smtClean="0">
              <a:latin typeface="Times New Roman" panose="02020603050405020304"/>
              <a:ea typeface="华文细黑"/>
              <a:cs typeface="Times New Roman" panose="02020603050405020304"/>
            </a:endParaRPr>
          </a:p>
          <a:p>
            <a:pPr>
              <a:lnSpc>
                <a:spcPts val="4600"/>
              </a:lnSpc>
              <a:spcAft>
                <a:spcPts val="0"/>
              </a:spcAft>
              <a:tabLst>
                <a:tab pos="1980565" algn="l"/>
              </a:tabLst>
            </a:pPr>
            <a:r>
              <a:rPr lang="zh-CN" altLang="zh-CN" sz="2600" kern="100" dirty="0" smtClean="0">
                <a:latin typeface="Times New Roman" panose="02020603050405020304"/>
                <a:ea typeface="华文细黑"/>
                <a:cs typeface="Times New Roman" panose="02020603050405020304"/>
              </a:rPr>
              <a:t>调节</a:t>
            </a:r>
            <a:r>
              <a:rPr lang="zh-CN" altLang="zh-CN" sz="2600" kern="100" dirty="0">
                <a:latin typeface="Times New Roman" panose="02020603050405020304"/>
                <a:ea typeface="华文细黑"/>
                <a:cs typeface="Times New Roman" panose="02020603050405020304"/>
              </a:rPr>
              <a:t>中枢</a:t>
            </a:r>
            <a:r>
              <a:rPr lang="zh-CN" altLang="zh-CN" sz="2600" kern="100" dirty="0" smtClean="0">
                <a:latin typeface="Times New Roman" panose="02020603050405020304"/>
                <a:ea typeface="华文细黑"/>
                <a:cs typeface="Times New Roman" panose="02020603050405020304"/>
              </a:rPr>
              <a:t>在</a:t>
            </a:r>
            <a:r>
              <a:rPr lang="en-US" altLang="zh-CN" sz="2600" i="1" u="sng" kern="100" dirty="0" smtClean="0">
                <a:latin typeface="Times New Roman" panose="02020603050405020304"/>
                <a:ea typeface="华文细黑"/>
                <a:cs typeface="Times New Roman" panose="02020603050405020304"/>
              </a:rPr>
              <a:t>             </a:t>
            </a:r>
            <a:r>
              <a:rPr lang="zh-CN" altLang="zh-CN" sz="2600" kern="100" dirty="0" smtClean="0">
                <a:latin typeface="Times New Roman" panose="02020603050405020304"/>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而感觉中枢</a:t>
            </a:r>
            <a:r>
              <a:rPr lang="zh-CN" altLang="zh-CN" sz="2600" kern="100" dirty="0" smtClean="0">
                <a:latin typeface="Times New Roman" panose="02020603050405020304"/>
                <a:ea typeface="华文细黑"/>
                <a:cs typeface="Times New Roman" panose="02020603050405020304"/>
              </a:rPr>
              <a:t>在</a:t>
            </a:r>
            <a:r>
              <a:rPr lang="en-US" altLang="zh-CN" sz="2600" u="sng" kern="100" dirty="0" smtClean="0">
                <a:latin typeface="Times New Roman" panose="02020603050405020304"/>
                <a:ea typeface="华文细黑"/>
                <a:cs typeface="Times New Roman" panose="02020603050405020304"/>
              </a:rPr>
              <a:t>                 </a:t>
            </a:r>
            <a:r>
              <a:rPr lang="zh-CN" altLang="zh-CN" sz="2600" kern="100" dirty="0" smtClean="0">
                <a:latin typeface="Times New Roman" panose="02020603050405020304"/>
                <a:ea typeface="华文细黑"/>
                <a:cs typeface="Times New Roman" panose="02020603050405020304"/>
              </a:rPr>
              <a:t>。</a:t>
            </a:r>
            <a:endParaRPr lang="zh-CN" altLang="zh-CN" sz="2600" kern="100" dirty="0">
              <a:latin typeface="宋体" panose="02010600030101010101" pitchFamily="2" charset="-122"/>
              <a:cs typeface="Courier New" panose="02070309020205020404"/>
            </a:endParaRPr>
          </a:p>
          <a:p>
            <a:pPr>
              <a:lnSpc>
                <a:spcPts val="4600"/>
              </a:lnSpc>
              <a:spcAft>
                <a:spcPts val="0"/>
              </a:spcAft>
              <a:tabLst>
                <a:tab pos="1980565" algn="l"/>
              </a:tabLst>
            </a:pPr>
            <a:r>
              <a:rPr lang="en-US" altLang="zh-CN" sz="2600" kern="100" dirty="0">
                <a:latin typeface="Times New Roman" panose="02020603050405020304"/>
                <a:ea typeface="华文细黑"/>
                <a:cs typeface="Courier New" panose="02070309020205020404"/>
              </a:rPr>
              <a:t>(2)</a:t>
            </a:r>
            <a:r>
              <a:rPr lang="zh-CN" altLang="zh-CN" sz="2600" kern="100" dirty="0">
                <a:latin typeface="Times New Roman" panose="02020603050405020304"/>
                <a:ea typeface="华文细黑"/>
                <a:cs typeface="Times New Roman" panose="02020603050405020304"/>
              </a:rPr>
              <a:t>寒冷条件下直接参与产热的激素</a:t>
            </a:r>
            <a:r>
              <a:rPr lang="zh-CN" altLang="zh-CN" sz="2600" kern="100" dirty="0" smtClean="0">
                <a:latin typeface="Times New Roman" panose="02020603050405020304"/>
                <a:ea typeface="华文细黑"/>
                <a:cs typeface="Times New Roman" panose="02020603050405020304"/>
              </a:rPr>
              <a:t>有</a:t>
            </a:r>
            <a:r>
              <a:rPr lang="en-US" altLang="zh-CN" sz="2600" i="1" u="sng" kern="100" dirty="0" smtClean="0">
                <a:latin typeface="Times New Roman" panose="02020603050405020304"/>
                <a:ea typeface="华文细黑"/>
                <a:cs typeface="Times New Roman" panose="02020603050405020304"/>
              </a:rPr>
              <a:t>                 </a:t>
            </a:r>
            <a:r>
              <a:rPr lang="zh-CN" altLang="zh-CN" sz="2600" kern="100" dirty="0" smtClean="0">
                <a:latin typeface="Times New Roman" panose="02020603050405020304"/>
                <a:ea typeface="华文细黑"/>
                <a:cs typeface="Times New Roman" panose="02020603050405020304"/>
              </a:rPr>
              <a:t>和</a:t>
            </a:r>
            <a:r>
              <a:rPr lang="en-US" altLang="zh-CN" sz="2600" u="sng" kern="100" dirty="0" smtClean="0">
                <a:latin typeface="Times New Roman" panose="02020603050405020304"/>
                <a:ea typeface="华文细黑"/>
                <a:cs typeface="Times New Roman" panose="02020603050405020304"/>
              </a:rPr>
              <a:t>                      </a:t>
            </a:r>
            <a:r>
              <a:rPr lang="zh-CN" altLang="zh-CN" sz="2600" kern="100" dirty="0" smtClean="0">
                <a:latin typeface="Times New Roman" panose="02020603050405020304"/>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它们之间表现</a:t>
            </a:r>
            <a:r>
              <a:rPr lang="zh-CN" altLang="zh-CN" sz="2600" kern="100" dirty="0" smtClean="0">
                <a:latin typeface="Times New Roman" panose="02020603050405020304"/>
                <a:ea typeface="华文细黑"/>
                <a:cs typeface="Times New Roman" panose="02020603050405020304"/>
              </a:rPr>
              <a:t>为</a:t>
            </a:r>
            <a:endParaRPr lang="en-US" altLang="zh-CN" sz="2600" kern="100" dirty="0" smtClean="0">
              <a:latin typeface="Times New Roman" panose="02020603050405020304"/>
              <a:ea typeface="华文细黑"/>
              <a:cs typeface="Times New Roman" panose="02020603050405020304"/>
            </a:endParaRPr>
          </a:p>
          <a:p>
            <a:pPr>
              <a:lnSpc>
                <a:spcPts val="4600"/>
              </a:lnSpc>
              <a:spcAft>
                <a:spcPts val="0"/>
              </a:spcAft>
              <a:tabLst>
                <a:tab pos="1980565" algn="l"/>
              </a:tabLst>
            </a:pPr>
            <a:r>
              <a:rPr lang="en-US" altLang="zh-CN" sz="2600" u="sng" kern="100" dirty="0">
                <a:latin typeface="Times New Roman" panose="02020603050405020304"/>
                <a:ea typeface="华文细黑"/>
                <a:cs typeface="Times New Roman" panose="02020603050405020304"/>
              </a:rPr>
              <a:t> </a:t>
            </a:r>
            <a:r>
              <a:rPr lang="en-US" altLang="zh-CN" sz="2600" u="sng" kern="100" dirty="0" smtClean="0">
                <a:latin typeface="Times New Roman" panose="02020603050405020304"/>
                <a:ea typeface="华文细黑"/>
                <a:cs typeface="Times New Roman" panose="02020603050405020304"/>
              </a:rPr>
              <a:t>                </a:t>
            </a:r>
            <a:r>
              <a:rPr lang="zh-CN" altLang="zh-CN" sz="2600" kern="100" dirty="0" smtClean="0">
                <a:latin typeface="Times New Roman" panose="02020603050405020304"/>
                <a:ea typeface="华文细黑"/>
                <a:cs typeface="Times New Roman" panose="02020603050405020304"/>
              </a:rPr>
              <a:t>。</a:t>
            </a:r>
            <a:endParaRPr lang="zh-CN" altLang="zh-CN" sz="2600" kern="100" dirty="0">
              <a:latin typeface="宋体" panose="02010600030101010101" pitchFamily="2" charset="-122"/>
              <a:cs typeface="Courier New" panose="02070309020205020404"/>
            </a:endParaRPr>
          </a:p>
          <a:p>
            <a:pPr>
              <a:lnSpc>
                <a:spcPts val="4600"/>
              </a:lnSpc>
              <a:spcAft>
                <a:spcPts val="0"/>
              </a:spcAft>
              <a:tabLst>
                <a:tab pos="1980565" algn="l"/>
              </a:tabLst>
            </a:pPr>
            <a:r>
              <a:rPr lang="en-US" altLang="zh-CN" sz="2600" kern="100" dirty="0">
                <a:latin typeface="Times New Roman" panose="02020603050405020304"/>
                <a:ea typeface="华文细黑"/>
                <a:cs typeface="Courier New" panose="02070309020205020404"/>
              </a:rPr>
              <a:t>(3)</a:t>
            </a:r>
            <a:r>
              <a:rPr lang="zh-CN" altLang="zh-CN" sz="2600" kern="100" dirty="0">
                <a:latin typeface="Times New Roman" panose="02020603050405020304"/>
                <a:ea typeface="华文细黑"/>
                <a:cs typeface="Times New Roman" panose="02020603050405020304"/>
              </a:rPr>
              <a:t>写出在寒冷条件下产生冷觉的神经传导途径</a:t>
            </a:r>
            <a:r>
              <a:rPr lang="zh-CN" altLang="zh-CN" sz="2600" kern="100" dirty="0" smtClean="0">
                <a:latin typeface="Times New Roman" panose="02020603050405020304"/>
                <a:ea typeface="华文细黑"/>
                <a:cs typeface="Times New Roman" panose="02020603050405020304"/>
              </a:rPr>
              <a:t>：</a:t>
            </a:r>
            <a:r>
              <a:rPr lang="en-US" altLang="zh-CN" sz="2600" kern="100" dirty="0" smtClean="0">
                <a:latin typeface="Times New Roman" panose="02020603050405020304"/>
                <a:ea typeface="华文细黑"/>
                <a:cs typeface="Times New Roman" panose="02020603050405020304"/>
              </a:rPr>
              <a:t>___________________________</a:t>
            </a:r>
            <a:endParaRPr lang="en-US" altLang="zh-CN" sz="2600" kern="100" dirty="0" smtClean="0">
              <a:latin typeface="Times New Roman" panose="02020603050405020304"/>
              <a:ea typeface="华文细黑"/>
              <a:cs typeface="Times New Roman" panose="02020603050405020304"/>
            </a:endParaRPr>
          </a:p>
          <a:p>
            <a:pPr>
              <a:lnSpc>
                <a:spcPts val="4600"/>
              </a:lnSpc>
              <a:spcAft>
                <a:spcPts val="0"/>
              </a:spcAft>
              <a:tabLst>
                <a:tab pos="1980565" algn="l"/>
              </a:tabLst>
            </a:pPr>
            <a:r>
              <a:rPr lang="en-US" altLang="zh-CN" sz="2600" kern="100" dirty="0" smtClean="0">
                <a:latin typeface="Times New Roman" panose="02020603050405020304"/>
                <a:ea typeface="华文细黑"/>
                <a:cs typeface="Times New Roman" panose="02020603050405020304"/>
              </a:rPr>
              <a:t>__________________</a:t>
            </a:r>
            <a:r>
              <a:rPr lang="en-US" altLang="zh-CN" sz="2600" kern="100" dirty="0">
                <a:latin typeface="Times New Roman" panose="02020603050405020304"/>
                <a:ea typeface="华文细黑"/>
                <a:cs typeface="Times New Roman" panose="02020603050405020304"/>
              </a:rPr>
              <a:t>_</a:t>
            </a:r>
            <a:r>
              <a:rPr lang="zh-CN" altLang="zh-CN" sz="2600" kern="100" dirty="0" smtClean="0">
                <a:latin typeface="Times New Roman" panose="02020603050405020304"/>
                <a:ea typeface="华文细黑"/>
                <a:cs typeface="Times New Roman" panose="02020603050405020304"/>
              </a:rPr>
              <a:t>。</a:t>
            </a:r>
            <a:endParaRPr lang="en-US" altLang="zh-CN" sz="2600" kern="100" dirty="0" smtClean="0">
              <a:latin typeface="Times New Roman" panose="02020603050405020304"/>
              <a:ea typeface="华文细黑"/>
              <a:cs typeface="Times New Roman" panose="02020603050405020304"/>
            </a:endParaRPr>
          </a:p>
          <a:p>
            <a:pPr>
              <a:lnSpc>
                <a:spcPts val="4600"/>
              </a:lnSpc>
              <a:spcAft>
                <a:spcPts val="0"/>
              </a:spcAft>
              <a:tabLst>
                <a:tab pos="1980565" algn="l"/>
              </a:tabLst>
            </a:pPr>
            <a:r>
              <a:rPr lang="en-US" altLang="zh-CN" sz="2600" kern="100" dirty="0">
                <a:latin typeface="Times New Roman" panose="02020603050405020304"/>
                <a:ea typeface="华文细黑"/>
                <a:cs typeface="Courier New" panose="02070309020205020404"/>
              </a:rPr>
              <a:t>(4)</a:t>
            </a:r>
            <a:r>
              <a:rPr lang="zh-CN" altLang="zh-CN" sz="2600" kern="100" dirty="0" smtClean="0">
                <a:latin typeface="Times New Roman" panose="02020603050405020304"/>
                <a:ea typeface="华文细黑"/>
                <a:cs typeface="Times New Roman" panose="02020603050405020304"/>
              </a:rPr>
              <a:t>机体</a:t>
            </a:r>
            <a:r>
              <a:rPr lang="zh-CN" altLang="zh-CN" sz="2600" kern="100" dirty="0">
                <a:latin typeface="Times New Roman" panose="02020603050405020304"/>
                <a:ea typeface="华文细黑"/>
                <a:cs typeface="Times New Roman" panose="02020603050405020304"/>
              </a:rPr>
              <a:t>在寒冷环境中的体温调节方式</a:t>
            </a:r>
            <a:r>
              <a:rPr lang="zh-CN" altLang="zh-CN" sz="2600" kern="100" dirty="0" smtClean="0">
                <a:latin typeface="Times New Roman" panose="02020603050405020304"/>
                <a:ea typeface="华文细黑"/>
                <a:cs typeface="Times New Roman" panose="02020603050405020304"/>
              </a:rPr>
              <a:t>为</a:t>
            </a:r>
            <a:r>
              <a:rPr lang="en-US" altLang="zh-CN" sz="2600" u="sng" kern="100" dirty="0" smtClean="0">
                <a:latin typeface="Times New Roman" panose="02020603050405020304"/>
                <a:ea typeface="华文细黑"/>
                <a:cs typeface="Times New Roman" panose="02020603050405020304"/>
              </a:rPr>
              <a:t>                      </a:t>
            </a:r>
            <a:r>
              <a:rPr lang="zh-CN" altLang="zh-CN" sz="2600" kern="100" dirty="0" smtClean="0">
                <a:latin typeface="Times New Roman" panose="02020603050405020304"/>
                <a:ea typeface="华文细黑"/>
                <a:cs typeface="Times New Roman" panose="02020603050405020304"/>
              </a:rPr>
              <a:t>调节</a:t>
            </a:r>
            <a:r>
              <a:rPr lang="zh-CN" altLang="zh-CN" sz="2600" kern="100" dirty="0">
                <a:latin typeface="Times New Roman" panose="02020603050405020304"/>
                <a:ea typeface="华文细黑"/>
                <a:cs typeface="Times New Roman" panose="02020603050405020304"/>
              </a:rPr>
              <a:t>，而在炎热环境中主要</a:t>
            </a:r>
            <a:r>
              <a:rPr lang="zh-CN" altLang="zh-CN" sz="2600" kern="100" dirty="0" smtClean="0">
                <a:latin typeface="Times New Roman" panose="02020603050405020304"/>
                <a:ea typeface="华文细黑"/>
                <a:cs typeface="Times New Roman" panose="02020603050405020304"/>
              </a:rPr>
              <a:t>是</a:t>
            </a:r>
            <a:r>
              <a:rPr lang="en-US" altLang="zh-CN" sz="2600" u="sng" kern="100" dirty="0" smtClean="0">
                <a:latin typeface="Times New Roman" panose="02020603050405020304"/>
                <a:ea typeface="华文细黑"/>
                <a:cs typeface="Times New Roman" panose="02020603050405020304"/>
              </a:rPr>
              <a:t>         </a:t>
            </a:r>
            <a:r>
              <a:rPr lang="zh-CN" altLang="zh-CN" sz="2600" kern="100" dirty="0" smtClean="0">
                <a:latin typeface="Times New Roman" panose="02020603050405020304"/>
                <a:ea typeface="华文细黑"/>
                <a:cs typeface="Times New Roman" panose="02020603050405020304"/>
              </a:rPr>
              <a:t>调节</a:t>
            </a:r>
            <a:r>
              <a:rPr lang="zh-CN" altLang="zh-CN" sz="2600" kern="100" dirty="0">
                <a:latin typeface="Times New Roman" panose="02020603050405020304"/>
                <a:ea typeface="华文细黑"/>
                <a:cs typeface="Times New Roman" panose="02020603050405020304"/>
              </a:rPr>
              <a:t>。</a:t>
            </a:r>
            <a:endParaRPr lang="zh-CN" altLang="zh-CN" sz="2600" kern="100" dirty="0">
              <a:latin typeface="宋体" panose="02010600030101010101" pitchFamily="2" charset="-122"/>
              <a:cs typeface="Courier New" panose="02070309020205020404"/>
            </a:endParaRPr>
          </a:p>
          <a:p>
            <a:pPr>
              <a:lnSpc>
                <a:spcPts val="4600"/>
              </a:lnSpc>
              <a:spcAft>
                <a:spcPts val="0"/>
              </a:spcAft>
              <a:tabLst>
                <a:tab pos="1980565" algn="l"/>
              </a:tabLst>
            </a:pPr>
            <a:r>
              <a:rPr lang="en-US" altLang="zh-CN" sz="2600" kern="100" dirty="0">
                <a:latin typeface="Times New Roman" panose="02020603050405020304"/>
                <a:ea typeface="华文细黑"/>
                <a:cs typeface="Courier New" panose="02070309020205020404"/>
              </a:rPr>
              <a:t>(5) </a:t>
            </a:r>
            <a:r>
              <a:rPr lang="zh-CN" altLang="zh-CN" sz="2600" kern="100" dirty="0">
                <a:latin typeface="Times New Roman" panose="02020603050405020304"/>
                <a:ea typeface="华文细黑"/>
                <a:cs typeface="Times New Roman" panose="02020603050405020304"/>
              </a:rPr>
              <a:t>试分析在寒冷环境中，人会出现打寒战、起鸡皮疙瘩等现象的原因和意义？</a:t>
            </a:r>
            <a:endParaRPr lang="zh-CN" altLang="zh-CN" sz="2600" kern="100" dirty="0">
              <a:latin typeface="宋体" panose="02010600030101010101" pitchFamily="2" charset="-122"/>
              <a:cs typeface="Courier New" panose="02070309020205020404"/>
            </a:endParaRPr>
          </a:p>
          <a:p>
            <a:pPr>
              <a:lnSpc>
                <a:spcPts val="4600"/>
              </a:lnSpc>
              <a:spcAft>
                <a:spcPts val="0"/>
              </a:spcAft>
              <a:tabLst>
                <a:tab pos="1980565" algn="l"/>
              </a:tabLst>
            </a:pPr>
            <a:r>
              <a:rPr lang="zh-CN" altLang="zh-CN" sz="2600" b="1" kern="100" dirty="0">
                <a:solidFill>
                  <a:srgbClr val="0000FF"/>
                </a:solidFill>
                <a:latin typeface="Times New Roman" panose="02020603050405020304"/>
                <a:ea typeface="华文细黑"/>
                <a:cs typeface="Times New Roman" panose="02020603050405020304"/>
              </a:rPr>
              <a:t>答案　</a:t>
            </a:r>
            <a:r>
              <a:rPr lang="zh-CN" altLang="zh-CN" sz="2600" kern="100" dirty="0">
                <a:solidFill>
                  <a:srgbClr val="C00000"/>
                </a:solidFill>
                <a:latin typeface="Times New Roman" panose="02020603050405020304"/>
                <a:ea typeface="华文细黑"/>
                <a:cs typeface="Times New Roman" panose="02020603050405020304"/>
              </a:rPr>
              <a:t>寒战：骨骼肌战栗，以增加产热；起鸡皮疙瘩：立毛肌收缩，以减少散热</a:t>
            </a:r>
            <a:r>
              <a:rPr lang="zh-CN" altLang="zh-CN" sz="2600" kern="100" dirty="0" smtClean="0">
                <a:solidFill>
                  <a:srgbClr val="C00000"/>
                </a:solidFill>
                <a:latin typeface="Times New Roman" panose="02020603050405020304"/>
                <a:ea typeface="华文细黑"/>
                <a:cs typeface="Times New Roman" panose="02020603050405020304"/>
              </a:rPr>
              <a:t>。</a:t>
            </a:r>
            <a:endParaRPr lang="zh-CN" altLang="zh-CN" sz="2600" kern="100" dirty="0">
              <a:solidFill>
                <a:srgbClr val="C00000"/>
              </a:solidFill>
              <a:latin typeface="宋体" panose="02010600030101010101" pitchFamily="2" charset="-122"/>
              <a:cs typeface="Courier New" panose="02070309020205020404"/>
            </a:endParaRPr>
          </a:p>
        </p:txBody>
      </p:sp>
      <p:sp>
        <p:nvSpPr>
          <p:cNvPr id="2" name="矩形 1"/>
          <p:cNvSpPr/>
          <p:nvPr/>
        </p:nvSpPr>
        <p:spPr>
          <a:xfrm>
            <a:off x="5484643" y="815620"/>
            <a:ext cx="2185214" cy="497367"/>
          </a:xfrm>
          <a:prstGeom prst="rect">
            <a:avLst/>
          </a:prstGeom>
        </p:spPr>
        <p:txBody>
          <a:bodyPr wrap="none">
            <a:spAutoFit/>
          </a:bodyPr>
          <a:lstStyle/>
          <a:p>
            <a:r>
              <a:rPr lang="zh-CN" altLang="zh-CN" sz="2600" kern="100" dirty="0">
                <a:solidFill>
                  <a:srgbClr val="C00000"/>
                </a:solidFill>
                <a:latin typeface="Times New Roman" panose="02020603050405020304"/>
                <a:ea typeface="华文细黑"/>
                <a:cs typeface="Times New Roman" panose="02020603050405020304"/>
              </a:rPr>
              <a:t>肝脏和骨骼肌</a:t>
            </a:r>
            <a:endParaRPr lang="zh-CN" altLang="en-US" sz="2600" kern="100" dirty="0">
              <a:solidFill>
                <a:srgbClr val="C00000"/>
              </a:solidFill>
              <a:latin typeface="Times New Roman" panose="02020603050405020304"/>
              <a:ea typeface="华文细黑"/>
              <a:cs typeface="Times New Roman" panose="02020603050405020304"/>
            </a:endParaRPr>
          </a:p>
        </p:txBody>
      </p:sp>
      <p:sp>
        <p:nvSpPr>
          <p:cNvPr id="3" name="矩形 2"/>
          <p:cNvSpPr/>
          <p:nvPr/>
        </p:nvSpPr>
        <p:spPr>
          <a:xfrm>
            <a:off x="10569106" y="818456"/>
            <a:ext cx="851515" cy="492443"/>
          </a:xfrm>
          <a:prstGeom prst="rect">
            <a:avLst/>
          </a:prstGeom>
        </p:spPr>
        <p:txBody>
          <a:bodyPr wrap="none">
            <a:spAutoFit/>
          </a:bodyPr>
          <a:lstStyle/>
          <a:p>
            <a:r>
              <a:rPr lang="zh-CN" altLang="zh-CN" sz="2600" kern="100" dirty="0">
                <a:solidFill>
                  <a:srgbClr val="C00000"/>
                </a:solidFill>
                <a:latin typeface="Times New Roman" panose="02020603050405020304"/>
                <a:ea typeface="华文细黑"/>
                <a:cs typeface="Times New Roman" panose="02020603050405020304"/>
              </a:rPr>
              <a:t>皮肤</a:t>
            </a:r>
            <a:endParaRPr lang="zh-CN" altLang="en-US" sz="2600" kern="100" dirty="0">
              <a:solidFill>
                <a:srgbClr val="C00000"/>
              </a:solidFill>
              <a:latin typeface="Times New Roman" panose="02020603050405020304"/>
              <a:ea typeface="华文细黑"/>
              <a:cs typeface="Times New Roman" panose="02020603050405020304"/>
            </a:endParaRPr>
          </a:p>
        </p:txBody>
      </p:sp>
      <p:sp>
        <p:nvSpPr>
          <p:cNvPr id="4" name="矩形 3"/>
          <p:cNvSpPr/>
          <p:nvPr/>
        </p:nvSpPr>
        <p:spPr>
          <a:xfrm>
            <a:off x="1740818" y="1404045"/>
            <a:ext cx="1184940" cy="492443"/>
          </a:xfrm>
          <a:prstGeom prst="rect">
            <a:avLst/>
          </a:prstGeom>
        </p:spPr>
        <p:txBody>
          <a:bodyPr wrap="none">
            <a:spAutoFit/>
          </a:bodyPr>
          <a:lstStyle/>
          <a:p>
            <a:r>
              <a:rPr lang="zh-CN" altLang="zh-CN" sz="2600" kern="100" dirty="0">
                <a:solidFill>
                  <a:srgbClr val="C00000"/>
                </a:solidFill>
                <a:latin typeface="Times New Roman" panose="02020603050405020304"/>
                <a:ea typeface="华文细黑"/>
                <a:cs typeface="Times New Roman" panose="02020603050405020304"/>
              </a:rPr>
              <a:t>下丘脑</a:t>
            </a:r>
            <a:endParaRPr lang="zh-CN" altLang="en-US" sz="2600" kern="100" dirty="0">
              <a:solidFill>
                <a:srgbClr val="C00000"/>
              </a:solidFill>
              <a:latin typeface="Times New Roman" panose="02020603050405020304"/>
              <a:ea typeface="华文细黑"/>
              <a:cs typeface="Times New Roman" panose="02020603050405020304"/>
            </a:endParaRPr>
          </a:p>
        </p:txBody>
      </p:sp>
      <p:sp>
        <p:nvSpPr>
          <p:cNvPr id="5" name="矩形 4"/>
          <p:cNvSpPr/>
          <p:nvPr/>
        </p:nvSpPr>
        <p:spPr>
          <a:xfrm>
            <a:off x="5143381" y="1413570"/>
            <a:ext cx="1518364" cy="492443"/>
          </a:xfrm>
          <a:prstGeom prst="rect">
            <a:avLst/>
          </a:prstGeom>
        </p:spPr>
        <p:txBody>
          <a:bodyPr wrap="none">
            <a:spAutoFit/>
          </a:bodyPr>
          <a:lstStyle/>
          <a:p>
            <a:r>
              <a:rPr lang="zh-CN" altLang="zh-CN" sz="2600" kern="100" dirty="0">
                <a:solidFill>
                  <a:srgbClr val="C00000"/>
                </a:solidFill>
                <a:latin typeface="Times New Roman" panose="02020603050405020304"/>
                <a:ea typeface="华文细黑"/>
                <a:cs typeface="Times New Roman" panose="02020603050405020304"/>
              </a:rPr>
              <a:t>大脑皮层</a:t>
            </a:r>
            <a:endParaRPr lang="zh-CN" altLang="en-US" sz="2600" kern="100" dirty="0">
              <a:solidFill>
                <a:srgbClr val="C00000"/>
              </a:solidFill>
              <a:latin typeface="Times New Roman" panose="02020603050405020304"/>
              <a:ea typeface="华文细黑"/>
              <a:cs typeface="Times New Roman" panose="02020603050405020304"/>
            </a:endParaRPr>
          </a:p>
        </p:txBody>
      </p:sp>
      <p:sp>
        <p:nvSpPr>
          <p:cNvPr id="6" name="矩形 5"/>
          <p:cNvSpPr/>
          <p:nvPr/>
        </p:nvSpPr>
        <p:spPr>
          <a:xfrm>
            <a:off x="5450463" y="1972672"/>
            <a:ext cx="1518364" cy="492443"/>
          </a:xfrm>
          <a:prstGeom prst="rect">
            <a:avLst/>
          </a:prstGeom>
        </p:spPr>
        <p:txBody>
          <a:bodyPr wrap="none">
            <a:spAutoFit/>
          </a:bodyPr>
          <a:lstStyle/>
          <a:p>
            <a:r>
              <a:rPr lang="zh-CN" altLang="zh-CN" sz="2600" kern="100" dirty="0">
                <a:solidFill>
                  <a:srgbClr val="C00000"/>
                </a:solidFill>
                <a:latin typeface="Times New Roman" panose="02020603050405020304"/>
                <a:ea typeface="华文细黑"/>
                <a:cs typeface="Times New Roman" panose="02020603050405020304"/>
              </a:rPr>
              <a:t>肾上腺素</a:t>
            </a:r>
            <a:endParaRPr lang="zh-CN" altLang="en-US" sz="2600" kern="100" dirty="0">
              <a:solidFill>
                <a:srgbClr val="C00000"/>
              </a:solidFill>
              <a:latin typeface="Times New Roman" panose="02020603050405020304"/>
              <a:ea typeface="华文细黑"/>
              <a:cs typeface="Times New Roman" panose="02020603050405020304"/>
            </a:endParaRPr>
          </a:p>
        </p:txBody>
      </p:sp>
      <p:sp>
        <p:nvSpPr>
          <p:cNvPr id="8" name="矩形 7"/>
          <p:cNvSpPr/>
          <p:nvPr/>
        </p:nvSpPr>
        <p:spPr>
          <a:xfrm>
            <a:off x="7220128" y="1982197"/>
            <a:ext cx="1851789" cy="492443"/>
          </a:xfrm>
          <a:prstGeom prst="rect">
            <a:avLst/>
          </a:prstGeom>
        </p:spPr>
        <p:txBody>
          <a:bodyPr wrap="none">
            <a:spAutoFit/>
          </a:bodyPr>
          <a:lstStyle/>
          <a:p>
            <a:r>
              <a:rPr lang="zh-CN" altLang="zh-CN" sz="2600" kern="100" dirty="0">
                <a:solidFill>
                  <a:srgbClr val="C00000"/>
                </a:solidFill>
                <a:latin typeface="Times New Roman" panose="02020603050405020304"/>
                <a:ea typeface="华文细黑"/>
                <a:cs typeface="Times New Roman" panose="02020603050405020304"/>
              </a:rPr>
              <a:t>甲状腺激素</a:t>
            </a:r>
            <a:endParaRPr lang="zh-CN" altLang="en-US" sz="2600" kern="100" dirty="0">
              <a:solidFill>
                <a:srgbClr val="C00000"/>
              </a:solidFill>
              <a:latin typeface="Times New Roman" panose="02020603050405020304"/>
              <a:ea typeface="华文细黑"/>
              <a:cs typeface="Times New Roman" panose="02020603050405020304"/>
            </a:endParaRPr>
          </a:p>
        </p:txBody>
      </p:sp>
      <p:sp>
        <p:nvSpPr>
          <p:cNvPr id="9" name="矩形 8"/>
          <p:cNvSpPr/>
          <p:nvPr/>
        </p:nvSpPr>
        <p:spPr>
          <a:xfrm>
            <a:off x="68913" y="2567786"/>
            <a:ext cx="1518364" cy="492443"/>
          </a:xfrm>
          <a:prstGeom prst="rect">
            <a:avLst/>
          </a:prstGeom>
        </p:spPr>
        <p:txBody>
          <a:bodyPr wrap="none">
            <a:spAutoFit/>
          </a:bodyPr>
          <a:lstStyle/>
          <a:p>
            <a:r>
              <a:rPr lang="zh-CN" altLang="zh-CN" sz="2600" kern="100" dirty="0">
                <a:solidFill>
                  <a:srgbClr val="C00000"/>
                </a:solidFill>
                <a:latin typeface="Times New Roman" panose="02020603050405020304"/>
                <a:ea typeface="华文细黑"/>
                <a:cs typeface="Times New Roman" panose="02020603050405020304"/>
              </a:rPr>
              <a:t>协同作用</a:t>
            </a:r>
            <a:endParaRPr lang="zh-CN" altLang="en-US" sz="2600" kern="100" dirty="0">
              <a:solidFill>
                <a:srgbClr val="C00000"/>
              </a:solidFill>
              <a:latin typeface="Times New Roman" panose="02020603050405020304"/>
              <a:ea typeface="华文细黑"/>
              <a:cs typeface="Times New Roman" panose="02020603050405020304"/>
            </a:endParaRPr>
          </a:p>
        </p:txBody>
      </p:sp>
      <p:sp>
        <p:nvSpPr>
          <p:cNvPr id="10" name="矩形 9"/>
          <p:cNvSpPr/>
          <p:nvPr/>
        </p:nvSpPr>
        <p:spPr>
          <a:xfrm>
            <a:off x="94159" y="3007271"/>
            <a:ext cx="11688154" cy="1292662"/>
          </a:xfrm>
          <a:prstGeom prst="rect">
            <a:avLst/>
          </a:prstGeom>
        </p:spPr>
        <p:txBody>
          <a:bodyPr>
            <a:spAutoFit/>
          </a:bodyPr>
          <a:lstStyle/>
          <a:p>
            <a:pPr>
              <a:lnSpc>
                <a:spcPct val="150000"/>
              </a:lnSpc>
            </a:pPr>
            <a:r>
              <a:rPr lang="en-US" altLang="zh-CN" sz="2600" kern="100" dirty="0" smtClean="0">
                <a:solidFill>
                  <a:srgbClr val="C00000"/>
                </a:solidFill>
                <a:latin typeface="Times New Roman" panose="02020603050405020304"/>
                <a:ea typeface="华文细黑"/>
                <a:cs typeface="Times New Roman" panose="02020603050405020304"/>
              </a:rPr>
              <a:t>		                                                        </a:t>
            </a:r>
            <a:r>
              <a:rPr lang="zh-CN" altLang="zh-CN" sz="2600" kern="100" dirty="0" smtClean="0">
                <a:solidFill>
                  <a:srgbClr val="C00000"/>
                </a:solidFill>
                <a:latin typeface="Times New Roman" panose="02020603050405020304"/>
                <a:ea typeface="华文细黑"/>
                <a:cs typeface="Times New Roman" panose="02020603050405020304"/>
              </a:rPr>
              <a:t>皮肤</a:t>
            </a:r>
            <a:r>
              <a:rPr lang="zh-CN" altLang="zh-CN" sz="2600" kern="100" dirty="0">
                <a:solidFill>
                  <a:srgbClr val="C00000"/>
                </a:solidFill>
                <a:latin typeface="Times New Roman" panose="02020603050405020304"/>
                <a:ea typeface="华文细黑"/>
                <a:cs typeface="Times New Roman" panose="02020603050405020304"/>
              </a:rPr>
              <a:t>冷觉感受器</a:t>
            </a:r>
            <a:r>
              <a:rPr lang="en-US" altLang="zh-CN" sz="2600" kern="100" dirty="0">
                <a:solidFill>
                  <a:srgbClr val="C00000"/>
                </a:solidFill>
                <a:latin typeface="Times New Roman" panose="02020603050405020304"/>
                <a:ea typeface="华文细黑"/>
                <a:cs typeface="Times New Roman" panose="02020603050405020304"/>
              </a:rPr>
              <a:t>→</a:t>
            </a:r>
            <a:r>
              <a:rPr lang="zh-CN" altLang="zh-CN" sz="2600" kern="100" dirty="0">
                <a:solidFill>
                  <a:srgbClr val="C00000"/>
                </a:solidFill>
                <a:latin typeface="Times New Roman" panose="02020603050405020304"/>
                <a:ea typeface="华文细黑"/>
                <a:cs typeface="Times New Roman" panose="02020603050405020304"/>
              </a:rPr>
              <a:t>传入神经</a:t>
            </a:r>
            <a:r>
              <a:rPr lang="en-US" altLang="zh-CN" sz="2600" kern="100" dirty="0">
                <a:solidFill>
                  <a:srgbClr val="C00000"/>
                </a:solidFill>
                <a:latin typeface="Times New Roman" panose="02020603050405020304"/>
                <a:ea typeface="华文细黑"/>
                <a:cs typeface="Times New Roman" panose="02020603050405020304"/>
              </a:rPr>
              <a:t>→</a:t>
            </a:r>
            <a:r>
              <a:rPr lang="zh-CN" altLang="zh-CN" sz="2600" kern="100" dirty="0">
                <a:solidFill>
                  <a:srgbClr val="C00000"/>
                </a:solidFill>
                <a:latin typeface="Times New Roman" panose="02020603050405020304"/>
                <a:ea typeface="华文细黑"/>
                <a:cs typeface="Times New Roman" panose="02020603050405020304"/>
              </a:rPr>
              <a:t>大脑皮层</a:t>
            </a:r>
            <a:r>
              <a:rPr lang="en-US" altLang="zh-CN" sz="2600" kern="100" dirty="0">
                <a:solidFill>
                  <a:srgbClr val="C00000"/>
                </a:solidFill>
                <a:latin typeface="Times New Roman" panose="02020603050405020304"/>
                <a:ea typeface="华文细黑"/>
                <a:cs typeface="Times New Roman" panose="02020603050405020304"/>
              </a:rPr>
              <a:t>→</a:t>
            </a:r>
            <a:r>
              <a:rPr lang="zh-CN" altLang="zh-CN" sz="2600" kern="100" dirty="0">
                <a:solidFill>
                  <a:srgbClr val="C00000"/>
                </a:solidFill>
                <a:latin typeface="Times New Roman" panose="02020603050405020304"/>
                <a:ea typeface="华文细黑"/>
                <a:cs typeface="Times New Roman" panose="02020603050405020304"/>
              </a:rPr>
              <a:t>产生冷觉</a:t>
            </a:r>
            <a:endParaRPr lang="zh-CN" altLang="en-US" sz="2600" kern="100" dirty="0">
              <a:solidFill>
                <a:srgbClr val="C00000"/>
              </a:solidFill>
              <a:latin typeface="Times New Roman" panose="02020603050405020304"/>
              <a:ea typeface="华文细黑"/>
              <a:cs typeface="Times New Roman" panose="02020603050405020304"/>
            </a:endParaRPr>
          </a:p>
        </p:txBody>
      </p:sp>
      <p:sp>
        <p:nvSpPr>
          <p:cNvPr id="11" name="矩形 10"/>
          <p:cNvSpPr/>
          <p:nvPr/>
        </p:nvSpPr>
        <p:spPr>
          <a:xfrm>
            <a:off x="5793685" y="4312940"/>
            <a:ext cx="1851789" cy="492443"/>
          </a:xfrm>
          <a:prstGeom prst="rect">
            <a:avLst/>
          </a:prstGeom>
        </p:spPr>
        <p:txBody>
          <a:bodyPr wrap="none">
            <a:spAutoFit/>
          </a:bodyPr>
          <a:lstStyle/>
          <a:p>
            <a:r>
              <a:rPr lang="zh-CN" altLang="zh-CN" sz="2600" kern="100" dirty="0">
                <a:solidFill>
                  <a:srgbClr val="C00000"/>
                </a:solidFill>
                <a:latin typeface="Times New Roman" panose="02020603050405020304"/>
                <a:ea typeface="华文细黑"/>
                <a:cs typeface="Times New Roman" panose="02020603050405020304"/>
              </a:rPr>
              <a:t>神经</a:t>
            </a:r>
            <a:r>
              <a:rPr lang="en-US" altLang="zh-CN" sz="2600" kern="100" dirty="0">
                <a:solidFill>
                  <a:srgbClr val="C00000"/>
                </a:solidFill>
                <a:latin typeface="Times New Roman" panose="02020603050405020304"/>
                <a:ea typeface="华文细黑"/>
                <a:cs typeface="Times New Roman" panose="02020603050405020304"/>
              </a:rPr>
              <a:t>—</a:t>
            </a:r>
            <a:r>
              <a:rPr lang="zh-CN" altLang="zh-CN" sz="2600" kern="100" dirty="0">
                <a:solidFill>
                  <a:srgbClr val="C00000"/>
                </a:solidFill>
                <a:latin typeface="Times New Roman" panose="02020603050405020304"/>
                <a:ea typeface="华文细黑"/>
                <a:cs typeface="Times New Roman" panose="02020603050405020304"/>
              </a:rPr>
              <a:t>体液</a:t>
            </a:r>
            <a:endParaRPr lang="zh-CN" altLang="en-US" sz="2600" kern="100" dirty="0">
              <a:solidFill>
                <a:srgbClr val="C00000"/>
              </a:solidFill>
              <a:latin typeface="Times New Roman" panose="02020603050405020304"/>
              <a:ea typeface="华文细黑"/>
              <a:cs typeface="Times New Roman" panose="02020603050405020304"/>
            </a:endParaRPr>
          </a:p>
        </p:txBody>
      </p:sp>
      <p:sp>
        <p:nvSpPr>
          <p:cNvPr id="12" name="矩形 11"/>
          <p:cNvSpPr/>
          <p:nvPr/>
        </p:nvSpPr>
        <p:spPr>
          <a:xfrm>
            <a:off x="443538" y="4903862"/>
            <a:ext cx="851515" cy="492443"/>
          </a:xfrm>
          <a:prstGeom prst="rect">
            <a:avLst/>
          </a:prstGeom>
        </p:spPr>
        <p:txBody>
          <a:bodyPr wrap="none">
            <a:spAutoFit/>
          </a:bodyPr>
          <a:lstStyle/>
          <a:p>
            <a:r>
              <a:rPr lang="zh-CN" altLang="zh-CN" sz="2600" kern="100" dirty="0">
                <a:solidFill>
                  <a:srgbClr val="C00000"/>
                </a:solidFill>
                <a:latin typeface="Times New Roman" panose="02020603050405020304"/>
                <a:ea typeface="华文细黑"/>
                <a:cs typeface="Times New Roman" panose="02020603050405020304"/>
              </a:rPr>
              <a:t>神经</a:t>
            </a:r>
            <a:endParaRPr lang="zh-CN" altLang="en-US" sz="2600" kern="100" dirty="0">
              <a:solidFill>
                <a:srgbClr val="C00000"/>
              </a:solidFill>
              <a:latin typeface="Times New Roman" panose="02020603050405020304"/>
              <a:ea typeface="华文细黑"/>
              <a:cs typeface="Times New Roman" panose="02020603050405020304"/>
            </a:endParaRPr>
          </a:p>
        </p:txBody>
      </p:sp>
      <p:sp>
        <p:nvSpPr>
          <p:cNvPr id="19" name="圆角矩形 18"/>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答案</a:t>
            </a:r>
            <a:endParaRPr lang="zh-CN" altLang="en-US" sz="1400" dirty="0">
              <a:solidFill>
                <a:srgbClr val="C00000"/>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linds(horizontal)">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linds(horizontal)">
                                      <p:cBhvr>
                                        <p:cTn id="21" dur="500"/>
                                        <p:tgtEl>
                                          <p:spTgt spid="6"/>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linds(horizontal)">
                                      <p:cBhvr>
                                        <p:cTn id="24" dur="500"/>
                                        <p:tgtEl>
                                          <p:spTgt spid="8"/>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blinds(horizontal)">
                                      <p:cBhvr>
                                        <p:cTn id="40" dur="500"/>
                                        <p:tgtEl>
                                          <p:spTgt spid="12"/>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nodeType="clickEffect">
                                  <p:stCondLst>
                                    <p:cond delay="0"/>
                                  </p:stCondLst>
                                  <p:childTnLst>
                                    <p:set>
                                      <p:cBhvr>
                                        <p:cTn id="44" dur="1" fill="hold">
                                          <p:stCondLst>
                                            <p:cond delay="0"/>
                                          </p:stCondLst>
                                        </p:cTn>
                                        <p:tgtEl>
                                          <p:spTgt spid="7">
                                            <p:txEl>
                                              <p:pRg st="9" end="9"/>
                                            </p:txEl>
                                          </p:spTgt>
                                        </p:tgtEl>
                                        <p:attrNameLst>
                                          <p:attrName>style.visibility</p:attrName>
                                        </p:attrNameLst>
                                      </p:cBhvr>
                                      <p:to>
                                        <p:strVal val="visible"/>
                                      </p:to>
                                    </p:set>
                                    <p:animEffect transition="in" filter="blinds(horizontal)">
                                      <p:cBhvr>
                                        <p:cTn id="45" dur="500"/>
                                        <p:tgtEl>
                                          <p:spTgt spid="7">
                                            <p:txEl>
                                              <p:pRg st="9" end="9"/>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xit" presetSubtype="0" fill="hold" grpId="1" nodeType="clickEffect">
                                  <p:stCondLst>
                                    <p:cond delay="0"/>
                                  </p:stCondLst>
                                  <p:childTnLst>
                                    <p:animEffect transition="out" filter="fade">
                                      <p:cBhvr>
                                        <p:cTn id="49" dur="500"/>
                                        <p:tgtEl>
                                          <p:spTgt spid="2"/>
                                        </p:tgtEl>
                                      </p:cBhvr>
                                    </p:animEffect>
                                    <p:set>
                                      <p:cBhvr>
                                        <p:cTn id="50" dur="1" fill="hold">
                                          <p:stCondLst>
                                            <p:cond delay="499"/>
                                          </p:stCondLst>
                                        </p:cTn>
                                        <p:tgtEl>
                                          <p:spTgt spid="2"/>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3"/>
                                        </p:tgtEl>
                                      </p:cBhvr>
                                    </p:animEffect>
                                    <p:set>
                                      <p:cBhvr>
                                        <p:cTn id="53" dur="1" fill="hold">
                                          <p:stCondLst>
                                            <p:cond delay="499"/>
                                          </p:stCondLst>
                                        </p:cTn>
                                        <p:tgtEl>
                                          <p:spTgt spid="3"/>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4"/>
                                        </p:tgtEl>
                                      </p:cBhvr>
                                    </p:animEffect>
                                    <p:set>
                                      <p:cBhvr>
                                        <p:cTn id="56" dur="1" fill="hold">
                                          <p:stCondLst>
                                            <p:cond delay="499"/>
                                          </p:stCondLst>
                                        </p:cTn>
                                        <p:tgtEl>
                                          <p:spTgt spid="4"/>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500"/>
                                        <p:tgtEl>
                                          <p:spTgt spid="5"/>
                                        </p:tgtEl>
                                      </p:cBhvr>
                                    </p:animEffect>
                                    <p:set>
                                      <p:cBhvr>
                                        <p:cTn id="59" dur="1" fill="hold">
                                          <p:stCondLst>
                                            <p:cond delay="499"/>
                                          </p:stCondLst>
                                        </p:cTn>
                                        <p:tgtEl>
                                          <p:spTgt spid="5"/>
                                        </p:tgtEl>
                                        <p:attrNameLst>
                                          <p:attrName>style.visibility</p:attrName>
                                        </p:attrNameLst>
                                      </p:cBhvr>
                                      <p:to>
                                        <p:strVal val="hidden"/>
                                      </p:to>
                                    </p:set>
                                  </p:childTnLst>
                                </p:cTn>
                              </p:par>
                              <p:par>
                                <p:cTn id="60" presetID="10" presetClass="exit" presetSubtype="0" fill="hold" grpId="1" nodeType="withEffect">
                                  <p:stCondLst>
                                    <p:cond delay="0"/>
                                  </p:stCondLst>
                                  <p:childTnLst>
                                    <p:animEffect transition="out" filter="fade">
                                      <p:cBhvr>
                                        <p:cTn id="61" dur="500"/>
                                        <p:tgtEl>
                                          <p:spTgt spid="6"/>
                                        </p:tgtEl>
                                      </p:cBhvr>
                                    </p:animEffect>
                                    <p:set>
                                      <p:cBhvr>
                                        <p:cTn id="62" dur="1" fill="hold">
                                          <p:stCondLst>
                                            <p:cond delay="499"/>
                                          </p:stCondLst>
                                        </p:cTn>
                                        <p:tgtEl>
                                          <p:spTgt spid="6"/>
                                        </p:tgtEl>
                                        <p:attrNameLst>
                                          <p:attrName>style.visibility</p:attrName>
                                        </p:attrNameLst>
                                      </p:cBhvr>
                                      <p:to>
                                        <p:strVal val="hidden"/>
                                      </p:to>
                                    </p:set>
                                  </p:childTnLst>
                                </p:cTn>
                              </p:par>
                              <p:par>
                                <p:cTn id="63" presetID="10" presetClass="exit" presetSubtype="0" fill="hold" grpId="1" nodeType="withEffect">
                                  <p:stCondLst>
                                    <p:cond delay="0"/>
                                  </p:stCondLst>
                                  <p:childTnLst>
                                    <p:animEffect transition="out" filter="fade">
                                      <p:cBhvr>
                                        <p:cTn id="64" dur="500"/>
                                        <p:tgtEl>
                                          <p:spTgt spid="8"/>
                                        </p:tgtEl>
                                      </p:cBhvr>
                                    </p:animEffect>
                                    <p:set>
                                      <p:cBhvr>
                                        <p:cTn id="65" dur="1" fill="hold">
                                          <p:stCondLst>
                                            <p:cond delay="499"/>
                                          </p:stCondLst>
                                        </p:cTn>
                                        <p:tgtEl>
                                          <p:spTgt spid="8"/>
                                        </p:tgtEl>
                                        <p:attrNameLst>
                                          <p:attrName>style.visibility</p:attrName>
                                        </p:attrNameLst>
                                      </p:cBhvr>
                                      <p:to>
                                        <p:strVal val="hidden"/>
                                      </p:to>
                                    </p:set>
                                  </p:childTnLst>
                                </p:cTn>
                              </p:par>
                              <p:par>
                                <p:cTn id="66" presetID="10" presetClass="exit" presetSubtype="0" fill="hold" grpId="1" nodeType="withEffect">
                                  <p:stCondLst>
                                    <p:cond delay="0"/>
                                  </p:stCondLst>
                                  <p:childTnLst>
                                    <p:animEffect transition="out" filter="fade">
                                      <p:cBhvr>
                                        <p:cTn id="67" dur="500"/>
                                        <p:tgtEl>
                                          <p:spTgt spid="9"/>
                                        </p:tgtEl>
                                      </p:cBhvr>
                                    </p:animEffect>
                                    <p:set>
                                      <p:cBhvr>
                                        <p:cTn id="68" dur="1" fill="hold">
                                          <p:stCondLst>
                                            <p:cond delay="499"/>
                                          </p:stCondLst>
                                        </p:cTn>
                                        <p:tgtEl>
                                          <p:spTgt spid="9"/>
                                        </p:tgtEl>
                                        <p:attrNameLst>
                                          <p:attrName>style.visibility</p:attrName>
                                        </p:attrNameLst>
                                      </p:cBhvr>
                                      <p:to>
                                        <p:strVal val="hidden"/>
                                      </p:to>
                                    </p:set>
                                  </p:childTnLst>
                                </p:cTn>
                              </p:par>
                              <p:par>
                                <p:cTn id="69" presetID="10" presetClass="exit" presetSubtype="0" fill="hold" grpId="1" nodeType="withEffect">
                                  <p:stCondLst>
                                    <p:cond delay="0"/>
                                  </p:stCondLst>
                                  <p:childTnLst>
                                    <p:animEffect transition="out" filter="fade">
                                      <p:cBhvr>
                                        <p:cTn id="70" dur="500"/>
                                        <p:tgtEl>
                                          <p:spTgt spid="10"/>
                                        </p:tgtEl>
                                      </p:cBhvr>
                                    </p:animEffect>
                                    <p:set>
                                      <p:cBhvr>
                                        <p:cTn id="71" dur="1" fill="hold">
                                          <p:stCondLst>
                                            <p:cond delay="499"/>
                                          </p:stCondLst>
                                        </p:cTn>
                                        <p:tgtEl>
                                          <p:spTgt spid="10"/>
                                        </p:tgtEl>
                                        <p:attrNameLst>
                                          <p:attrName>style.visibility</p:attrName>
                                        </p:attrNameLst>
                                      </p:cBhvr>
                                      <p:to>
                                        <p:strVal val="hidden"/>
                                      </p:to>
                                    </p:set>
                                  </p:childTnLst>
                                </p:cTn>
                              </p:par>
                              <p:par>
                                <p:cTn id="72" presetID="10" presetClass="exit" presetSubtype="0" fill="hold" grpId="1" nodeType="withEffect">
                                  <p:stCondLst>
                                    <p:cond delay="0"/>
                                  </p:stCondLst>
                                  <p:childTnLst>
                                    <p:animEffect transition="out" filter="fade">
                                      <p:cBhvr>
                                        <p:cTn id="73" dur="500"/>
                                        <p:tgtEl>
                                          <p:spTgt spid="11"/>
                                        </p:tgtEl>
                                      </p:cBhvr>
                                    </p:animEffect>
                                    <p:set>
                                      <p:cBhvr>
                                        <p:cTn id="74" dur="1" fill="hold">
                                          <p:stCondLst>
                                            <p:cond delay="499"/>
                                          </p:stCondLst>
                                        </p:cTn>
                                        <p:tgtEl>
                                          <p:spTgt spid="11"/>
                                        </p:tgtEl>
                                        <p:attrNameLst>
                                          <p:attrName>style.visibility</p:attrName>
                                        </p:attrNameLst>
                                      </p:cBhvr>
                                      <p:to>
                                        <p:strVal val="hidden"/>
                                      </p:to>
                                    </p:set>
                                  </p:childTnLst>
                                </p:cTn>
                              </p:par>
                              <p:par>
                                <p:cTn id="75" presetID="10" presetClass="exit" presetSubtype="0" fill="hold" grpId="1" nodeType="withEffect">
                                  <p:stCondLst>
                                    <p:cond delay="0"/>
                                  </p:stCondLst>
                                  <p:childTnLst>
                                    <p:animEffect transition="out" filter="fade">
                                      <p:cBhvr>
                                        <p:cTn id="76" dur="500"/>
                                        <p:tgtEl>
                                          <p:spTgt spid="12"/>
                                        </p:tgtEl>
                                      </p:cBhvr>
                                    </p:animEffect>
                                    <p:set>
                                      <p:cBhvr>
                                        <p:cTn id="77" dur="1" fill="hold">
                                          <p:stCondLst>
                                            <p:cond delay="499"/>
                                          </p:stCondLst>
                                        </p:cTn>
                                        <p:tgtEl>
                                          <p:spTgt spid="12"/>
                                        </p:tgtEl>
                                        <p:attrNameLst>
                                          <p:attrName>style.visibility</p:attrName>
                                        </p:attrNameLst>
                                      </p:cBhvr>
                                      <p:to>
                                        <p:strVal val="hidden"/>
                                      </p:to>
                                    </p:set>
                                  </p:childTnLst>
                                </p:cTn>
                              </p:par>
                              <p:par>
                                <p:cTn id="78" presetID="10" presetClass="exit" presetSubtype="0" fill="hold" grpId="0" nodeType="withEffect">
                                  <p:stCondLst>
                                    <p:cond delay="0"/>
                                  </p:stCondLst>
                                  <p:childTnLst>
                                    <p:animEffect transition="out" filter="fade">
                                      <p:cBhvr>
                                        <p:cTn id="79" dur="500"/>
                                        <p:tgtEl>
                                          <p:spTgt spid="7">
                                            <p:txEl>
                                              <p:pRg st="9" end="9"/>
                                            </p:txEl>
                                          </p:spTgt>
                                        </p:tgtEl>
                                      </p:cBhvr>
                                    </p:animEffect>
                                    <p:set>
                                      <p:cBhvr>
                                        <p:cTn id="80" dur="1" fill="hold">
                                          <p:stCondLst>
                                            <p:cond delay="499"/>
                                          </p:stCondLst>
                                        </p:cTn>
                                        <p:tgtEl>
                                          <p:spTgt spid="7">
                                            <p:txEl>
                                              <p:pRg st="9" end="9"/>
                                            </p:txEl>
                                          </p:spTgt>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7" grpId="0" uiExpand="1" build="allAtOnce"/>
      <p:bldP spid="2" grpId="0"/>
      <p:bldP spid="2" grpId="1"/>
      <p:bldP spid="3" grpId="0"/>
      <p:bldP spid="3" grpId="1"/>
      <p:bldP spid="4" grpId="0"/>
      <p:bldP spid="4" grpId="1"/>
      <p:bldP spid="5" grpId="0"/>
      <p:bldP spid="5" grpId="1"/>
      <p:bldP spid="6" grpId="0"/>
      <p:bldP spid="6" grpId="1"/>
      <p:bldP spid="8" grpId="0"/>
      <p:bldP spid="8" grpId="1"/>
      <p:bldP spid="9" grpId="0"/>
      <p:bldP spid="9" grpId="1"/>
      <p:bldP spid="10" grpId="0"/>
      <p:bldP spid="10" grpId="1"/>
      <p:bldP spid="11" grpId="0"/>
      <p:bldP spid="11" grpId="1"/>
      <p:bldP spid="12" grpId="0"/>
      <p:bldP spid="12"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圆角矩形 2"/>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答案</a:t>
            </a:r>
            <a:endParaRPr lang="zh-CN" altLang="en-US" sz="1400" dirty="0">
              <a:solidFill>
                <a:srgbClr val="C00000"/>
              </a:solidFill>
              <a:latin typeface="黑体" panose="02010609060101010101" pitchFamily="2" charset="-122"/>
              <a:ea typeface="黑体" panose="02010609060101010101" pitchFamily="2" charset="-122"/>
            </a:endParaRPr>
          </a:p>
        </p:txBody>
      </p:sp>
      <p:sp>
        <p:nvSpPr>
          <p:cNvPr id="5" name="矩形 4"/>
          <p:cNvSpPr/>
          <p:nvPr/>
        </p:nvSpPr>
        <p:spPr>
          <a:xfrm>
            <a:off x="99492" y="98376"/>
            <a:ext cx="11923086" cy="6555641"/>
          </a:xfrm>
          <a:prstGeom prst="rect">
            <a:avLst/>
          </a:prstGeom>
        </p:spPr>
        <p:txBody>
          <a:bodyPr>
            <a:spAutoFit/>
          </a:bodyPr>
          <a:lstStyle/>
          <a:p>
            <a:pPr algn="just">
              <a:lnSpc>
                <a:spcPct val="150000"/>
              </a:lnSpc>
              <a:spcAft>
                <a:spcPts val="0"/>
              </a:spcAft>
              <a:tabLst>
                <a:tab pos="198056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结合教材水盐平衡调节图解思考如下问题：</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198056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水盐平衡调节过程</a:t>
            </a:r>
            <a:r>
              <a:rPr lang="zh-CN" altLang="zh-CN" sz="2800" kern="100" dirty="0" smtClean="0">
                <a:latin typeface="Times New Roman" panose="02020603050405020304"/>
                <a:ea typeface="华文细黑"/>
                <a:cs typeface="Times New Roman" panose="02020603050405020304"/>
              </a:rPr>
              <a:t>属于</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调节</a:t>
            </a:r>
            <a:r>
              <a:rPr lang="zh-CN" altLang="zh-CN" sz="2800" kern="100" dirty="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nSpc>
                <a:spcPct val="150000"/>
              </a:lnSpc>
              <a:spcAft>
                <a:spcPts val="0"/>
              </a:spcAft>
              <a:tabLst>
                <a:tab pos="198056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水盐平衡的调节中枢</a:t>
            </a:r>
            <a:r>
              <a:rPr lang="zh-CN" altLang="zh-CN" sz="2800" kern="100" dirty="0" smtClean="0">
                <a:latin typeface="Times New Roman" panose="02020603050405020304"/>
                <a:ea typeface="华文细黑"/>
                <a:cs typeface="Times New Roman" panose="02020603050405020304"/>
              </a:rPr>
              <a:t>在</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渴觉中枢</a:t>
            </a:r>
            <a:r>
              <a:rPr lang="zh-CN" altLang="zh-CN" sz="2800" kern="100" dirty="0" smtClean="0">
                <a:latin typeface="Times New Roman" panose="02020603050405020304"/>
                <a:ea typeface="华文细黑"/>
                <a:cs typeface="Times New Roman" panose="02020603050405020304"/>
              </a:rPr>
              <a:t>在</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调节水盐平衡的器官主要</a:t>
            </a:r>
            <a:r>
              <a:rPr lang="zh-CN" altLang="zh-CN" sz="2800" kern="100" dirty="0" smtClean="0">
                <a:latin typeface="Times New Roman" panose="02020603050405020304"/>
                <a:ea typeface="华文细黑"/>
                <a:cs typeface="Times New Roman" panose="02020603050405020304"/>
              </a:rPr>
              <a:t>是</a:t>
            </a:r>
            <a:r>
              <a:rPr lang="en-US" altLang="zh-CN" sz="2800" i="1"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1980565" algn="l"/>
              </a:tabLst>
            </a:pPr>
            <a:r>
              <a:rPr lang="en-US" altLang="zh-CN" sz="2800" kern="100" dirty="0">
                <a:latin typeface="Times New Roman" panose="02020603050405020304"/>
                <a:ea typeface="华文细黑"/>
                <a:cs typeface="Courier New" panose="02070309020205020404"/>
              </a:rPr>
              <a:t>(3) </a:t>
            </a:r>
            <a:r>
              <a:rPr lang="zh-CN" altLang="zh-CN" sz="2800" kern="100" dirty="0">
                <a:latin typeface="Times New Roman" panose="02020603050405020304"/>
                <a:ea typeface="华文细黑"/>
                <a:cs typeface="Times New Roman" panose="02020603050405020304"/>
              </a:rPr>
              <a:t>抗利尿激素的分泌、释放器官及作用分别是什么？</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1980565" algn="l"/>
              </a:tabLst>
            </a:pPr>
            <a:r>
              <a:rPr lang="zh-CN" altLang="zh-CN" sz="2800" b="1" kern="100" dirty="0">
                <a:solidFill>
                  <a:srgbClr val="0000FF"/>
                </a:solidFill>
                <a:latin typeface="Times New Roman" panose="02020603050405020304"/>
                <a:ea typeface="华文细黑"/>
                <a:cs typeface="Times New Roman" panose="02020603050405020304"/>
              </a:rPr>
              <a:t>答案　</a:t>
            </a:r>
            <a:r>
              <a:rPr lang="en-US" altLang="zh-CN" sz="2800" kern="100" dirty="0">
                <a:solidFill>
                  <a:srgbClr val="C00000"/>
                </a:solidFill>
                <a:latin typeface="宋体" panose="02010600030101010101" pitchFamily="2" charset="-122"/>
                <a:ea typeface="华文细黑"/>
                <a:cs typeface="Times New Roman" panose="02020603050405020304"/>
              </a:rPr>
              <a:t>①</a:t>
            </a:r>
            <a:r>
              <a:rPr lang="zh-CN" altLang="zh-CN" sz="2800" kern="100" dirty="0">
                <a:solidFill>
                  <a:srgbClr val="C00000"/>
                </a:solidFill>
                <a:latin typeface="Times New Roman" panose="02020603050405020304"/>
                <a:ea typeface="华文细黑"/>
                <a:cs typeface="Times New Roman" panose="02020603050405020304"/>
              </a:rPr>
              <a:t>分泌：下丘脑神经细胞；</a:t>
            </a:r>
            <a:r>
              <a:rPr lang="en-US" altLang="zh-CN" sz="2800" kern="100" dirty="0">
                <a:solidFill>
                  <a:srgbClr val="C00000"/>
                </a:solidFill>
                <a:latin typeface="宋体" panose="02010600030101010101" pitchFamily="2" charset="-122"/>
                <a:ea typeface="华文细黑"/>
                <a:cs typeface="Times New Roman" panose="02020603050405020304"/>
              </a:rPr>
              <a:t>②</a:t>
            </a:r>
            <a:r>
              <a:rPr lang="zh-CN" altLang="zh-CN" sz="2800" kern="100" dirty="0">
                <a:solidFill>
                  <a:srgbClr val="C00000"/>
                </a:solidFill>
                <a:latin typeface="Times New Roman" panose="02020603050405020304"/>
                <a:ea typeface="华文细黑"/>
                <a:cs typeface="Times New Roman" panose="02020603050405020304"/>
              </a:rPr>
              <a:t>释放：垂体后叶；</a:t>
            </a:r>
            <a:r>
              <a:rPr lang="en-US" altLang="zh-CN" sz="2800" kern="100" dirty="0">
                <a:solidFill>
                  <a:srgbClr val="C00000"/>
                </a:solidFill>
                <a:latin typeface="宋体" panose="02010600030101010101" pitchFamily="2" charset="-122"/>
                <a:ea typeface="华文细黑"/>
                <a:cs typeface="Times New Roman" panose="02020603050405020304"/>
              </a:rPr>
              <a:t>③</a:t>
            </a:r>
            <a:r>
              <a:rPr lang="zh-CN" altLang="zh-CN" sz="2800" kern="100" dirty="0">
                <a:solidFill>
                  <a:srgbClr val="C00000"/>
                </a:solidFill>
                <a:latin typeface="Times New Roman" panose="02020603050405020304"/>
                <a:ea typeface="华文细黑"/>
                <a:cs typeface="Times New Roman" panose="02020603050405020304"/>
              </a:rPr>
              <a:t>作用：促进肾小管和集合管对水的重吸收。</a:t>
            </a:r>
            <a:endParaRPr lang="zh-CN" altLang="zh-CN" sz="2800" kern="100" dirty="0">
              <a:solidFill>
                <a:srgbClr val="C00000"/>
              </a:solidFill>
              <a:latin typeface="宋体" panose="02010600030101010101" pitchFamily="2" charset="-122"/>
              <a:cs typeface="Courier New" panose="02070309020205020404"/>
            </a:endParaRPr>
          </a:p>
          <a:p>
            <a:pPr algn="just">
              <a:lnSpc>
                <a:spcPct val="150000"/>
              </a:lnSpc>
              <a:spcAft>
                <a:spcPts val="0"/>
              </a:spcAft>
              <a:tabLst>
                <a:tab pos="1980565" algn="l"/>
              </a:tabLs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写出机体失水后所涉及的抗利尿激素释放的完整反射弧。</a:t>
            </a:r>
            <a:endParaRPr lang="zh-CN" altLang="zh-CN" sz="2800" kern="100" dirty="0">
              <a:latin typeface="宋体" panose="02010600030101010101" pitchFamily="2" charset="-122"/>
              <a:cs typeface="Courier New" panose="02070309020205020404"/>
            </a:endParaRPr>
          </a:p>
          <a:p>
            <a:pPr>
              <a:lnSpc>
                <a:spcPct val="150000"/>
              </a:lnSpc>
              <a:spcAft>
                <a:spcPts val="0"/>
              </a:spcAft>
              <a:tabLst>
                <a:tab pos="1980565" algn="l"/>
              </a:tabLst>
            </a:pPr>
            <a:r>
              <a:rPr lang="zh-CN" altLang="zh-CN" sz="2800" b="1" kern="100" dirty="0">
                <a:solidFill>
                  <a:srgbClr val="0000FF"/>
                </a:solidFill>
                <a:latin typeface="Times New Roman" panose="02020603050405020304"/>
                <a:ea typeface="华文细黑"/>
                <a:cs typeface="Times New Roman" panose="02020603050405020304"/>
              </a:rPr>
              <a:t>答案　</a:t>
            </a:r>
            <a:r>
              <a:rPr lang="zh-CN" altLang="zh-CN" sz="2800" kern="100" dirty="0">
                <a:solidFill>
                  <a:srgbClr val="C00000"/>
                </a:solidFill>
                <a:latin typeface="Times New Roman" panose="02020603050405020304"/>
                <a:ea typeface="华文细黑"/>
                <a:cs typeface="Times New Roman" panose="02020603050405020304"/>
              </a:rPr>
              <a:t>细胞外液渗透压升高</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下丘脑渗透压感受器</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传入神经</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下丘脑神经中枢</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传出神经</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下丘脑神经内分泌细胞合成抗利尿激素并由垂体后叶释放。</a:t>
            </a:r>
            <a:endParaRPr lang="zh-CN" altLang="zh-CN" sz="2800" kern="100" dirty="0">
              <a:solidFill>
                <a:srgbClr val="C00000"/>
              </a:solidFill>
              <a:effectLst/>
              <a:latin typeface="宋体" panose="02010600030101010101" pitchFamily="2" charset="-122"/>
              <a:cs typeface="Courier New" panose="02070309020205020404"/>
            </a:endParaRPr>
          </a:p>
        </p:txBody>
      </p:sp>
      <p:sp>
        <p:nvSpPr>
          <p:cNvPr id="6" name="矩形 5"/>
          <p:cNvSpPr/>
          <p:nvPr/>
        </p:nvSpPr>
        <p:spPr>
          <a:xfrm>
            <a:off x="4096127" y="818456"/>
            <a:ext cx="1980029" cy="523220"/>
          </a:xfrm>
          <a:prstGeom prst="rect">
            <a:avLst/>
          </a:prstGeom>
        </p:spPr>
        <p:txBody>
          <a:bodyPr wrap="none">
            <a:spAutoFit/>
          </a:bodyPr>
          <a:lstStyle/>
          <a:p>
            <a:r>
              <a:rPr lang="zh-CN" altLang="zh-CN" sz="2800" kern="100" dirty="0">
                <a:solidFill>
                  <a:srgbClr val="C00000"/>
                </a:solidFill>
                <a:latin typeface="宋体" panose="02010600030101010101" pitchFamily="2" charset="-122"/>
                <a:ea typeface="华文细黑"/>
                <a:cs typeface="Times New Roman" panose="02020603050405020304"/>
              </a:rPr>
              <a:t>神经</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宋体" panose="02010600030101010101" pitchFamily="2" charset="-122"/>
                <a:ea typeface="华文细黑"/>
                <a:cs typeface="Times New Roman" panose="02020603050405020304"/>
              </a:rPr>
              <a:t>体液</a:t>
            </a:r>
            <a:endParaRPr lang="zh-CN" altLang="en-US" sz="2800" kern="100" dirty="0">
              <a:solidFill>
                <a:srgbClr val="C00000"/>
              </a:solidFill>
              <a:latin typeface="宋体" panose="02010600030101010101" pitchFamily="2" charset="-122"/>
              <a:ea typeface="华文细黑"/>
              <a:cs typeface="Times New Roman" panose="02020603050405020304"/>
            </a:endParaRPr>
          </a:p>
        </p:txBody>
      </p:sp>
      <p:sp>
        <p:nvSpPr>
          <p:cNvPr id="7" name="矩形 6"/>
          <p:cNvSpPr/>
          <p:nvPr/>
        </p:nvSpPr>
        <p:spPr>
          <a:xfrm>
            <a:off x="4035549" y="1457003"/>
            <a:ext cx="1261884" cy="523220"/>
          </a:xfrm>
          <a:prstGeom prst="rect">
            <a:avLst/>
          </a:prstGeom>
        </p:spPr>
        <p:txBody>
          <a:bodyPr wrap="none">
            <a:spAutoFit/>
          </a:bodyPr>
          <a:lstStyle/>
          <a:p>
            <a:r>
              <a:rPr lang="zh-CN" altLang="zh-CN" sz="2800" kern="100" dirty="0">
                <a:solidFill>
                  <a:srgbClr val="C00000"/>
                </a:solidFill>
                <a:latin typeface="宋体" panose="02010600030101010101" pitchFamily="2" charset="-122"/>
                <a:ea typeface="华文细黑"/>
                <a:cs typeface="Times New Roman" panose="02020603050405020304"/>
              </a:rPr>
              <a:t>下丘脑</a:t>
            </a:r>
            <a:endParaRPr lang="zh-CN" altLang="en-US" sz="2800" kern="100" dirty="0">
              <a:solidFill>
                <a:srgbClr val="C00000"/>
              </a:solidFill>
              <a:latin typeface="宋体" panose="02010600030101010101" pitchFamily="2" charset="-122"/>
              <a:ea typeface="华文细黑"/>
              <a:cs typeface="Times New Roman" panose="02020603050405020304"/>
            </a:endParaRPr>
          </a:p>
        </p:txBody>
      </p:sp>
      <p:sp>
        <p:nvSpPr>
          <p:cNvPr id="8" name="矩形 7"/>
          <p:cNvSpPr/>
          <p:nvPr/>
        </p:nvSpPr>
        <p:spPr>
          <a:xfrm>
            <a:off x="7319342" y="1457003"/>
            <a:ext cx="1620957" cy="523220"/>
          </a:xfrm>
          <a:prstGeom prst="rect">
            <a:avLst/>
          </a:prstGeom>
        </p:spPr>
        <p:txBody>
          <a:bodyPr wrap="none">
            <a:spAutoFit/>
          </a:bodyPr>
          <a:lstStyle/>
          <a:p>
            <a:r>
              <a:rPr lang="zh-CN" altLang="zh-CN" sz="2800" kern="100" dirty="0">
                <a:solidFill>
                  <a:srgbClr val="C00000"/>
                </a:solidFill>
                <a:latin typeface="宋体" panose="02010600030101010101" pitchFamily="2" charset="-122"/>
                <a:ea typeface="华文细黑"/>
                <a:cs typeface="Times New Roman" panose="02020603050405020304"/>
              </a:rPr>
              <a:t>大脑皮层</a:t>
            </a:r>
            <a:endParaRPr lang="zh-CN" altLang="en-US" sz="2800" kern="100" dirty="0">
              <a:solidFill>
                <a:srgbClr val="C00000"/>
              </a:solidFill>
              <a:latin typeface="宋体" panose="02010600030101010101" pitchFamily="2" charset="-122"/>
              <a:ea typeface="华文细黑"/>
              <a:cs typeface="Times New Roman" panose="02020603050405020304"/>
            </a:endParaRPr>
          </a:p>
        </p:txBody>
      </p:sp>
      <p:sp>
        <p:nvSpPr>
          <p:cNvPr id="9" name="矩形 8"/>
          <p:cNvSpPr/>
          <p:nvPr/>
        </p:nvSpPr>
        <p:spPr>
          <a:xfrm>
            <a:off x="1855644" y="2104961"/>
            <a:ext cx="902811" cy="523220"/>
          </a:xfrm>
          <a:prstGeom prst="rect">
            <a:avLst/>
          </a:prstGeom>
        </p:spPr>
        <p:txBody>
          <a:bodyPr wrap="none">
            <a:spAutoFit/>
          </a:bodyPr>
          <a:lstStyle/>
          <a:p>
            <a:r>
              <a:rPr lang="zh-CN" altLang="zh-CN" sz="2800" kern="100" dirty="0">
                <a:solidFill>
                  <a:srgbClr val="C00000"/>
                </a:solidFill>
                <a:latin typeface="宋体" panose="02010600030101010101" pitchFamily="2" charset="-122"/>
                <a:ea typeface="华文细黑"/>
                <a:cs typeface="Times New Roman" panose="02020603050405020304"/>
              </a:rPr>
              <a:t>肾脏</a:t>
            </a:r>
            <a:endParaRPr lang="zh-CN" altLang="en-US" sz="2800" kern="100" dirty="0">
              <a:solidFill>
                <a:srgbClr val="C00000"/>
              </a:solidFill>
              <a:latin typeface="宋体" panose="02010600030101010101" pitchFamily="2" charset="-122"/>
              <a:ea typeface="华文细黑"/>
              <a:cs typeface="Times New Roman" panose="020206030504050203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linds(horizontal)">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Effect transition="in" filter="blinds(horizontal)">
                                      <p:cBhvr>
                                        <p:cTn id="23" dur="500"/>
                                        <p:tgtEl>
                                          <p:spTgt spid="5">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5">
                                            <p:txEl>
                                              <p:pRg st="6" end="6"/>
                                            </p:txEl>
                                          </p:spTgt>
                                        </p:tgtEl>
                                        <p:attrNameLst>
                                          <p:attrName>style.visibility</p:attrName>
                                        </p:attrNameLst>
                                      </p:cBhvr>
                                      <p:to>
                                        <p:strVal val="visible"/>
                                      </p:to>
                                    </p:set>
                                    <p:animEffect transition="in" filter="blinds(horizontal)">
                                      <p:cBhvr>
                                        <p:cTn id="28" dur="500"/>
                                        <p:tgtEl>
                                          <p:spTgt spid="5">
                                            <p:txEl>
                                              <p:pRg st="6" end="6"/>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grpId="1" nodeType="clickEffect">
                                  <p:stCondLst>
                                    <p:cond delay="0"/>
                                  </p:stCondLst>
                                  <p:childTnLst>
                                    <p:animEffect transition="out" filter="fade">
                                      <p:cBhvr>
                                        <p:cTn id="32" dur="500"/>
                                        <p:tgtEl>
                                          <p:spTgt spid="6"/>
                                        </p:tgtEl>
                                      </p:cBhvr>
                                    </p:animEffect>
                                    <p:set>
                                      <p:cBhvr>
                                        <p:cTn id="33" dur="1" fill="hold">
                                          <p:stCondLst>
                                            <p:cond delay="499"/>
                                          </p:stCondLst>
                                        </p:cTn>
                                        <p:tgtEl>
                                          <p:spTgt spid="6"/>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7"/>
                                        </p:tgtEl>
                                      </p:cBhvr>
                                    </p:animEffect>
                                    <p:set>
                                      <p:cBhvr>
                                        <p:cTn id="36" dur="1" fill="hold">
                                          <p:stCondLst>
                                            <p:cond delay="499"/>
                                          </p:stCondLst>
                                        </p:cTn>
                                        <p:tgtEl>
                                          <p:spTgt spid="7"/>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8"/>
                                        </p:tgtEl>
                                      </p:cBhvr>
                                    </p:animEffect>
                                    <p:set>
                                      <p:cBhvr>
                                        <p:cTn id="39" dur="1" fill="hold">
                                          <p:stCondLst>
                                            <p:cond delay="499"/>
                                          </p:stCondLst>
                                        </p:cTn>
                                        <p:tgtEl>
                                          <p:spTgt spid="8"/>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9"/>
                                        </p:tgtEl>
                                      </p:cBhvr>
                                    </p:animEffect>
                                    <p:set>
                                      <p:cBhvr>
                                        <p:cTn id="42" dur="1" fill="hold">
                                          <p:stCondLst>
                                            <p:cond delay="499"/>
                                          </p:stCondLst>
                                        </p:cTn>
                                        <p:tgtEl>
                                          <p:spTgt spid="9"/>
                                        </p:tgtEl>
                                        <p:attrNameLst>
                                          <p:attrName>style.visibility</p:attrName>
                                        </p:attrNameLst>
                                      </p:cBhvr>
                                      <p:to>
                                        <p:strVal val="hidden"/>
                                      </p:to>
                                    </p:set>
                                  </p:childTnLst>
                                </p:cTn>
                              </p:par>
                              <p:par>
                                <p:cTn id="43" presetID="10" presetClass="exit" presetSubtype="0" fill="hold" grpId="0" nodeType="withEffect">
                                  <p:stCondLst>
                                    <p:cond delay="0"/>
                                  </p:stCondLst>
                                  <p:childTnLst>
                                    <p:animEffect transition="out" filter="fade">
                                      <p:cBhvr>
                                        <p:cTn id="44" dur="500"/>
                                        <p:tgtEl>
                                          <p:spTgt spid="5">
                                            <p:txEl>
                                              <p:pRg st="4" end="4"/>
                                            </p:txEl>
                                          </p:spTgt>
                                        </p:tgtEl>
                                      </p:cBhvr>
                                    </p:animEffect>
                                    <p:set>
                                      <p:cBhvr>
                                        <p:cTn id="45" dur="1" fill="hold">
                                          <p:stCondLst>
                                            <p:cond delay="499"/>
                                          </p:stCondLst>
                                        </p:cTn>
                                        <p:tgtEl>
                                          <p:spTgt spid="5">
                                            <p:txEl>
                                              <p:pRg st="4" end="4"/>
                                            </p:txEl>
                                          </p:spTgt>
                                        </p:tgtEl>
                                        <p:attrNameLst>
                                          <p:attrName>style.visibility</p:attrName>
                                        </p:attrNameLst>
                                      </p:cBhvr>
                                      <p:to>
                                        <p:strVal val="hidden"/>
                                      </p:to>
                                    </p:set>
                                  </p:childTnLst>
                                </p:cTn>
                              </p:par>
                              <p:par>
                                <p:cTn id="46" presetID="10" presetClass="exit" presetSubtype="0" fill="hold" grpId="0" nodeType="withEffect">
                                  <p:stCondLst>
                                    <p:cond delay="0"/>
                                  </p:stCondLst>
                                  <p:childTnLst>
                                    <p:animEffect transition="out" filter="fade">
                                      <p:cBhvr>
                                        <p:cTn id="47" dur="500"/>
                                        <p:tgtEl>
                                          <p:spTgt spid="5">
                                            <p:txEl>
                                              <p:pRg st="6" end="6"/>
                                            </p:txEl>
                                          </p:spTgt>
                                        </p:tgtEl>
                                      </p:cBhvr>
                                    </p:animEffect>
                                    <p:set>
                                      <p:cBhvr>
                                        <p:cTn id="48" dur="1" fill="hold">
                                          <p:stCondLst>
                                            <p:cond delay="499"/>
                                          </p:stCondLst>
                                        </p:cTn>
                                        <p:tgtEl>
                                          <p:spTgt spid="5">
                                            <p:txEl>
                                              <p:pRg st="6" end="6"/>
                                            </p:txEl>
                                          </p:spTgt>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5" grpId="0" uiExpand="1" build="allAtOnce"/>
      <p:bldP spid="6" grpId="0"/>
      <p:bldP spid="6" grpId="1"/>
      <p:bldP spid="7" grpId="0"/>
      <p:bldP spid="7" grpId="1"/>
      <p:bldP spid="8" grpId="0"/>
      <p:bldP spid="8" grpId="1"/>
      <p:bldP spid="9" grpId="0"/>
      <p:bldP spid="9"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76019" y="1985"/>
            <a:ext cx="1620000" cy="691200"/>
          </a:xfrm>
          <a:prstGeom prst="rect">
            <a:avLst/>
          </a:prstGeom>
          <a:solidFill>
            <a:schemeClr val="accent6">
              <a:lumMod val="75000"/>
            </a:schemeClr>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anose="020B0503020204020204" pitchFamily="34" charset="-122"/>
                <a:ea typeface="微软雅黑" panose="020B0503020204020204" pitchFamily="34" charset="-122"/>
              </a:rPr>
              <a:t>活学活用</a:t>
            </a:r>
            <a:endParaRPr lang="zh-CN" altLang="en-US" b="1" dirty="0">
              <a:latin typeface="微软雅黑" panose="020B0503020204020204" pitchFamily="34" charset="-122"/>
              <a:ea typeface="微软雅黑" panose="020B0503020204020204" pitchFamily="34" charset="-122"/>
            </a:endParaRPr>
          </a:p>
        </p:txBody>
      </p:sp>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圆角矩形 9"/>
          <p:cNvSpPr/>
          <p:nvPr/>
        </p:nvSpPr>
        <p:spPr>
          <a:xfrm>
            <a:off x="11071817" y="6658831"/>
            <a:ext cx="1126655" cy="19253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解析答案</a:t>
            </a:r>
            <a:endParaRPr lang="zh-CN" altLang="en-US" sz="1400" dirty="0">
              <a:solidFill>
                <a:srgbClr val="C00000"/>
              </a:solidFill>
              <a:latin typeface="黑体" panose="02010609060101010101" pitchFamily="2" charset="-122"/>
              <a:ea typeface="黑体" panose="02010609060101010101" pitchFamily="2" charset="-122"/>
            </a:endParaRPr>
          </a:p>
        </p:txBody>
      </p:sp>
      <p:sp>
        <p:nvSpPr>
          <p:cNvPr id="5" name="矩形 4"/>
          <p:cNvSpPr/>
          <p:nvPr/>
        </p:nvSpPr>
        <p:spPr>
          <a:xfrm>
            <a:off x="98449" y="21035"/>
            <a:ext cx="11688154" cy="1226874"/>
          </a:xfrm>
          <a:prstGeom prst="rect">
            <a:avLst/>
          </a:prstGeom>
        </p:spPr>
        <p:txBody>
          <a:bodyPr>
            <a:spAutoFit/>
          </a:bodyPr>
          <a:lstStyle/>
          <a:p>
            <a:pPr algn="just">
              <a:lnSpc>
                <a:spcPts val="4700"/>
              </a:lnSpc>
              <a:spcAft>
                <a:spcPts val="0"/>
              </a:spcAft>
              <a:tabLst>
                <a:tab pos="1980565" algn="l"/>
              </a:tabLst>
            </a:pPr>
            <a:r>
              <a:rPr lang="en-US" altLang="zh-CN" sz="2800" kern="100" dirty="0">
                <a:latin typeface="Times New Roman" panose="02020603050405020304"/>
                <a:ea typeface="华文细黑"/>
                <a:cs typeface="Courier New" panose="02070309020205020404"/>
              </a:rPr>
              <a:t>3</a:t>
            </a:r>
            <a:r>
              <a:rPr lang="en-US" altLang="zh-CN" sz="2800" kern="100" dirty="0" smtClean="0">
                <a:latin typeface="Times New Roman" panose="02020603050405020304"/>
                <a:ea typeface="华文细黑"/>
                <a:cs typeface="Courier New" panose="02070309020205020404"/>
              </a:rPr>
              <a:t>.</a:t>
            </a:r>
            <a:r>
              <a:rPr lang="zh-CN" altLang="en-US" sz="2800" kern="100" dirty="0" smtClean="0">
                <a:latin typeface="Times New Roman" panose="02020603050405020304"/>
                <a:ea typeface="华文细黑"/>
                <a:cs typeface="Courier New" panose="02070309020205020404"/>
              </a:rPr>
              <a:t>如</a:t>
            </a:r>
            <a:r>
              <a:rPr lang="zh-CN" altLang="zh-CN" sz="2800" kern="100" dirty="0" smtClean="0">
                <a:latin typeface="Times New Roman" panose="02020603050405020304"/>
                <a:ea typeface="华文细黑"/>
                <a:cs typeface="Times New Roman" panose="02020603050405020304"/>
              </a:rPr>
              <a:t>图</a:t>
            </a:r>
            <a:r>
              <a:rPr lang="zh-CN" altLang="zh-CN" sz="2800" kern="100" dirty="0">
                <a:latin typeface="Times New Roman" panose="02020603050405020304"/>
                <a:ea typeface="华文细黑"/>
                <a:cs typeface="Times New Roman" panose="02020603050405020304"/>
              </a:rPr>
              <a:t>是当环境温度由</a:t>
            </a:r>
            <a:r>
              <a:rPr lang="en-US" altLang="zh-CN" sz="2800" kern="100" dirty="0">
                <a:latin typeface="Times New Roman" panose="02020603050405020304"/>
                <a:ea typeface="华文细黑"/>
                <a:cs typeface="Courier New" panose="02070309020205020404"/>
              </a:rPr>
              <a:t>25 </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降到</a:t>
            </a:r>
            <a:r>
              <a:rPr lang="en-US" altLang="zh-CN" sz="2800" kern="100" dirty="0">
                <a:latin typeface="Times New Roman" panose="02020603050405020304"/>
                <a:ea typeface="华文细黑"/>
                <a:cs typeface="Courier New" panose="02070309020205020404"/>
              </a:rPr>
              <a:t>10 </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时，人体体温调节的曲线图</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ts val="4700"/>
              </a:lnSpc>
              <a:spcAft>
                <a:spcPts val="0"/>
              </a:spcAft>
              <a:tabLst>
                <a:tab pos="1980565" algn="l"/>
              </a:tabLst>
            </a:pPr>
            <a:r>
              <a:rPr lang="zh-CN" altLang="zh-CN" sz="2800" kern="100" dirty="0" smtClean="0">
                <a:latin typeface="Times New Roman" panose="02020603050405020304"/>
                <a:ea typeface="华文细黑"/>
                <a:cs typeface="Times New Roman" panose="02020603050405020304"/>
              </a:rPr>
              <a:t>请</a:t>
            </a:r>
            <a:r>
              <a:rPr lang="zh-CN" altLang="zh-CN" sz="2800" kern="100" dirty="0">
                <a:latin typeface="Times New Roman" panose="02020603050405020304"/>
                <a:ea typeface="华文细黑"/>
                <a:cs typeface="Times New Roman" panose="02020603050405020304"/>
              </a:rPr>
              <a:t>据图分析，下列说法不正确的是</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2800" kern="100" dirty="0">
              <a:effectLst/>
              <a:latin typeface="宋体" panose="02010600030101010101" pitchFamily="2" charset="-122"/>
              <a:cs typeface="Courier New" panose="02070309020205020404"/>
            </a:endParaRPr>
          </a:p>
        </p:txBody>
      </p:sp>
      <p:pic>
        <p:nvPicPr>
          <p:cNvPr id="9218" name="Picture 2" descr="\\李笑影\李笑影\2016\同步\步步高\生物\人教必修3\方正\人教必修3\112.TIF"/>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7876774" y="1185295"/>
            <a:ext cx="3763664" cy="2906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98449" y="1182666"/>
            <a:ext cx="11409907" cy="3637791"/>
          </a:xfrm>
          <a:prstGeom prst="rect">
            <a:avLst/>
          </a:prstGeom>
        </p:spPr>
        <p:txBody>
          <a:bodyPr>
            <a:spAutoFit/>
          </a:bodyPr>
          <a:lstStyle/>
          <a:p>
            <a:pPr algn="just">
              <a:lnSpc>
                <a:spcPts val="4700"/>
              </a:lnSpc>
              <a:spcAft>
                <a:spcPts val="0"/>
              </a:spcAft>
              <a:tabLst>
                <a:tab pos="1980565" algn="l"/>
              </a:tabLst>
            </a:pPr>
            <a:r>
              <a:rPr lang="en-US" altLang="zh-CN" sz="2800" kern="100" dirty="0">
                <a:latin typeface="Times New Roman" panose="02020603050405020304"/>
                <a:ea typeface="华文细黑"/>
                <a:cs typeface="Courier New" panose="02070309020205020404"/>
              </a:rPr>
              <a:t>A.</a:t>
            </a:r>
            <a:r>
              <a:rPr lang="zh-CN" altLang="zh-CN" sz="2800" kern="100" dirty="0">
                <a:latin typeface="Times New Roman" panose="02020603050405020304"/>
                <a:ea typeface="华文细黑"/>
                <a:cs typeface="Times New Roman" panose="02020603050405020304"/>
              </a:rPr>
              <a:t>当环境温度为</a:t>
            </a:r>
            <a:r>
              <a:rPr lang="en-US" altLang="zh-CN" sz="2800" kern="100" dirty="0">
                <a:latin typeface="Times New Roman" panose="02020603050405020304"/>
                <a:ea typeface="华文细黑"/>
                <a:cs typeface="Courier New" panose="02070309020205020404"/>
              </a:rPr>
              <a:t>25 </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时，产热量等于散热量</a:t>
            </a:r>
            <a:endParaRPr lang="zh-CN" altLang="zh-CN" sz="2800" kern="100" dirty="0">
              <a:latin typeface="宋体" panose="02010600030101010101" pitchFamily="2" charset="-122"/>
              <a:cs typeface="Courier New" panose="02070309020205020404"/>
            </a:endParaRPr>
          </a:p>
          <a:p>
            <a:pPr algn="just">
              <a:lnSpc>
                <a:spcPts val="4700"/>
              </a:lnSpc>
              <a:spcAft>
                <a:spcPts val="0"/>
              </a:spcAft>
              <a:tabLst>
                <a:tab pos="1980565" algn="l"/>
              </a:tabLst>
            </a:pPr>
            <a:r>
              <a:rPr lang="en-US" altLang="zh-CN" sz="2800" kern="100" dirty="0">
                <a:latin typeface="Times New Roman" panose="02020603050405020304"/>
                <a:ea typeface="华文细黑"/>
                <a:cs typeface="Courier New" panose="02070309020205020404"/>
              </a:rPr>
              <a:t>B.</a:t>
            </a:r>
            <a:r>
              <a:rPr lang="zh-CN" altLang="zh-CN" sz="2800" kern="100" dirty="0">
                <a:latin typeface="Times New Roman" panose="02020603050405020304"/>
                <a:ea typeface="华文细黑"/>
                <a:cs typeface="Times New Roman" panose="02020603050405020304"/>
              </a:rPr>
              <a:t>当环境温度从</a:t>
            </a:r>
            <a:r>
              <a:rPr lang="en-US" altLang="zh-CN" sz="2800" kern="100" dirty="0">
                <a:latin typeface="Times New Roman" panose="02020603050405020304"/>
                <a:ea typeface="华文细黑"/>
                <a:cs typeface="Courier New" panose="02070309020205020404"/>
              </a:rPr>
              <a:t>25 </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下降到</a:t>
            </a:r>
            <a:r>
              <a:rPr lang="en-US" altLang="zh-CN" sz="2800" kern="100" dirty="0">
                <a:latin typeface="Times New Roman" panose="02020603050405020304"/>
                <a:ea typeface="华文细黑"/>
                <a:cs typeface="Courier New" panose="02070309020205020404"/>
              </a:rPr>
              <a:t>10 </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时，从时间</a:t>
            </a:r>
            <a:r>
              <a:rPr lang="en-US" altLang="zh-CN" sz="2800" i="1" kern="100" dirty="0">
                <a:latin typeface="Times New Roman" panose="02020603050405020304"/>
                <a:ea typeface="华文细黑"/>
                <a:cs typeface="Courier New" panose="02070309020205020404"/>
              </a:rPr>
              <a:t>t</a:t>
            </a:r>
            <a:r>
              <a:rPr lang="en-US" altLang="zh-CN" sz="2800" kern="100" baseline="-25000" dirty="0">
                <a:latin typeface="Times New Roman" panose="02020603050405020304"/>
                <a:ea typeface="华文细黑"/>
                <a:cs typeface="Courier New" panose="02070309020205020404"/>
              </a:rPr>
              <a:t>1</a:t>
            </a:r>
            <a:r>
              <a:rPr lang="zh-CN" altLang="zh-CN" sz="2800" kern="100" dirty="0" smtClean="0">
                <a:latin typeface="Times New Roman" panose="02020603050405020304"/>
                <a:ea typeface="华文细黑"/>
                <a:cs typeface="Times New Roman" panose="02020603050405020304"/>
              </a:rPr>
              <a:t>到</a:t>
            </a:r>
            <a:endParaRPr lang="en-US" altLang="zh-CN" sz="2800" kern="100" dirty="0" smtClean="0">
              <a:latin typeface="Times New Roman" panose="02020603050405020304"/>
              <a:ea typeface="华文细黑"/>
              <a:cs typeface="Times New Roman" panose="02020603050405020304"/>
            </a:endParaRPr>
          </a:p>
          <a:p>
            <a:pPr algn="just">
              <a:lnSpc>
                <a:spcPts val="4700"/>
              </a:lnSpc>
              <a:spcAft>
                <a:spcPts val="0"/>
              </a:spcAft>
              <a:tabLst>
                <a:tab pos="1980565" algn="l"/>
              </a:tabLst>
            </a:pPr>
            <a:r>
              <a:rPr lang="en-US"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时间</a:t>
            </a:r>
            <a:r>
              <a:rPr lang="en-US" altLang="zh-CN" sz="2800" i="1" kern="100" dirty="0">
                <a:latin typeface="Times New Roman" panose="02020603050405020304"/>
                <a:ea typeface="华文细黑"/>
                <a:cs typeface="Courier New" panose="02070309020205020404"/>
              </a:rPr>
              <a:t>t</a:t>
            </a:r>
            <a:r>
              <a:rPr lang="en-US" altLang="zh-CN" sz="2800" kern="100" baseline="-250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，散热量增加是由于人体体温与</a:t>
            </a:r>
            <a:r>
              <a:rPr lang="zh-CN" altLang="zh-CN" sz="2800" kern="100" dirty="0" smtClean="0">
                <a:latin typeface="Times New Roman" panose="02020603050405020304"/>
                <a:ea typeface="华文细黑"/>
                <a:cs typeface="Times New Roman" panose="02020603050405020304"/>
              </a:rPr>
              <a:t>环境温度</a:t>
            </a:r>
            <a:endParaRPr lang="en-US" altLang="zh-CN" sz="2800" kern="100" dirty="0" smtClean="0">
              <a:latin typeface="Times New Roman" panose="02020603050405020304"/>
              <a:ea typeface="华文细黑"/>
              <a:cs typeface="Times New Roman" panose="02020603050405020304"/>
            </a:endParaRPr>
          </a:p>
          <a:p>
            <a:pPr algn="just">
              <a:lnSpc>
                <a:spcPts val="4700"/>
              </a:lnSpc>
              <a:spcAft>
                <a:spcPts val="0"/>
              </a:spcAft>
              <a:tabLst>
                <a:tab pos="1980565" algn="l"/>
              </a:tabLst>
            </a:pP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的温差</a:t>
            </a:r>
            <a:r>
              <a:rPr lang="zh-CN" altLang="zh-CN" sz="2800" kern="100" dirty="0">
                <a:latin typeface="Times New Roman" panose="02020603050405020304"/>
                <a:ea typeface="华文细黑"/>
                <a:cs typeface="Times New Roman" panose="02020603050405020304"/>
              </a:rPr>
              <a:t>加大造成的</a:t>
            </a:r>
            <a:endParaRPr lang="zh-CN" altLang="zh-CN" sz="2800" kern="100" dirty="0">
              <a:latin typeface="宋体" panose="02010600030101010101" pitchFamily="2" charset="-122"/>
              <a:cs typeface="Courier New" panose="02070309020205020404"/>
            </a:endParaRPr>
          </a:p>
          <a:p>
            <a:pPr algn="just">
              <a:lnSpc>
                <a:spcPts val="4700"/>
              </a:lnSpc>
              <a:spcAft>
                <a:spcPts val="0"/>
              </a:spcAft>
              <a:tabLst>
                <a:tab pos="1980565" algn="l"/>
              </a:tabLst>
            </a:pPr>
            <a:r>
              <a:rPr lang="en-US" altLang="zh-CN" sz="2800" kern="100" dirty="0">
                <a:latin typeface="Times New Roman" panose="02020603050405020304"/>
                <a:ea typeface="华文细黑"/>
                <a:cs typeface="Courier New" panose="02070309020205020404"/>
              </a:rPr>
              <a:t>C.</a:t>
            </a:r>
            <a:r>
              <a:rPr lang="zh-CN" altLang="zh-CN" sz="2800" kern="100" dirty="0">
                <a:latin typeface="Times New Roman" panose="02020603050405020304"/>
                <a:ea typeface="华文细黑"/>
                <a:cs typeface="Times New Roman" panose="02020603050405020304"/>
              </a:rPr>
              <a:t>时间</a:t>
            </a:r>
            <a:r>
              <a:rPr lang="en-US" altLang="zh-CN" sz="2800" i="1" kern="100" dirty="0">
                <a:latin typeface="Times New Roman" panose="02020603050405020304"/>
                <a:ea typeface="华文细黑"/>
                <a:cs typeface="Courier New" panose="02070309020205020404"/>
              </a:rPr>
              <a:t>t</a:t>
            </a:r>
            <a:r>
              <a:rPr lang="en-US" altLang="zh-CN" sz="2800" kern="100" baseline="-250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以后，散热量减少，这是体温调节的结果</a:t>
            </a:r>
            <a:endParaRPr lang="zh-CN" altLang="zh-CN" sz="2800" kern="100" dirty="0">
              <a:latin typeface="宋体" panose="02010600030101010101" pitchFamily="2" charset="-122"/>
              <a:cs typeface="Courier New" panose="02070309020205020404"/>
            </a:endParaRPr>
          </a:p>
          <a:p>
            <a:pPr algn="just">
              <a:lnSpc>
                <a:spcPts val="4700"/>
              </a:lnSpc>
              <a:spcAft>
                <a:spcPts val="0"/>
              </a:spcAft>
              <a:tabLst>
                <a:tab pos="1980565" algn="l"/>
              </a:tabLst>
            </a:pPr>
            <a:r>
              <a:rPr lang="en-US" altLang="zh-CN" sz="2800" kern="100" dirty="0">
                <a:latin typeface="Times New Roman" panose="02020603050405020304"/>
                <a:ea typeface="华文细黑"/>
                <a:cs typeface="Courier New" panose="02070309020205020404"/>
              </a:rPr>
              <a:t>D.</a:t>
            </a:r>
            <a:r>
              <a:rPr lang="zh-CN" altLang="zh-CN" sz="2800" kern="100" dirty="0">
                <a:latin typeface="Times New Roman" panose="02020603050405020304"/>
                <a:ea typeface="华文细黑"/>
                <a:cs typeface="Times New Roman" panose="02020603050405020304"/>
              </a:rPr>
              <a:t>时间</a:t>
            </a:r>
            <a:r>
              <a:rPr lang="en-US" altLang="zh-CN" sz="2800" i="1" kern="100" dirty="0">
                <a:latin typeface="Times New Roman" panose="02020603050405020304"/>
                <a:ea typeface="华文细黑"/>
                <a:cs typeface="Courier New" panose="02070309020205020404"/>
              </a:rPr>
              <a:t>t</a:t>
            </a:r>
            <a:r>
              <a:rPr lang="en-US" altLang="zh-CN" sz="2800" kern="100" baseline="-250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以后，产热量小于散热量</a:t>
            </a:r>
            <a:endParaRPr lang="zh-CN" altLang="zh-CN" sz="2800" kern="100" dirty="0">
              <a:effectLst/>
              <a:latin typeface="宋体" panose="02010600030101010101" pitchFamily="2" charset="-122"/>
              <a:cs typeface="Courier New" panose="02070309020205020404"/>
            </a:endParaRPr>
          </a:p>
        </p:txBody>
      </p:sp>
      <p:sp>
        <p:nvSpPr>
          <p:cNvPr id="7" name="矩形 6"/>
          <p:cNvSpPr/>
          <p:nvPr/>
        </p:nvSpPr>
        <p:spPr>
          <a:xfrm>
            <a:off x="98449" y="4735993"/>
            <a:ext cx="11991926" cy="1829603"/>
          </a:xfrm>
          <a:prstGeom prst="rect">
            <a:avLst/>
          </a:prstGeom>
        </p:spPr>
        <p:txBody>
          <a:bodyPr>
            <a:spAutoFit/>
          </a:bodyPr>
          <a:lstStyle/>
          <a:p>
            <a:pPr>
              <a:lnSpc>
                <a:spcPts val="4700"/>
              </a:lnSpc>
              <a:spcAft>
                <a:spcPts val="0"/>
              </a:spcAft>
              <a:tabLst>
                <a:tab pos="1980565" algn="l"/>
              </a:tabLst>
            </a:pPr>
            <a:r>
              <a:rPr lang="zh-CN" altLang="zh-CN" sz="2800" b="1" kern="100" dirty="0">
                <a:solidFill>
                  <a:srgbClr val="0000FF"/>
                </a:solidFill>
                <a:latin typeface="Times New Roman" panose="02020603050405020304"/>
                <a:ea typeface="华文细黑"/>
                <a:cs typeface="Times New Roman" panose="02020603050405020304"/>
              </a:rPr>
              <a:t>解析　</a:t>
            </a:r>
            <a:r>
              <a:rPr lang="zh-CN" altLang="zh-CN" sz="2800" kern="100" dirty="0">
                <a:latin typeface="Times New Roman" panose="02020603050405020304"/>
                <a:ea typeface="华文细黑"/>
                <a:cs typeface="Times New Roman" panose="02020603050405020304"/>
              </a:rPr>
              <a:t>本题中的个体处于正常状态，即体温保持恒定，不管在哪一温度下，个体始终是产热量等于散热量，环境温度降低后由于温差增大，散热量增加，产热量也增加。时间</a:t>
            </a:r>
            <a:r>
              <a:rPr lang="en-US" altLang="zh-CN" sz="2800" i="1" kern="100" dirty="0">
                <a:latin typeface="Times New Roman" panose="02020603050405020304"/>
                <a:ea typeface="华文细黑"/>
                <a:cs typeface="Courier New" panose="02070309020205020404"/>
              </a:rPr>
              <a:t>t</a:t>
            </a:r>
            <a:r>
              <a:rPr lang="en-US" altLang="zh-CN" sz="2800" kern="100" baseline="-250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以后，体温恒定，产热量等于散热量，</a:t>
            </a:r>
            <a:r>
              <a:rPr lang="en-US" altLang="zh-CN" sz="2800" kern="100" dirty="0">
                <a:latin typeface="Times New Roman" panose="02020603050405020304"/>
                <a:ea typeface="华文细黑"/>
                <a:cs typeface="Courier New" panose="02070309020205020404"/>
              </a:rPr>
              <a:t>D</a:t>
            </a:r>
            <a:r>
              <a:rPr lang="zh-CN" altLang="zh-CN" sz="2800" kern="100" dirty="0">
                <a:latin typeface="Times New Roman" panose="02020603050405020304"/>
                <a:ea typeface="华文细黑"/>
                <a:cs typeface="Times New Roman" panose="02020603050405020304"/>
              </a:rPr>
              <a:t>错误。</a:t>
            </a:r>
            <a:endParaRPr lang="zh-CN" altLang="zh-CN" sz="2800" kern="100" dirty="0">
              <a:effectLst/>
              <a:latin typeface="宋体" panose="02010600030101010101" pitchFamily="2" charset="-122"/>
              <a:cs typeface="Courier New" panose="02070309020205020404"/>
            </a:endParaRPr>
          </a:p>
        </p:txBody>
      </p:sp>
      <p:sp>
        <p:nvSpPr>
          <p:cNvPr id="8" name="矩形 7"/>
          <p:cNvSpPr/>
          <p:nvPr/>
        </p:nvSpPr>
        <p:spPr>
          <a:xfrm>
            <a:off x="5735166" y="746334"/>
            <a:ext cx="444352" cy="523220"/>
          </a:xfrm>
          <a:prstGeom prst="rect">
            <a:avLst/>
          </a:prstGeom>
        </p:spPr>
        <p:txBody>
          <a:bodyPr wrap="none">
            <a:spAutoFit/>
          </a:bodyPr>
          <a:lstStyle/>
          <a:p>
            <a:r>
              <a:rPr lang="en-US" altLang="zh-CN" sz="2800" b="1" kern="1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D</a:t>
            </a:r>
            <a:endParaRPr lang="zh-CN" altLang="en-US" sz="2800" b="1" kern="100" dirty="0">
              <a:solidFill>
                <a:srgbClr val="C00000"/>
              </a:solidFill>
              <a:latin typeface="Times New Roman" panose="02020603050405020304" pitchFamily="18" charset="0"/>
              <a:ea typeface="华文细黑"/>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8"/>
                                        </p:tgtEl>
                                      </p:cBhvr>
                                    </p:animEffect>
                                    <p:set>
                                      <p:cBhvr>
                                        <p:cTn id="20"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7" grpId="0"/>
      <p:bldP spid="7" grpId="1"/>
      <p:bldP spid="8" grpId="0"/>
      <p:bldP spid="8"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圆角矩形 12"/>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答案</a:t>
            </a:r>
            <a:endParaRPr lang="zh-CN" altLang="en-US" sz="1400" dirty="0">
              <a:solidFill>
                <a:srgbClr val="C00000"/>
              </a:solidFill>
              <a:latin typeface="黑体" panose="02010609060101010101" pitchFamily="2" charset="-122"/>
              <a:ea typeface="黑体" panose="02010609060101010101" pitchFamily="2" charset="-122"/>
            </a:endParaRPr>
          </a:p>
        </p:txBody>
      </p:sp>
      <p:sp>
        <p:nvSpPr>
          <p:cNvPr id="11" name="五边形 10"/>
          <p:cNvSpPr/>
          <p:nvPr/>
        </p:nvSpPr>
        <p:spPr>
          <a:xfrm>
            <a:off x="902" y="315975"/>
            <a:ext cx="432048" cy="377515"/>
          </a:xfrm>
          <a:prstGeom prst="homePlate">
            <a:avLst>
              <a:gd name="adj" fmla="val 35304"/>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4" name="燕尾形 13"/>
          <p:cNvSpPr/>
          <p:nvPr/>
        </p:nvSpPr>
        <p:spPr>
          <a:xfrm>
            <a:off x="360942" y="311786"/>
            <a:ext cx="1728192" cy="381704"/>
          </a:xfrm>
          <a:prstGeom prst="chevron">
            <a:avLst>
              <a:gd name="adj" fmla="val 36111"/>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5" name="矩形 14"/>
          <p:cNvSpPr/>
          <p:nvPr/>
        </p:nvSpPr>
        <p:spPr>
          <a:xfrm>
            <a:off x="183059" y="137844"/>
            <a:ext cx="2088232" cy="590522"/>
          </a:xfrm>
          <a:prstGeom prst="rect">
            <a:avLst/>
          </a:prstGeom>
        </p:spPr>
        <p:txBody>
          <a:bodyPr wrap="square" lIns="121898" tIns="60948" rIns="121898" bIns="60948">
            <a:spAutoFit/>
          </a:bodyPr>
          <a:lstStyle/>
          <a:p>
            <a:pPr algn="ctr">
              <a:lnSpc>
                <a:spcPct val="150000"/>
              </a:lnSpc>
              <a:spcAft>
                <a:spcPts val="0"/>
              </a:spcAft>
              <a:tabLst>
                <a:tab pos="1890395" algn="l"/>
              </a:tabLst>
            </a:pPr>
            <a:r>
              <a:rPr lang="zh-CN" altLang="en-US" b="1" kern="100" dirty="0" smtClean="0">
                <a:solidFill>
                  <a:schemeClr val="bg1"/>
                </a:solidFill>
                <a:latin typeface="宋体" panose="02010600030101010101" pitchFamily="2" charset="-122"/>
                <a:cs typeface="Courier New" panose="02070309020205020404"/>
              </a:rPr>
              <a:t>一题多变</a:t>
            </a:r>
            <a:endParaRPr lang="zh-CN" altLang="en-US" b="1" kern="100" dirty="0">
              <a:solidFill>
                <a:schemeClr val="bg1"/>
              </a:solidFill>
              <a:latin typeface="宋体" panose="02010600030101010101" pitchFamily="2" charset="-122"/>
              <a:cs typeface="Courier New" panose="02070309020205020404"/>
            </a:endParaRPr>
          </a:p>
        </p:txBody>
      </p:sp>
      <p:sp>
        <p:nvSpPr>
          <p:cNvPr id="7" name="矩形 6"/>
          <p:cNvSpPr/>
          <p:nvPr/>
        </p:nvSpPr>
        <p:spPr>
          <a:xfrm>
            <a:off x="407736" y="827981"/>
            <a:ext cx="11232086" cy="3628313"/>
          </a:xfrm>
          <a:prstGeom prst="rect">
            <a:avLst/>
          </a:prstGeom>
        </p:spPr>
        <p:txBody>
          <a:bodyPr>
            <a:spAutoFit/>
          </a:bodyPr>
          <a:lstStyle/>
          <a:p>
            <a:pPr algn="just">
              <a:lnSpc>
                <a:spcPts val="5500"/>
              </a:lnSpc>
              <a:spcAft>
                <a:spcPts val="0"/>
              </a:spcAft>
              <a:tabLst>
                <a:tab pos="1980565" algn="l"/>
              </a:tabLst>
            </a:pPr>
            <a:r>
              <a:rPr lang="en-US" altLang="zh-CN" sz="2800" kern="100" dirty="0">
                <a:latin typeface="Times New Roman" panose="02020603050405020304"/>
                <a:ea typeface="华文细黑"/>
                <a:cs typeface="Courier New" panose="02070309020205020404"/>
              </a:rPr>
              <a:t>(1)</a:t>
            </a:r>
            <a:r>
              <a:rPr lang="en-US" altLang="zh-CN" sz="2800" i="1" kern="100" dirty="0">
                <a:latin typeface="Times New Roman" panose="02020603050405020304"/>
                <a:ea typeface="华文细黑"/>
                <a:cs typeface="Courier New" panose="02070309020205020404"/>
              </a:rPr>
              <a:t>t</a:t>
            </a:r>
            <a:r>
              <a:rPr lang="en-US" altLang="zh-CN" sz="2800" kern="100" baseline="-250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时刻以后，哪些途径可以减少散热？</a:t>
            </a:r>
            <a:endParaRPr lang="zh-CN" altLang="zh-CN" sz="2800" kern="100" dirty="0">
              <a:latin typeface="宋体" panose="02010600030101010101" pitchFamily="2" charset="-122"/>
              <a:cs typeface="Courier New" panose="02070309020205020404"/>
            </a:endParaRPr>
          </a:p>
          <a:p>
            <a:pPr algn="just">
              <a:lnSpc>
                <a:spcPts val="5500"/>
              </a:lnSpc>
              <a:spcAft>
                <a:spcPts val="0"/>
              </a:spcAft>
              <a:tabLst>
                <a:tab pos="1980565" algn="l"/>
              </a:tabLst>
            </a:pPr>
            <a:r>
              <a:rPr lang="zh-CN" altLang="zh-CN" sz="2800" b="1" kern="100" dirty="0" smtClean="0">
                <a:solidFill>
                  <a:srgbClr val="0000FF"/>
                </a:solidFill>
                <a:latin typeface="Times New Roman" panose="02020603050405020304"/>
                <a:ea typeface="华文细黑"/>
                <a:cs typeface="Times New Roman" panose="02020603050405020304"/>
              </a:rPr>
              <a:t>答案</a:t>
            </a:r>
            <a:r>
              <a:rPr lang="zh-CN" altLang="zh-CN" sz="2800" b="1" kern="100" dirty="0">
                <a:solidFill>
                  <a:srgbClr val="0000FF"/>
                </a:solidFill>
                <a:latin typeface="Times New Roman" panose="02020603050405020304"/>
                <a:ea typeface="华文细黑"/>
                <a:cs typeface="Times New Roman" panose="02020603050405020304"/>
              </a:rPr>
              <a:t>　</a:t>
            </a:r>
            <a:r>
              <a:rPr lang="zh-CN" altLang="zh-CN" sz="2800" kern="100" dirty="0" smtClean="0">
                <a:solidFill>
                  <a:srgbClr val="C00000"/>
                </a:solidFill>
                <a:latin typeface="Times New Roman" panose="02020603050405020304"/>
                <a:ea typeface="华文细黑"/>
                <a:cs typeface="Times New Roman" panose="02020603050405020304"/>
              </a:rPr>
              <a:t>皮肤</a:t>
            </a:r>
            <a:r>
              <a:rPr lang="zh-CN" altLang="zh-CN" sz="2800" kern="100" dirty="0">
                <a:solidFill>
                  <a:srgbClr val="C00000"/>
                </a:solidFill>
                <a:latin typeface="Times New Roman" panose="02020603050405020304"/>
                <a:ea typeface="华文细黑"/>
                <a:cs typeface="Times New Roman" panose="02020603050405020304"/>
              </a:rPr>
              <a:t>血管收缩；汗腺分泌减少。</a:t>
            </a:r>
            <a:endParaRPr lang="zh-CN" altLang="zh-CN" sz="2800" kern="100" dirty="0">
              <a:solidFill>
                <a:srgbClr val="C00000"/>
              </a:solidFill>
              <a:latin typeface="宋体" panose="02010600030101010101" pitchFamily="2" charset="-122"/>
              <a:cs typeface="Courier New" panose="02070309020205020404"/>
            </a:endParaRPr>
          </a:p>
          <a:p>
            <a:pPr algn="just">
              <a:lnSpc>
                <a:spcPts val="5500"/>
              </a:lnSpc>
              <a:tabLst>
                <a:tab pos="1980565" algn="l"/>
              </a:tabLst>
            </a:pPr>
            <a:r>
              <a:rPr lang="en-US" altLang="zh-CN" sz="2800" kern="100" dirty="0">
                <a:latin typeface="Times New Roman" panose="02020603050405020304"/>
                <a:ea typeface="华文细黑"/>
                <a:cs typeface="Courier New" panose="02070309020205020404"/>
              </a:rPr>
              <a:t>(2)</a:t>
            </a:r>
            <a:r>
              <a:rPr lang="en-US" altLang="zh-CN" sz="2800" i="1" kern="100" dirty="0">
                <a:latin typeface="Times New Roman" panose="02020603050405020304"/>
                <a:ea typeface="华文细黑"/>
                <a:cs typeface="Courier New" panose="02070309020205020404"/>
              </a:rPr>
              <a:t>t</a:t>
            </a:r>
            <a:r>
              <a:rPr lang="en-US" altLang="zh-CN" sz="2800" kern="100" baseline="-250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时刻以后，人体内的产热量如何变化？通过何种途径实现</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Courier New" panose="02070309020205020404"/>
            </a:endParaRPr>
          </a:p>
          <a:p>
            <a:pPr algn="just">
              <a:lnSpc>
                <a:spcPts val="5500"/>
              </a:lnSpc>
              <a:spcAft>
                <a:spcPts val="0"/>
              </a:spcAft>
              <a:tabLst>
                <a:tab pos="1980565" algn="l"/>
              </a:tabLst>
            </a:pPr>
            <a:r>
              <a:rPr lang="zh-CN" altLang="zh-CN" sz="2800" b="1" kern="100" dirty="0">
                <a:solidFill>
                  <a:srgbClr val="0000FF"/>
                </a:solidFill>
                <a:latin typeface="Times New Roman" panose="02020603050405020304"/>
                <a:ea typeface="华文细黑"/>
                <a:cs typeface="Times New Roman" panose="02020603050405020304"/>
              </a:rPr>
              <a:t>答案　</a:t>
            </a:r>
            <a:r>
              <a:rPr lang="zh-CN" altLang="zh-CN" sz="2800" kern="100" dirty="0" smtClean="0">
                <a:solidFill>
                  <a:srgbClr val="C00000"/>
                </a:solidFill>
                <a:latin typeface="Times New Roman" panose="02020603050405020304"/>
                <a:ea typeface="华文细黑"/>
                <a:cs typeface="Times New Roman" panose="02020603050405020304"/>
              </a:rPr>
              <a:t>产热</a:t>
            </a:r>
            <a:r>
              <a:rPr lang="zh-CN" altLang="zh-CN" sz="2800" kern="100" dirty="0">
                <a:solidFill>
                  <a:srgbClr val="C00000"/>
                </a:solidFill>
                <a:latin typeface="Times New Roman" panose="02020603050405020304"/>
                <a:ea typeface="华文细黑"/>
                <a:cs typeface="Times New Roman" panose="02020603050405020304"/>
              </a:rPr>
              <a:t>量增加。立毛肌收缩；肝脏和骨骼肌代谢加快；甲状腺激素、肾上腺素分泌增加，新陈代谢增强。</a:t>
            </a:r>
            <a:endParaRPr lang="zh-CN" altLang="zh-CN" sz="2800" kern="100" dirty="0">
              <a:solidFill>
                <a:srgbClr val="C00000"/>
              </a:solidFill>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blinds(horizontal)">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3" end="3"/>
                                            </p:txEl>
                                          </p:spTgt>
                                        </p:tgtEl>
                                        <p:attrNameLst>
                                          <p:attrName>style.visibility</p:attrName>
                                        </p:attrNameLst>
                                      </p:cBhvr>
                                      <p:to>
                                        <p:strVal val="visible"/>
                                      </p:to>
                                    </p:set>
                                    <p:animEffect transition="in" filter="blinds(horizontal)">
                                      <p:cBhvr>
                                        <p:cTn id="12" dur="500"/>
                                        <p:tgtEl>
                                          <p:spTgt spid="7">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7">
                                            <p:txEl>
                                              <p:pRg st="1" end="1"/>
                                            </p:txEl>
                                          </p:spTgt>
                                        </p:tgtEl>
                                      </p:cBhvr>
                                    </p:animEffect>
                                    <p:set>
                                      <p:cBhvr>
                                        <p:cTn id="17" dur="1" fill="hold">
                                          <p:stCondLst>
                                            <p:cond delay="499"/>
                                          </p:stCondLst>
                                        </p:cTn>
                                        <p:tgtEl>
                                          <p:spTgt spid="7">
                                            <p:txEl>
                                              <p:pRg st="1" end="1"/>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7">
                                            <p:txEl>
                                              <p:pRg st="3" end="3"/>
                                            </p:txEl>
                                          </p:spTgt>
                                        </p:tgtEl>
                                      </p:cBhvr>
                                    </p:animEffect>
                                    <p:set>
                                      <p:cBhvr>
                                        <p:cTn id="20" dur="1" fill="hold">
                                          <p:stCondLst>
                                            <p:cond delay="499"/>
                                          </p:stCondLst>
                                        </p:cTn>
                                        <p:tgtEl>
                                          <p:spTgt spid="7">
                                            <p:txEl>
                                              <p:pRg st="3" end="3"/>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7" grpId="0" uiExpand="1" build="allAtOnce"/>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矩形 6"/>
          <p:cNvSpPr/>
          <p:nvPr/>
        </p:nvSpPr>
        <p:spPr>
          <a:xfrm>
            <a:off x="202338" y="46169"/>
            <a:ext cx="11010769" cy="656846"/>
          </a:xfrm>
          <a:prstGeom prst="rect">
            <a:avLst/>
          </a:prstGeom>
        </p:spPr>
        <p:txBody>
          <a:bodyPr>
            <a:spAutoFit/>
          </a:bodyPr>
          <a:lstStyle/>
          <a:p>
            <a:pPr algn="just">
              <a:lnSpc>
                <a:spcPct val="150000"/>
              </a:lnSpc>
              <a:spcAft>
                <a:spcPts val="0"/>
              </a:spcAft>
              <a:tabLst>
                <a:tab pos="1980565" algn="l"/>
              </a:tabLs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如图为水盐平衡调节机理，请据图分析：</a:t>
            </a:r>
            <a:endParaRPr lang="zh-CN" altLang="zh-CN" sz="2800" kern="100" dirty="0">
              <a:effectLst/>
              <a:latin typeface="宋体" panose="02010600030101010101" pitchFamily="2" charset="-122"/>
              <a:cs typeface="Courier New" panose="02070309020205020404"/>
            </a:endParaRPr>
          </a:p>
        </p:txBody>
      </p:sp>
      <p:pic>
        <p:nvPicPr>
          <p:cNvPr id="10242" name="Picture 2" descr="\\李笑影\李笑影\2016\同步\步步高\生物\人教必修3\方正\人教必修3\113.TIF"/>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212541" y="837506"/>
            <a:ext cx="5765330" cy="2218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202338" y="3151287"/>
            <a:ext cx="11572430" cy="3323987"/>
          </a:xfrm>
          <a:prstGeom prst="rect">
            <a:avLst/>
          </a:prstGeom>
        </p:spPr>
        <p:txBody>
          <a:bodyPr>
            <a:spAutoFit/>
          </a:bodyPr>
          <a:lstStyle/>
          <a:p>
            <a:pPr>
              <a:lnSpc>
                <a:spcPct val="150000"/>
              </a:lnSpc>
              <a:spcAft>
                <a:spcPts val="0"/>
              </a:spcAft>
              <a:tabLst>
                <a:tab pos="198056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图中</a:t>
            </a:r>
            <a:r>
              <a:rPr lang="en-US" altLang="zh-CN" sz="2800" kern="100" dirty="0">
                <a:latin typeface="Times New Roman" panose="02020603050405020304"/>
                <a:ea typeface="华文细黑"/>
                <a:cs typeface="Courier New" panose="02070309020205020404"/>
              </a:rPr>
              <a:t>A</a:t>
            </a:r>
            <a:r>
              <a:rPr lang="zh-CN" altLang="zh-CN" sz="2800" kern="100" dirty="0">
                <a:latin typeface="Times New Roman" panose="02020603050405020304"/>
                <a:ea typeface="华文细黑"/>
                <a:cs typeface="Times New Roman" panose="02020603050405020304"/>
              </a:rPr>
              <a:t>为</a:t>
            </a:r>
            <a:r>
              <a:rPr lang="en-US" altLang="zh-CN" sz="2800" kern="100" dirty="0" smtClean="0">
                <a:latin typeface="Times New Roman" panose="02020603050405020304"/>
                <a:ea typeface="华文细黑"/>
                <a:cs typeface="Courier New" panose="02070309020205020404"/>
              </a:rPr>
              <a:t>______</a:t>
            </a:r>
            <a:r>
              <a:rPr lang="zh-CN" altLang="zh-CN" sz="2800" kern="100" dirty="0" smtClean="0">
                <a:latin typeface="Times New Roman" panose="02020603050405020304"/>
                <a:ea typeface="华文细黑"/>
                <a:cs typeface="Times New Roman" panose="02020603050405020304"/>
              </a:rPr>
              <a:t>激素，</a:t>
            </a:r>
            <a:r>
              <a:rPr lang="en-US" altLang="zh-CN" sz="2800" kern="100" dirty="0">
                <a:latin typeface="Times New Roman" panose="02020603050405020304"/>
                <a:ea typeface="华文细黑"/>
                <a:cs typeface="Courier New" panose="02070309020205020404"/>
              </a:rPr>
              <a:t>B</a:t>
            </a:r>
            <a:r>
              <a:rPr lang="zh-CN" altLang="zh-CN" sz="2800" kern="100" dirty="0">
                <a:latin typeface="Times New Roman" panose="02020603050405020304"/>
                <a:ea typeface="华文细黑"/>
                <a:cs typeface="Times New Roman" panose="02020603050405020304"/>
              </a:rPr>
              <a:t>为</a:t>
            </a:r>
            <a:r>
              <a:rPr lang="en-US" altLang="zh-CN" sz="2800" kern="100" dirty="0" smtClean="0">
                <a:latin typeface="Times New Roman" panose="02020603050405020304"/>
                <a:ea typeface="华文细黑"/>
                <a:cs typeface="Courier New" panose="02070309020205020404"/>
              </a:rPr>
              <a:t>_____________</a:t>
            </a:r>
            <a:r>
              <a:rPr lang="en-US" altLang="zh-CN" sz="2800" kern="100" dirty="0">
                <a:latin typeface="Times New Roman" panose="02020603050405020304"/>
                <a:ea typeface="华文细黑"/>
                <a:cs typeface="Courier New" panose="02070309020205020404"/>
              </a:rPr>
              <a:t>_</a:t>
            </a:r>
            <a:r>
              <a:rPr lang="zh-CN" altLang="zh-CN" sz="2800" kern="100" dirty="0" smtClean="0">
                <a:latin typeface="Times New Roman" panose="02020603050405020304"/>
                <a:ea typeface="华文细黑"/>
                <a:cs typeface="Times New Roman" panose="02020603050405020304"/>
              </a:rPr>
              <a:t>结构</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C</a:t>
            </a:r>
            <a:r>
              <a:rPr lang="zh-CN" altLang="zh-CN" sz="2800" kern="100" dirty="0">
                <a:latin typeface="Times New Roman" panose="02020603050405020304"/>
                <a:ea typeface="华文细黑"/>
                <a:cs typeface="Times New Roman" panose="02020603050405020304"/>
              </a:rPr>
              <a:t>为</a:t>
            </a:r>
            <a:r>
              <a:rPr lang="en-US" altLang="zh-CN" sz="2800" kern="100" dirty="0" smtClean="0">
                <a:latin typeface="Times New Roman" panose="02020603050405020304"/>
                <a:ea typeface="华文细黑"/>
                <a:cs typeface="Courier New" panose="02070309020205020404"/>
              </a:rPr>
              <a:t>________</a:t>
            </a:r>
            <a:r>
              <a:rPr lang="zh-CN" altLang="zh-CN" sz="2800" kern="100" dirty="0" smtClean="0">
                <a:latin typeface="Times New Roman" panose="02020603050405020304"/>
                <a:ea typeface="华文细黑"/>
                <a:cs typeface="Times New Roman" panose="02020603050405020304"/>
              </a:rPr>
              <a:t>。</a:t>
            </a:r>
            <a:endParaRPr lang="en-US" altLang="zh-CN" sz="2800" kern="100" dirty="0">
              <a:latin typeface="Times New Roman" panose="02020603050405020304"/>
              <a:ea typeface="华文细黑"/>
              <a:cs typeface="Courier New" panose="02070309020205020404"/>
            </a:endParaRPr>
          </a:p>
          <a:p>
            <a:pPr>
              <a:lnSpc>
                <a:spcPct val="150000"/>
              </a:lnSpc>
              <a:spcAft>
                <a:spcPts val="0"/>
              </a:spcAft>
              <a:tabLst>
                <a:tab pos="1980565" algn="l"/>
              </a:tabLst>
            </a:pPr>
            <a:r>
              <a:rPr lang="zh-CN" altLang="zh-CN" sz="2800" b="1" kern="100" dirty="0">
                <a:solidFill>
                  <a:srgbClr val="0000FF"/>
                </a:solidFill>
                <a:latin typeface="Times New Roman" panose="02020603050405020304"/>
                <a:ea typeface="华文细黑"/>
                <a:cs typeface="Times New Roman" panose="02020603050405020304"/>
              </a:rPr>
              <a:t>解析　</a:t>
            </a:r>
            <a:r>
              <a:rPr lang="zh-CN" altLang="zh-CN" sz="2800" kern="100" dirty="0" smtClean="0">
                <a:latin typeface="Times New Roman" panose="02020603050405020304"/>
                <a:ea typeface="华文细黑"/>
                <a:cs typeface="Times New Roman" panose="02020603050405020304"/>
              </a:rPr>
              <a:t>由</a:t>
            </a:r>
            <a:r>
              <a:rPr lang="zh-CN" altLang="zh-CN" sz="2800" kern="100" dirty="0">
                <a:latin typeface="Times New Roman" panose="02020603050405020304"/>
                <a:ea typeface="华文细黑"/>
                <a:cs typeface="Times New Roman" panose="02020603050405020304"/>
              </a:rPr>
              <a:t>题目所提供的信息，不难作出如下的判断</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nSpc>
                <a:spcPct val="150000"/>
              </a:lnSpc>
              <a:spcAft>
                <a:spcPts val="0"/>
              </a:spcAft>
              <a:tabLst>
                <a:tab pos="1980565" algn="l"/>
              </a:tabLst>
            </a:pPr>
            <a:r>
              <a:rPr lang="en-US" altLang="zh-CN" sz="2800" kern="100" dirty="0" smtClean="0">
                <a:latin typeface="宋体" panose="02010600030101010101" pitchFamily="2" charset="-122"/>
                <a:ea typeface="华文细黑"/>
                <a:cs typeface="Times New Roman" panose="02020603050405020304"/>
              </a:rPr>
              <a:t>①</a:t>
            </a:r>
            <a:r>
              <a:rPr lang="en-US" altLang="zh-CN" sz="2800" kern="100" dirty="0">
                <a:latin typeface="Times New Roman" panose="02020603050405020304"/>
                <a:ea typeface="华文细黑"/>
                <a:cs typeface="Courier New" panose="02070309020205020404"/>
              </a:rPr>
              <a:t>C</a:t>
            </a:r>
            <a:r>
              <a:rPr lang="zh-CN" altLang="zh-CN" sz="2800" kern="100" dirty="0">
                <a:latin typeface="Times New Roman" panose="02020603050405020304"/>
                <a:ea typeface="华文细黑"/>
                <a:cs typeface="Times New Roman" panose="02020603050405020304"/>
              </a:rPr>
              <a:t>能产生渴感，则</a:t>
            </a:r>
            <a:r>
              <a:rPr lang="en-US" altLang="zh-CN" sz="2800" kern="100" dirty="0">
                <a:latin typeface="Times New Roman" panose="02020603050405020304"/>
                <a:ea typeface="华文细黑"/>
                <a:cs typeface="Courier New" panose="02070309020205020404"/>
              </a:rPr>
              <a:t>C</a:t>
            </a:r>
            <a:r>
              <a:rPr lang="zh-CN" altLang="zh-CN" sz="2800" kern="100" dirty="0">
                <a:latin typeface="Times New Roman" panose="02020603050405020304"/>
                <a:ea typeface="华文细黑"/>
                <a:cs typeface="Times New Roman" panose="02020603050405020304"/>
              </a:rPr>
              <a:t>为大脑皮层</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nSpc>
                <a:spcPct val="150000"/>
              </a:lnSpc>
              <a:spcAft>
                <a:spcPts val="0"/>
              </a:spcAft>
              <a:tabLst>
                <a:tab pos="1980565" algn="l"/>
              </a:tabLst>
            </a:pPr>
            <a:r>
              <a:rPr lang="en-US" altLang="zh-CN" sz="2800" kern="100" dirty="0" smtClean="0">
                <a:latin typeface="宋体" panose="02010600030101010101" pitchFamily="2" charset="-122"/>
                <a:ea typeface="华文细黑"/>
                <a:cs typeface="Times New Roman" panose="02020603050405020304"/>
              </a:rPr>
              <a:t>②</a:t>
            </a:r>
            <a:r>
              <a:rPr lang="en-US" altLang="zh-CN" sz="2800" kern="100" dirty="0">
                <a:latin typeface="Times New Roman" panose="02020603050405020304"/>
                <a:ea typeface="华文细黑"/>
                <a:cs typeface="Courier New" panose="02070309020205020404"/>
              </a:rPr>
              <a:t>B</a:t>
            </a:r>
            <a:r>
              <a:rPr lang="zh-CN" altLang="zh-CN" sz="2800" kern="100" dirty="0">
                <a:latin typeface="Times New Roman" panose="02020603050405020304"/>
                <a:ea typeface="华文细黑"/>
                <a:cs typeface="Times New Roman" panose="02020603050405020304"/>
              </a:rPr>
              <a:t>能产生尿液，并且能够使血浆渗透压下降，则</a:t>
            </a:r>
            <a:r>
              <a:rPr lang="en-US" altLang="zh-CN" sz="2800" kern="100" dirty="0">
                <a:latin typeface="Times New Roman" panose="02020603050405020304"/>
                <a:ea typeface="华文细黑"/>
                <a:cs typeface="Courier New" panose="02070309020205020404"/>
              </a:rPr>
              <a:t>B</a:t>
            </a:r>
            <a:r>
              <a:rPr lang="zh-CN" altLang="zh-CN" sz="2800" kern="100" dirty="0">
                <a:latin typeface="Times New Roman" panose="02020603050405020304"/>
                <a:ea typeface="华文细黑"/>
                <a:cs typeface="Times New Roman" panose="02020603050405020304"/>
              </a:rPr>
              <a:t>为肾小管和集合管</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nSpc>
                <a:spcPct val="150000"/>
              </a:lnSpc>
              <a:spcAft>
                <a:spcPts val="0"/>
              </a:spcAft>
              <a:tabLst>
                <a:tab pos="1980565" algn="l"/>
              </a:tabLst>
            </a:pPr>
            <a:r>
              <a:rPr lang="en-US" altLang="zh-CN" sz="2800" kern="100" dirty="0" smtClean="0">
                <a:latin typeface="宋体" panose="02010600030101010101" pitchFamily="2" charset="-122"/>
                <a:ea typeface="华文细黑"/>
                <a:cs typeface="Times New Roman" panose="02020603050405020304"/>
              </a:rPr>
              <a:t>③</a:t>
            </a:r>
            <a:r>
              <a:rPr lang="en-US" altLang="zh-CN" sz="2800" kern="100" dirty="0">
                <a:latin typeface="Times New Roman" panose="02020603050405020304"/>
                <a:ea typeface="华文细黑"/>
                <a:cs typeface="Courier New" panose="02070309020205020404"/>
              </a:rPr>
              <a:t>A</a:t>
            </a:r>
            <a:r>
              <a:rPr lang="zh-CN" altLang="zh-CN" sz="2800" kern="100" dirty="0">
                <a:latin typeface="Times New Roman" panose="02020603050405020304"/>
                <a:ea typeface="华文细黑"/>
                <a:cs typeface="Times New Roman" panose="02020603050405020304"/>
              </a:rPr>
              <a:t>来自垂体并能促进肾小管和集合管对水的重吸收，则</a:t>
            </a:r>
            <a:r>
              <a:rPr lang="en-US" altLang="zh-CN" sz="2800" kern="100" dirty="0">
                <a:latin typeface="Times New Roman" panose="02020603050405020304"/>
                <a:ea typeface="华文细黑"/>
                <a:cs typeface="Courier New" panose="02070309020205020404"/>
              </a:rPr>
              <a:t>A</a:t>
            </a:r>
            <a:r>
              <a:rPr lang="zh-CN" altLang="zh-CN" sz="2800" kern="100" dirty="0">
                <a:latin typeface="Times New Roman" panose="02020603050405020304"/>
                <a:ea typeface="华文细黑"/>
                <a:cs typeface="Times New Roman" panose="02020603050405020304"/>
              </a:rPr>
              <a:t>是抗利尿激素</a:t>
            </a:r>
            <a:r>
              <a:rPr lang="zh-CN" altLang="zh-CN" sz="2800" kern="100" dirty="0" smtClean="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p:txBody>
      </p:sp>
      <p:sp>
        <p:nvSpPr>
          <p:cNvPr id="4" name="矩形 3"/>
          <p:cNvSpPr/>
          <p:nvPr/>
        </p:nvSpPr>
        <p:spPr>
          <a:xfrm>
            <a:off x="1937792" y="3266728"/>
            <a:ext cx="1261884"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抗利尿</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5" name="矩形 4"/>
          <p:cNvSpPr/>
          <p:nvPr/>
        </p:nvSpPr>
        <p:spPr>
          <a:xfrm>
            <a:off x="4664600" y="3249978"/>
            <a:ext cx="2698175" cy="575542"/>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肾小管、集合管</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6" name="矩形 5"/>
          <p:cNvSpPr/>
          <p:nvPr/>
        </p:nvSpPr>
        <p:spPr>
          <a:xfrm>
            <a:off x="8847687" y="3266614"/>
            <a:ext cx="1620957"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大脑皮层</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1" name="圆角矩形 10"/>
          <p:cNvSpPr/>
          <p:nvPr/>
        </p:nvSpPr>
        <p:spPr>
          <a:xfrm>
            <a:off x="11071817" y="6658831"/>
            <a:ext cx="1126655" cy="19253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解析答案</a:t>
            </a:r>
            <a:endParaRPr lang="zh-CN" altLang="en-US" sz="1400" dirty="0">
              <a:solidFill>
                <a:srgbClr val="C00000"/>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linds(horizontal)">
                                      <p:cBhvr>
                                        <p:cTn id="10" dur="500"/>
                                        <p:tgtEl>
                                          <p:spTgt spid="3">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blinds(horizontal)">
                                      <p:cBhvr>
                                        <p:cTn id="15" dur="500"/>
                                        <p:tgtEl>
                                          <p:spTgt spid="3">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blinds(horizontal)">
                                      <p:cBhvr>
                                        <p:cTn id="20" dur="500"/>
                                        <p:tgtEl>
                                          <p:spTgt spid="3">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linds(horizontal)">
                                      <p:cBhvr>
                                        <p:cTn id="25" dur="500"/>
                                        <p:tgtEl>
                                          <p:spTgt spid="4"/>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blinds(horizontal)">
                                      <p:cBhvr>
                                        <p:cTn id="28" dur="500"/>
                                        <p:tgtEl>
                                          <p:spTgt spid="5"/>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blinds(horizontal)">
                                      <p:cBhvr>
                                        <p:cTn id="31" dur="5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0" nodeType="clickEffect">
                                  <p:stCondLst>
                                    <p:cond delay="0"/>
                                  </p:stCondLst>
                                  <p:childTnLst>
                                    <p:animEffect transition="out" filter="fade">
                                      <p:cBhvr>
                                        <p:cTn id="35" dur="500"/>
                                        <p:tgtEl>
                                          <p:spTgt spid="3">
                                            <p:txEl>
                                              <p:pRg st="1" end="1"/>
                                            </p:txEl>
                                          </p:spTgt>
                                        </p:tgtEl>
                                      </p:cBhvr>
                                    </p:animEffect>
                                    <p:set>
                                      <p:cBhvr>
                                        <p:cTn id="36" dur="1" fill="hold">
                                          <p:stCondLst>
                                            <p:cond delay="499"/>
                                          </p:stCondLst>
                                        </p:cTn>
                                        <p:tgtEl>
                                          <p:spTgt spid="3">
                                            <p:txEl>
                                              <p:pRg st="1" end="1"/>
                                            </p:txEl>
                                          </p:spTgt>
                                        </p:tgtEl>
                                        <p:attrNameLst>
                                          <p:attrName>style.visibility</p:attrName>
                                        </p:attrNameLst>
                                      </p:cBhvr>
                                      <p:to>
                                        <p:strVal val="hidden"/>
                                      </p:to>
                                    </p:set>
                                  </p:childTnLst>
                                </p:cTn>
                              </p:par>
                              <p:par>
                                <p:cTn id="37" presetID="10" presetClass="exit" presetSubtype="0" fill="hold" grpId="0" nodeType="withEffect">
                                  <p:stCondLst>
                                    <p:cond delay="0"/>
                                  </p:stCondLst>
                                  <p:childTnLst>
                                    <p:animEffect transition="out" filter="fade">
                                      <p:cBhvr>
                                        <p:cTn id="38" dur="500"/>
                                        <p:tgtEl>
                                          <p:spTgt spid="3">
                                            <p:txEl>
                                              <p:pRg st="2" end="2"/>
                                            </p:txEl>
                                          </p:spTgt>
                                        </p:tgtEl>
                                      </p:cBhvr>
                                    </p:animEffect>
                                    <p:set>
                                      <p:cBhvr>
                                        <p:cTn id="39" dur="1" fill="hold">
                                          <p:stCondLst>
                                            <p:cond delay="499"/>
                                          </p:stCondLst>
                                        </p:cTn>
                                        <p:tgtEl>
                                          <p:spTgt spid="3">
                                            <p:txEl>
                                              <p:pRg st="2" end="2"/>
                                            </p:txEl>
                                          </p:spTgt>
                                        </p:tgtEl>
                                        <p:attrNameLst>
                                          <p:attrName>style.visibility</p:attrName>
                                        </p:attrNameLst>
                                      </p:cBhvr>
                                      <p:to>
                                        <p:strVal val="hidden"/>
                                      </p:to>
                                    </p:set>
                                  </p:childTnLst>
                                </p:cTn>
                              </p:par>
                              <p:par>
                                <p:cTn id="40" presetID="10" presetClass="exit" presetSubtype="0" fill="hold" grpId="0" nodeType="withEffect">
                                  <p:stCondLst>
                                    <p:cond delay="0"/>
                                  </p:stCondLst>
                                  <p:childTnLst>
                                    <p:animEffect transition="out" filter="fade">
                                      <p:cBhvr>
                                        <p:cTn id="41" dur="500"/>
                                        <p:tgtEl>
                                          <p:spTgt spid="3">
                                            <p:txEl>
                                              <p:pRg st="3" end="3"/>
                                            </p:txEl>
                                          </p:spTgt>
                                        </p:tgtEl>
                                      </p:cBhvr>
                                    </p:animEffect>
                                    <p:set>
                                      <p:cBhvr>
                                        <p:cTn id="42" dur="1" fill="hold">
                                          <p:stCondLst>
                                            <p:cond delay="499"/>
                                          </p:stCondLst>
                                        </p:cTn>
                                        <p:tgtEl>
                                          <p:spTgt spid="3">
                                            <p:txEl>
                                              <p:pRg st="3" end="3"/>
                                            </p:txEl>
                                          </p:spTgt>
                                        </p:tgtEl>
                                        <p:attrNameLst>
                                          <p:attrName>style.visibility</p:attrName>
                                        </p:attrNameLst>
                                      </p:cBhvr>
                                      <p:to>
                                        <p:strVal val="hidden"/>
                                      </p:to>
                                    </p:set>
                                  </p:childTnLst>
                                </p:cTn>
                              </p:par>
                              <p:par>
                                <p:cTn id="43" presetID="10" presetClass="exit" presetSubtype="0" fill="hold" grpId="0" nodeType="withEffect">
                                  <p:stCondLst>
                                    <p:cond delay="0"/>
                                  </p:stCondLst>
                                  <p:childTnLst>
                                    <p:animEffect transition="out" filter="fade">
                                      <p:cBhvr>
                                        <p:cTn id="44" dur="500"/>
                                        <p:tgtEl>
                                          <p:spTgt spid="3">
                                            <p:txEl>
                                              <p:pRg st="4" end="4"/>
                                            </p:txEl>
                                          </p:spTgt>
                                        </p:tgtEl>
                                      </p:cBhvr>
                                    </p:animEffect>
                                    <p:set>
                                      <p:cBhvr>
                                        <p:cTn id="45" dur="1" fill="hold">
                                          <p:stCondLst>
                                            <p:cond delay="499"/>
                                          </p:stCondLst>
                                        </p:cTn>
                                        <p:tgtEl>
                                          <p:spTgt spid="3">
                                            <p:txEl>
                                              <p:pRg st="4" end="4"/>
                                            </p:txEl>
                                          </p:spTgt>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4"/>
                                        </p:tgtEl>
                                      </p:cBhvr>
                                    </p:animEffect>
                                    <p:set>
                                      <p:cBhvr>
                                        <p:cTn id="48" dur="1" fill="hold">
                                          <p:stCondLst>
                                            <p:cond delay="499"/>
                                          </p:stCondLst>
                                        </p:cTn>
                                        <p:tgtEl>
                                          <p:spTgt spid="4"/>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500"/>
                                        <p:tgtEl>
                                          <p:spTgt spid="5"/>
                                        </p:tgtEl>
                                      </p:cBhvr>
                                    </p:animEffect>
                                    <p:set>
                                      <p:cBhvr>
                                        <p:cTn id="51" dur="1" fill="hold">
                                          <p:stCondLst>
                                            <p:cond delay="499"/>
                                          </p:stCondLst>
                                        </p:cTn>
                                        <p:tgtEl>
                                          <p:spTgt spid="5"/>
                                        </p:tgtEl>
                                        <p:attrNameLst>
                                          <p:attrName>style.visibility</p:attrName>
                                        </p:attrNameLst>
                                      </p:cBhvr>
                                      <p:to>
                                        <p:strVal val="hidden"/>
                                      </p:to>
                                    </p:set>
                                  </p:childTnLst>
                                </p:cTn>
                              </p:par>
                              <p:par>
                                <p:cTn id="52" presetID="10" presetClass="exit" presetSubtype="0" fill="hold" grpId="1" nodeType="withEffect">
                                  <p:stCondLst>
                                    <p:cond delay="0"/>
                                  </p:stCondLst>
                                  <p:childTnLst>
                                    <p:animEffect transition="out" filter="fade">
                                      <p:cBhvr>
                                        <p:cTn id="53" dur="500"/>
                                        <p:tgtEl>
                                          <p:spTgt spid="6"/>
                                        </p:tgtEl>
                                      </p:cBhvr>
                                    </p:animEffect>
                                    <p:set>
                                      <p:cBhvr>
                                        <p:cTn id="54"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3" grpId="0" uiExpand="1" build="allAtOnce"/>
      <p:bldP spid="4" grpId="0"/>
      <p:bldP spid="4" grpId="1"/>
      <p:bldP spid="5" grpId="0"/>
      <p:bldP spid="5" grpId="1"/>
      <p:bldP spid="6" grpId="0"/>
      <p:bldP spid="6"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61159" y="251564"/>
            <a:ext cx="11873194" cy="3970318"/>
          </a:xfrm>
          <a:prstGeom prst="rect">
            <a:avLst/>
          </a:prstGeom>
        </p:spPr>
        <p:txBody>
          <a:bodyPr>
            <a:spAutoFit/>
          </a:bodyPr>
          <a:lstStyle/>
          <a:p>
            <a:pPr>
              <a:lnSpc>
                <a:spcPct val="150000"/>
              </a:lnSpc>
              <a:tabLst>
                <a:tab pos="198056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某人下丘脑受损，导致</a:t>
            </a:r>
            <a:r>
              <a:rPr lang="en-US" altLang="zh-CN" sz="2800" kern="100" dirty="0">
                <a:latin typeface="Times New Roman" panose="02020603050405020304"/>
                <a:ea typeface="华文细黑"/>
                <a:cs typeface="Courier New" panose="02070309020205020404"/>
              </a:rPr>
              <a:t>A</a:t>
            </a:r>
            <a:r>
              <a:rPr lang="zh-CN" altLang="zh-CN" sz="2800" kern="100" dirty="0">
                <a:latin typeface="Times New Roman" panose="02020603050405020304"/>
                <a:ea typeface="华文细黑"/>
                <a:cs typeface="Times New Roman" panose="02020603050405020304"/>
              </a:rPr>
              <a:t>激素减少，出现的症状为</a:t>
            </a:r>
            <a:r>
              <a:rPr lang="en-US" altLang="zh-CN" sz="2800" kern="100" dirty="0" smtClean="0">
                <a:latin typeface="Times New Roman" panose="02020603050405020304"/>
                <a:ea typeface="华文细黑"/>
                <a:cs typeface="Courier New" panose="02070309020205020404"/>
              </a:rPr>
              <a:t>________</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solidFill>
                <a:prstClr val="black"/>
              </a:solidFill>
              <a:latin typeface="Times New Roman" panose="02020603050405020304"/>
              <a:ea typeface="华文细黑"/>
              <a:cs typeface="Courier New" panose="02070309020205020404"/>
            </a:endParaRPr>
          </a:p>
          <a:p>
            <a:pPr lvl="0">
              <a:lnSpc>
                <a:spcPct val="150000"/>
              </a:lnSpc>
              <a:tabLst>
                <a:tab pos="1980565" algn="l"/>
              </a:tabLst>
            </a:pPr>
            <a:endParaRPr lang="en-US" altLang="zh-CN" sz="2800" kern="100" dirty="0" smtClean="0">
              <a:solidFill>
                <a:prstClr val="black"/>
              </a:solidFill>
              <a:latin typeface="Times New Roman" panose="02020603050405020304"/>
              <a:ea typeface="华文细黑"/>
              <a:cs typeface="Courier New" panose="02070309020205020404"/>
            </a:endParaRPr>
          </a:p>
          <a:p>
            <a:pPr lvl="0">
              <a:lnSpc>
                <a:spcPct val="150000"/>
              </a:lnSpc>
              <a:tabLst>
                <a:tab pos="1980565" algn="l"/>
              </a:tabLst>
            </a:pPr>
            <a:endParaRPr lang="en-US" altLang="zh-CN" sz="2800" kern="100" dirty="0">
              <a:solidFill>
                <a:prstClr val="black"/>
              </a:solidFill>
              <a:latin typeface="Times New Roman" panose="02020603050405020304"/>
              <a:ea typeface="华文细黑"/>
              <a:cs typeface="Courier New" panose="02070309020205020404"/>
            </a:endParaRPr>
          </a:p>
          <a:p>
            <a:pPr lvl="0">
              <a:lnSpc>
                <a:spcPct val="150000"/>
              </a:lnSpc>
              <a:tabLst>
                <a:tab pos="1980565" algn="l"/>
              </a:tabLst>
            </a:pPr>
            <a:endParaRPr lang="en-US" altLang="zh-CN" sz="2800" kern="100" dirty="0" smtClean="0">
              <a:solidFill>
                <a:prstClr val="black"/>
              </a:solidFill>
              <a:latin typeface="Times New Roman" panose="02020603050405020304"/>
              <a:ea typeface="华文细黑"/>
              <a:cs typeface="Courier New" panose="02070309020205020404"/>
            </a:endParaRPr>
          </a:p>
          <a:p>
            <a:pPr lvl="0">
              <a:lnSpc>
                <a:spcPct val="150000"/>
              </a:lnSpc>
              <a:tabLst>
                <a:tab pos="1980565" algn="l"/>
              </a:tabLst>
            </a:pPr>
            <a:endParaRPr lang="en-US" altLang="zh-CN" sz="2800" kern="100" dirty="0">
              <a:solidFill>
                <a:prstClr val="black"/>
              </a:solidFill>
              <a:latin typeface="Times New Roman" panose="02020603050405020304"/>
              <a:ea typeface="华文细黑"/>
              <a:cs typeface="Courier New" panose="02070309020205020404"/>
            </a:endParaRPr>
          </a:p>
          <a:p>
            <a:pPr algn="just">
              <a:lnSpc>
                <a:spcPct val="150000"/>
              </a:lnSpc>
              <a:spcAft>
                <a:spcPts val="0"/>
              </a:spcAft>
              <a:tabLst>
                <a:tab pos="1980565" algn="l"/>
              </a:tabLst>
            </a:pPr>
            <a:r>
              <a:rPr lang="zh-CN" altLang="zh-CN" sz="2800" b="1" kern="100" dirty="0">
                <a:solidFill>
                  <a:srgbClr val="0000FF"/>
                </a:solidFill>
                <a:latin typeface="Times New Roman" panose="02020603050405020304"/>
                <a:ea typeface="华文细黑"/>
                <a:cs typeface="Times New Roman" panose="02020603050405020304"/>
              </a:rPr>
              <a:t>解析　</a:t>
            </a:r>
            <a:r>
              <a:rPr lang="zh-CN" altLang="zh-CN" sz="2800" kern="100" dirty="0" smtClean="0">
                <a:latin typeface="Times New Roman" panose="02020603050405020304"/>
                <a:ea typeface="华文细黑"/>
                <a:cs typeface="Times New Roman" panose="02020603050405020304"/>
              </a:rPr>
              <a:t>抗利尿激素</a:t>
            </a:r>
            <a:r>
              <a:rPr lang="zh-CN" altLang="zh-CN" sz="2800" kern="100" dirty="0">
                <a:latin typeface="Times New Roman" panose="02020603050405020304"/>
                <a:ea typeface="华文细黑"/>
                <a:cs typeface="Times New Roman" panose="02020603050405020304"/>
              </a:rPr>
              <a:t>分泌减少，尿量会增加，可能出现尿崩症</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solidFill>
                <a:prstClr val="black"/>
              </a:solidFill>
              <a:latin typeface="Times New Roman" panose="02020603050405020304"/>
              <a:ea typeface="华文细黑"/>
              <a:cs typeface="Courier New" panose="02070309020205020404"/>
            </a:endParaRPr>
          </a:p>
        </p:txBody>
      </p:sp>
      <p:pic>
        <p:nvPicPr>
          <p:cNvPr id="4" name="Picture 2" descr="\\李笑影\李笑影\2016\同步\步步高\生物\人教必修3\方正\人教必修3\113.TIF"/>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315885" y="1125185"/>
            <a:ext cx="5765330" cy="2218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8370887" y="352147"/>
            <a:ext cx="1620957"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尿量增加</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7" name="矩形 6"/>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p:cNvSpPr/>
          <p:nvPr/>
        </p:nvSpPr>
        <p:spPr>
          <a:xfrm>
            <a:off x="11071817" y="6658831"/>
            <a:ext cx="1126655" cy="19253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解析答案</a:t>
            </a:r>
            <a:endParaRPr lang="zh-CN" altLang="en-US" sz="1400" dirty="0">
              <a:solidFill>
                <a:srgbClr val="C00000"/>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blinds(horizontal)">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3">
                                            <p:txEl>
                                              <p:pRg st="5" end="5"/>
                                            </p:txEl>
                                          </p:spTgt>
                                        </p:tgtEl>
                                      </p:cBhvr>
                                    </p:animEffect>
                                    <p:set>
                                      <p:cBhvr>
                                        <p:cTn id="17" dur="1" fill="hold">
                                          <p:stCondLst>
                                            <p:cond delay="499"/>
                                          </p:stCondLst>
                                        </p:cTn>
                                        <p:tgtEl>
                                          <p:spTgt spid="3">
                                            <p:txEl>
                                              <p:pRg st="5" end="5"/>
                                            </p:txEl>
                                          </p:spTgt>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5"/>
                                        </p:tgtEl>
                                      </p:cBhvr>
                                    </p:animEffect>
                                    <p:set>
                                      <p:cBhvr>
                                        <p:cTn id="20"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3" grpId="0" uiExpand="1" build="allAtOnce"/>
      <p:bldP spid="5" grpId="0"/>
      <p:bldP spid="5"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43508" y="184101"/>
            <a:ext cx="11639246" cy="5262979"/>
          </a:xfrm>
          <a:prstGeom prst="rect">
            <a:avLst/>
          </a:prstGeom>
        </p:spPr>
        <p:txBody>
          <a:bodyPr>
            <a:spAutoFit/>
          </a:bodyPr>
          <a:lstStyle/>
          <a:p>
            <a:pPr lvl="0">
              <a:lnSpc>
                <a:spcPct val="150000"/>
              </a:lnSpc>
              <a:tabLst>
                <a:tab pos="1980565" algn="l"/>
              </a:tabLst>
            </a:pPr>
            <a:r>
              <a:rPr lang="en-US" altLang="zh-CN" sz="2800" kern="100" dirty="0" smtClean="0">
                <a:solidFill>
                  <a:prstClr val="black"/>
                </a:solidFill>
                <a:latin typeface="Times New Roman" panose="02020603050405020304"/>
                <a:ea typeface="华文细黑"/>
                <a:cs typeface="Courier New" panose="02070309020205020404"/>
              </a:rPr>
              <a:t>(</a:t>
            </a:r>
            <a:r>
              <a:rPr lang="en-US" altLang="zh-CN" sz="2800" kern="100" dirty="0">
                <a:solidFill>
                  <a:prstClr val="black"/>
                </a:solidFill>
                <a:latin typeface="Times New Roman" panose="02020603050405020304"/>
                <a:ea typeface="华文细黑"/>
                <a:cs typeface="Courier New" panose="02070309020205020404"/>
              </a:rPr>
              <a:t>3)</a:t>
            </a:r>
            <a:r>
              <a:rPr lang="zh-CN" altLang="zh-CN" sz="2800" kern="100" dirty="0">
                <a:solidFill>
                  <a:prstClr val="black"/>
                </a:solidFill>
                <a:latin typeface="Times New Roman" panose="02020603050405020304"/>
                <a:ea typeface="华文细黑"/>
                <a:cs typeface="Times New Roman" panose="02020603050405020304"/>
              </a:rPr>
              <a:t>当人吃了过咸的食物时，机体对细胞外液渗透压的调节过程有如下几步，其中正确的是</a:t>
            </a:r>
            <a:r>
              <a:rPr lang="en-US" altLang="zh-CN" sz="2800" kern="100" dirty="0">
                <a:solidFill>
                  <a:prstClr val="black"/>
                </a:solidFill>
                <a:latin typeface="Times New Roman" panose="02020603050405020304"/>
                <a:ea typeface="华文细黑"/>
                <a:cs typeface="Courier New" panose="02070309020205020404"/>
              </a:rPr>
              <a:t>(</a:t>
            </a:r>
            <a:r>
              <a:rPr lang="zh-CN" altLang="zh-CN" sz="2800" kern="100" dirty="0">
                <a:solidFill>
                  <a:prstClr val="black"/>
                </a:solidFill>
                <a:latin typeface="Times New Roman" panose="02020603050405020304"/>
                <a:ea typeface="华文细黑"/>
                <a:cs typeface="Times New Roman" panose="02020603050405020304"/>
              </a:rPr>
              <a:t>　　</a:t>
            </a:r>
            <a:r>
              <a:rPr lang="en-US" altLang="zh-CN" sz="2800" kern="100" dirty="0">
                <a:solidFill>
                  <a:prstClr val="black"/>
                </a:solidFill>
                <a:latin typeface="Times New Roman" panose="02020603050405020304"/>
                <a:ea typeface="华文细黑"/>
                <a:cs typeface="Courier New" panose="02070309020205020404"/>
              </a:rPr>
              <a:t>)</a:t>
            </a:r>
            <a:endParaRPr lang="zh-CN" altLang="zh-CN" sz="2800" kern="100" dirty="0">
              <a:solidFill>
                <a:prstClr val="black"/>
              </a:solidFill>
              <a:latin typeface="宋体" panose="02010600030101010101" pitchFamily="2" charset="-122"/>
              <a:cs typeface="Courier New" panose="02070309020205020404"/>
            </a:endParaRPr>
          </a:p>
          <a:p>
            <a:pPr lvl="0">
              <a:lnSpc>
                <a:spcPct val="150000"/>
              </a:lnSpc>
              <a:tabLst>
                <a:tab pos="1980565" algn="l"/>
              </a:tabLst>
            </a:pPr>
            <a:r>
              <a:rPr lang="en-US" altLang="zh-CN" sz="2800" kern="100" dirty="0">
                <a:solidFill>
                  <a:prstClr val="black"/>
                </a:solidFill>
                <a:latin typeface="宋体" panose="02010600030101010101" pitchFamily="2" charset="-122"/>
                <a:ea typeface="华文细黑"/>
                <a:cs typeface="Times New Roman" panose="02020603050405020304"/>
              </a:rPr>
              <a:t>①</a:t>
            </a:r>
            <a:r>
              <a:rPr lang="zh-CN" altLang="zh-CN" sz="2800" kern="100" dirty="0">
                <a:solidFill>
                  <a:prstClr val="black"/>
                </a:solidFill>
                <a:latin typeface="Times New Roman" panose="02020603050405020304"/>
                <a:ea typeface="华文细黑"/>
                <a:cs typeface="Times New Roman" panose="02020603050405020304"/>
              </a:rPr>
              <a:t>下丘脑渗透压感受器兴奋　</a:t>
            </a:r>
            <a:r>
              <a:rPr lang="zh-CN" altLang="zh-CN" sz="2800" kern="100" dirty="0">
                <a:solidFill>
                  <a:prstClr val="black"/>
                </a:solidFill>
                <a:latin typeface="宋体" panose="02010600030101010101" pitchFamily="2" charset="-122"/>
                <a:ea typeface="Times New Roman" panose="02020603050405020304"/>
                <a:cs typeface="Courier New" panose="02070309020205020404"/>
              </a:rPr>
              <a:t> </a:t>
            </a:r>
            <a:r>
              <a:rPr lang="en-US" altLang="zh-CN" sz="2800" kern="100" dirty="0">
                <a:solidFill>
                  <a:prstClr val="black"/>
                </a:solidFill>
                <a:latin typeface="宋体" panose="02010600030101010101" pitchFamily="2" charset="-122"/>
                <a:ea typeface="华文细黑"/>
                <a:cs typeface="Times New Roman" panose="02020603050405020304"/>
              </a:rPr>
              <a:t>②</a:t>
            </a:r>
            <a:r>
              <a:rPr lang="zh-CN" altLang="zh-CN" sz="2800" kern="100" dirty="0">
                <a:solidFill>
                  <a:prstClr val="black"/>
                </a:solidFill>
                <a:latin typeface="Times New Roman" panose="02020603050405020304"/>
                <a:ea typeface="华文细黑"/>
                <a:cs typeface="Times New Roman" panose="02020603050405020304"/>
              </a:rPr>
              <a:t>大脑皮层兴奋产生渴</a:t>
            </a:r>
            <a:r>
              <a:rPr lang="zh-CN" altLang="zh-CN" sz="2800" kern="100" dirty="0" smtClean="0">
                <a:solidFill>
                  <a:prstClr val="black"/>
                </a:solidFill>
                <a:latin typeface="Times New Roman" panose="02020603050405020304"/>
                <a:ea typeface="华文细黑"/>
                <a:cs typeface="Times New Roman" panose="02020603050405020304"/>
              </a:rPr>
              <a:t>感</a:t>
            </a:r>
            <a:r>
              <a:rPr lang="en-US" altLang="zh-CN" sz="2800" kern="100" dirty="0" smtClean="0">
                <a:solidFill>
                  <a:prstClr val="black"/>
                </a:solidFill>
                <a:latin typeface="Times New Roman" panose="02020603050405020304"/>
                <a:ea typeface="华文细黑"/>
                <a:cs typeface="Times New Roman" panose="02020603050405020304"/>
              </a:rPr>
              <a:t>  </a:t>
            </a:r>
            <a:r>
              <a:rPr lang="en-US" altLang="zh-CN" sz="2800" kern="100" dirty="0" smtClean="0">
                <a:solidFill>
                  <a:prstClr val="black"/>
                </a:solidFill>
                <a:latin typeface="宋体" panose="02010600030101010101" pitchFamily="2" charset="-122"/>
                <a:ea typeface="华文细黑"/>
                <a:cs typeface="Times New Roman" panose="02020603050405020304"/>
              </a:rPr>
              <a:t>③</a:t>
            </a:r>
            <a:r>
              <a:rPr lang="zh-CN" altLang="zh-CN" sz="2800" kern="100" dirty="0">
                <a:solidFill>
                  <a:prstClr val="black"/>
                </a:solidFill>
                <a:latin typeface="Times New Roman" panose="02020603050405020304"/>
                <a:ea typeface="华文细黑"/>
                <a:cs typeface="Times New Roman" panose="02020603050405020304"/>
              </a:rPr>
              <a:t>下丘脑神经细胞分泌抗利尿激素增加　</a:t>
            </a:r>
            <a:r>
              <a:rPr lang="en-US" altLang="zh-CN" sz="2800" kern="100" dirty="0">
                <a:solidFill>
                  <a:prstClr val="black"/>
                </a:solidFill>
                <a:latin typeface="宋体" panose="02010600030101010101" pitchFamily="2" charset="-122"/>
                <a:ea typeface="华文细黑"/>
                <a:cs typeface="Times New Roman" panose="02020603050405020304"/>
              </a:rPr>
              <a:t>④</a:t>
            </a:r>
            <a:r>
              <a:rPr lang="zh-CN" altLang="zh-CN" sz="2800" kern="100" dirty="0">
                <a:solidFill>
                  <a:prstClr val="black"/>
                </a:solidFill>
                <a:latin typeface="Times New Roman" panose="02020603050405020304"/>
                <a:ea typeface="华文细黑"/>
                <a:cs typeface="Times New Roman" panose="02020603050405020304"/>
              </a:rPr>
              <a:t>摄水量</a:t>
            </a:r>
            <a:r>
              <a:rPr lang="zh-CN" altLang="zh-CN" sz="2800" kern="100" dirty="0" smtClean="0">
                <a:solidFill>
                  <a:prstClr val="black"/>
                </a:solidFill>
                <a:latin typeface="Times New Roman" panose="02020603050405020304"/>
                <a:ea typeface="华文细黑"/>
                <a:cs typeface="Times New Roman" panose="02020603050405020304"/>
              </a:rPr>
              <a:t>增加</a:t>
            </a:r>
            <a:r>
              <a:rPr lang="en-US" altLang="zh-CN" sz="2800" kern="100" dirty="0" smtClean="0">
                <a:solidFill>
                  <a:prstClr val="black"/>
                </a:solidFill>
                <a:latin typeface="Times New Roman" panose="02020603050405020304"/>
                <a:ea typeface="华文细黑"/>
                <a:cs typeface="Times New Roman" panose="02020603050405020304"/>
              </a:rPr>
              <a:t>   </a:t>
            </a:r>
            <a:r>
              <a:rPr lang="en-US" altLang="zh-CN" sz="2800" kern="100" dirty="0" smtClean="0">
                <a:solidFill>
                  <a:prstClr val="black"/>
                </a:solidFill>
                <a:latin typeface="宋体" panose="02010600030101010101" pitchFamily="2" charset="-122"/>
                <a:ea typeface="华文细黑"/>
                <a:cs typeface="Times New Roman" panose="02020603050405020304"/>
              </a:rPr>
              <a:t>⑤</a:t>
            </a:r>
            <a:r>
              <a:rPr lang="zh-CN" altLang="zh-CN" sz="2800" kern="100" dirty="0">
                <a:solidFill>
                  <a:prstClr val="black"/>
                </a:solidFill>
                <a:latin typeface="Times New Roman" panose="02020603050405020304"/>
                <a:ea typeface="华文细黑"/>
                <a:cs typeface="Times New Roman" panose="02020603050405020304"/>
              </a:rPr>
              <a:t>减少尿的排出</a:t>
            </a:r>
            <a:endParaRPr lang="zh-CN" altLang="zh-CN" sz="2800" kern="100" dirty="0">
              <a:solidFill>
                <a:prstClr val="black"/>
              </a:solidFill>
              <a:latin typeface="宋体" panose="02010600030101010101" pitchFamily="2" charset="-122"/>
              <a:cs typeface="Courier New" panose="02070309020205020404"/>
            </a:endParaRPr>
          </a:p>
          <a:p>
            <a:pPr lvl="0">
              <a:lnSpc>
                <a:spcPct val="150000"/>
              </a:lnSpc>
              <a:tabLst>
                <a:tab pos="1980565" algn="l"/>
              </a:tabLst>
            </a:pPr>
            <a:r>
              <a:rPr lang="en-US" altLang="zh-CN" sz="2800" kern="100" dirty="0">
                <a:solidFill>
                  <a:prstClr val="black"/>
                </a:solidFill>
                <a:latin typeface="Times New Roman" panose="02020603050405020304"/>
                <a:ea typeface="华文细黑"/>
                <a:cs typeface="Courier New" panose="02070309020205020404"/>
              </a:rPr>
              <a:t>A.</a:t>
            </a:r>
            <a:r>
              <a:rPr lang="en-US" altLang="zh-CN" sz="2800" kern="100" dirty="0">
                <a:solidFill>
                  <a:prstClr val="black"/>
                </a:solidFill>
                <a:latin typeface="宋体" panose="02010600030101010101" pitchFamily="2" charset="-122"/>
                <a:ea typeface="华文细黑"/>
                <a:cs typeface="Times New Roman" panose="02020603050405020304"/>
              </a:rPr>
              <a:t>①→②→③→④→⑤</a:t>
            </a:r>
            <a:endParaRPr lang="zh-CN" altLang="zh-CN" sz="2800" kern="100" dirty="0">
              <a:solidFill>
                <a:prstClr val="black"/>
              </a:solidFill>
              <a:latin typeface="宋体" panose="02010600030101010101" pitchFamily="2" charset="-122"/>
              <a:cs typeface="Courier New" panose="02070309020205020404"/>
            </a:endParaRPr>
          </a:p>
          <a:p>
            <a:pPr lvl="0">
              <a:lnSpc>
                <a:spcPct val="150000"/>
              </a:lnSpc>
              <a:tabLst>
                <a:tab pos="1980565" algn="l"/>
              </a:tabLst>
            </a:pPr>
            <a:r>
              <a:rPr lang="en-US" altLang="zh-CN" sz="2800" kern="100" dirty="0">
                <a:solidFill>
                  <a:prstClr val="black"/>
                </a:solidFill>
                <a:latin typeface="Times New Roman" panose="02020603050405020304"/>
                <a:ea typeface="华文细黑"/>
                <a:cs typeface="Courier New" panose="02070309020205020404"/>
              </a:rPr>
              <a:t>B.</a:t>
            </a:r>
            <a:r>
              <a:rPr lang="en-US" altLang="zh-CN" sz="2800" kern="100" dirty="0">
                <a:solidFill>
                  <a:prstClr val="black"/>
                </a:solidFill>
                <a:latin typeface="宋体" panose="02010600030101010101" pitchFamily="2" charset="-122"/>
                <a:ea typeface="华文细黑"/>
                <a:cs typeface="Times New Roman" panose="02020603050405020304"/>
              </a:rPr>
              <a:t>②→①→④→③→⑤</a:t>
            </a:r>
            <a:endParaRPr lang="zh-CN" altLang="zh-CN" sz="2800" kern="100" dirty="0">
              <a:solidFill>
                <a:prstClr val="black"/>
              </a:solidFill>
              <a:latin typeface="宋体" panose="02010600030101010101" pitchFamily="2" charset="-122"/>
              <a:cs typeface="Courier New" panose="02070309020205020404"/>
            </a:endParaRPr>
          </a:p>
          <a:p>
            <a:pPr lvl="0">
              <a:lnSpc>
                <a:spcPct val="150000"/>
              </a:lnSpc>
              <a:tabLst>
                <a:tab pos="1980565" algn="l"/>
              </a:tabLst>
            </a:pPr>
            <a:r>
              <a:rPr lang="en-US" altLang="zh-CN" sz="2800" kern="100" dirty="0">
                <a:solidFill>
                  <a:prstClr val="black"/>
                </a:solidFill>
                <a:latin typeface="Times New Roman" panose="02020603050405020304"/>
                <a:ea typeface="华文细黑"/>
                <a:cs typeface="Courier New" panose="02070309020205020404"/>
              </a:rPr>
              <a:t>C.</a:t>
            </a:r>
            <a:r>
              <a:rPr lang="en-US" altLang="zh-CN" sz="2800" kern="100" dirty="0">
                <a:solidFill>
                  <a:prstClr val="black"/>
                </a:solidFill>
                <a:latin typeface="宋体" panose="02010600030101010101" pitchFamily="2" charset="-122"/>
                <a:ea typeface="华文细黑"/>
                <a:cs typeface="Times New Roman" panose="02020603050405020304"/>
              </a:rPr>
              <a:t>①→②→④</a:t>
            </a:r>
            <a:r>
              <a:rPr lang="zh-CN" altLang="zh-CN" sz="2800" kern="100" dirty="0">
                <a:solidFill>
                  <a:prstClr val="black"/>
                </a:solidFill>
                <a:latin typeface="Times New Roman" panose="02020603050405020304"/>
                <a:ea typeface="华文细黑"/>
                <a:cs typeface="Times New Roman" panose="02020603050405020304"/>
              </a:rPr>
              <a:t>或</a:t>
            </a:r>
            <a:r>
              <a:rPr lang="en-US" altLang="zh-CN" sz="2800" kern="100" dirty="0">
                <a:solidFill>
                  <a:prstClr val="black"/>
                </a:solidFill>
                <a:latin typeface="宋体" panose="02010600030101010101" pitchFamily="2" charset="-122"/>
                <a:ea typeface="华文细黑"/>
                <a:cs typeface="Times New Roman" panose="02020603050405020304"/>
              </a:rPr>
              <a:t>①→③→⑤</a:t>
            </a:r>
            <a:endParaRPr lang="zh-CN" altLang="zh-CN" sz="2800" kern="100" dirty="0">
              <a:solidFill>
                <a:prstClr val="black"/>
              </a:solidFill>
              <a:latin typeface="宋体" panose="02010600030101010101" pitchFamily="2" charset="-122"/>
              <a:cs typeface="Courier New" panose="02070309020205020404"/>
            </a:endParaRPr>
          </a:p>
          <a:p>
            <a:pPr lvl="0">
              <a:lnSpc>
                <a:spcPct val="150000"/>
              </a:lnSpc>
              <a:tabLst>
                <a:tab pos="1980565" algn="l"/>
              </a:tabLst>
            </a:pPr>
            <a:r>
              <a:rPr lang="en-US" altLang="zh-CN" sz="2800" kern="100" dirty="0">
                <a:solidFill>
                  <a:prstClr val="black"/>
                </a:solidFill>
                <a:latin typeface="Times New Roman" panose="02020603050405020304"/>
                <a:ea typeface="华文细黑"/>
                <a:cs typeface="Courier New" panose="02070309020205020404"/>
              </a:rPr>
              <a:t>D.</a:t>
            </a:r>
            <a:r>
              <a:rPr lang="en-US" altLang="zh-CN" sz="2800" kern="100" dirty="0">
                <a:solidFill>
                  <a:prstClr val="black"/>
                </a:solidFill>
                <a:latin typeface="宋体" panose="02010600030101010101" pitchFamily="2" charset="-122"/>
                <a:ea typeface="华文细黑"/>
                <a:cs typeface="Times New Roman" panose="02020603050405020304"/>
              </a:rPr>
              <a:t>②→①→④</a:t>
            </a:r>
            <a:r>
              <a:rPr lang="zh-CN" altLang="zh-CN" sz="2800" kern="100" dirty="0">
                <a:solidFill>
                  <a:prstClr val="black"/>
                </a:solidFill>
                <a:latin typeface="Times New Roman" panose="02020603050405020304"/>
                <a:ea typeface="华文细黑"/>
                <a:cs typeface="Times New Roman" panose="02020603050405020304"/>
              </a:rPr>
              <a:t>或</a:t>
            </a:r>
            <a:r>
              <a:rPr lang="en-US" altLang="zh-CN" sz="2800" kern="100" dirty="0">
                <a:solidFill>
                  <a:prstClr val="black"/>
                </a:solidFill>
                <a:latin typeface="宋体" panose="02010600030101010101" pitchFamily="2" charset="-122"/>
                <a:ea typeface="华文细黑"/>
                <a:cs typeface="Times New Roman" panose="02020603050405020304"/>
              </a:rPr>
              <a:t>②→①→③→⑤</a:t>
            </a:r>
            <a:endParaRPr lang="zh-CN" altLang="zh-CN" sz="2800" kern="100" dirty="0">
              <a:solidFill>
                <a:prstClr val="black"/>
              </a:solidFill>
              <a:latin typeface="宋体" panose="02010600030101010101" pitchFamily="2" charset="-122"/>
              <a:cs typeface="Courier New" panose="02070309020205020404"/>
            </a:endParaRPr>
          </a:p>
        </p:txBody>
      </p:sp>
      <p:pic>
        <p:nvPicPr>
          <p:cNvPr id="5" name="Picture 2" descr="\\李笑影\李笑影\2016\同步\步步高\生物\人教必修3\方正\人教必修3\113.TIF"/>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5586460" y="3011252"/>
            <a:ext cx="5765330" cy="2218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2" action="ppaction://hlinksldjump"/>
          </p:cNvPr>
          <p:cNvSpPr/>
          <p:nvPr/>
        </p:nvSpPr>
        <p:spPr>
          <a:xfrm>
            <a:off x="11071817" y="6658831"/>
            <a:ext cx="1126655" cy="19253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解析答案</a:t>
            </a:r>
            <a:endParaRPr lang="zh-CN" altLang="en-US" sz="1400" dirty="0">
              <a:solidFill>
                <a:srgbClr val="C00000"/>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362706" y="252668"/>
            <a:ext cx="3775393" cy="738664"/>
          </a:xfrm>
          <a:prstGeom prst="rect">
            <a:avLst/>
          </a:prstGeom>
        </p:spPr>
        <p:txBody>
          <a:bodyPr wrap="none">
            <a:spAutoFit/>
          </a:bodyPr>
          <a:lstStyle/>
          <a:p>
            <a:pPr algn="just">
              <a:lnSpc>
                <a:spcPct val="150000"/>
              </a:lnSpc>
              <a:spcAft>
                <a:spcPts val="0"/>
              </a:spcAft>
              <a:tabLst>
                <a:tab pos="1980565" algn="l"/>
              </a:tabLst>
            </a:pPr>
            <a:r>
              <a:rPr lang="zh-CN" altLang="zh-CN" sz="2800" b="1" kern="100" dirty="0">
                <a:solidFill>
                  <a:srgbClr val="0000FF"/>
                </a:solidFill>
                <a:latin typeface="Times New Roman" panose="02020603050405020304"/>
                <a:ea typeface="华文细黑"/>
                <a:cs typeface="Times New Roman" panose="02020603050405020304"/>
              </a:rPr>
              <a:t>解析　</a:t>
            </a:r>
            <a:r>
              <a:rPr lang="zh-CN" altLang="zh-CN" sz="2800" kern="100" dirty="0" smtClean="0">
                <a:latin typeface="Times New Roman" panose="02020603050405020304"/>
                <a:ea typeface="华文细黑"/>
                <a:cs typeface="Times New Roman" panose="02020603050405020304"/>
              </a:rPr>
              <a:t>调节</a:t>
            </a:r>
            <a:r>
              <a:rPr lang="zh-CN" altLang="zh-CN" sz="2800" kern="100" dirty="0">
                <a:latin typeface="Times New Roman" panose="02020603050405020304"/>
                <a:ea typeface="华文细黑"/>
                <a:cs typeface="Times New Roman" panose="02020603050405020304"/>
              </a:rPr>
              <a:t>过程如下：</a:t>
            </a:r>
            <a:endParaRPr lang="zh-CN" altLang="zh-CN" sz="2800" kern="100" dirty="0">
              <a:effectLst/>
              <a:latin typeface="宋体" panose="02010600030101010101" pitchFamily="2" charset="-122"/>
              <a:cs typeface="Courier New" panose="02070309020205020404"/>
            </a:endParaRPr>
          </a:p>
        </p:txBody>
      </p:sp>
      <p:pic>
        <p:nvPicPr>
          <p:cNvPr id="11266"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06493" y="991047"/>
            <a:ext cx="7712576" cy="4358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362706" y="5437244"/>
            <a:ext cx="1521570" cy="656846"/>
          </a:xfrm>
          <a:prstGeom prst="rect">
            <a:avLst/>
          </a:prstGeom>
        </p:spPr>
        <p:txBody>
          <a:bodyPr wrap="none">
            <a:spAutoFit/>
          </a:bodyPr>
          <a:lstStyle/>
          <a:p>
            <a:pPr algn="just">
              <a:lnSpc>
                <a:spcPct val="150000"/>
              </a:lnSpc>
              <a:spcAft>
                <a:spcPts val="0"/>
              </a:spcAft>
              <a:tabLst>
                <a:tab pos="1980565" algn="l"/>
              </a:tabLst>
            </a:pPr>
            <a:r>
              <a:rPr lang="zh-CN" altLang="zh-CN" sz="2800" b="1" kern="100" dirty="0">
                <a:solidFill>
                  <a:srgbClr val="0000FF"/>
                </a:solidFill>
                <a:latin typeface="Times New Roman" panose="02020603050405020304"/>
                <a:ea typeface="华文细黑"/>
                <a:cs typeface="Times New Roman" panose="02020603050405020304"/>
              </a:rPr>
              <a:t>答案　</a:t>
            </a:r>
            <a:r>
              <a:rPr lang="en-US" altLang="zh-CN" sz="2800" b="1" kern="100" dirty="0">
                <a:solidFill>
                  <a:srgbClr val="C00000"/>
                </a:solidFill>
                <a:latin typeface="Times New Roman" panose="02020603050405020304"/>
                <a:ea typeface="华文细黑"/>
                <a:cs typeface="Courier New" panose="02070309020205020404"/>
              </a:rPr>
              <a:t>C</a:t>
            </a:r>
            <a:endParaRPr lang="zh-CN" altLang="zh-CN" sz="2800" b="1" kern="100" dirty="0">
              <a:solidFill>
                <a:srgbClr val="C00000"/>
              </a:solidFill>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750"/>
                                        <p:tgtEl>
                                          <p:spTgt spid="3"/>
                                        </p:tgtEl>
                                      </p:cBhvr>
                                    </p:animEffect>
                                  </p:childTnLst>
                                </p:cTn>
                              </p:par>
                              <p:par>
                                <p:cTn id="8" presetID="3" presetClass="entr" presetSubtype="10" fill="hold" nodeType="withEffect">
                                  <p:stCondLst>
                                    <p:cond delay="0"/>
                                  </p:stCondLst>
                                  <p:childTnLst>
                                    <p:set>
                                      <p:cBhvr>
                                        <p:cTn id="9" dur="1" fill="hold">
                                          <p:stCondLst>
                                            <p:cond delay="0"/>
                                          </p:stCondLst>
                                        </p:cTn>
                                        <p:tgtEl>
                                          <p:spTgt spid="11266"/>
                                        </p:tgtEl>
                                        <p:attrNameLst>
                                          <p:attrName>style.visibility</p:attrName>
                                        </p:attrNameLst>
                                      </p:cBhvr>
                                      <p:to>
                                        <p:strVal val="visible"/>
                                      </p:to>
                                    </p:set>
                                    <p:animEffect transition="in" filter="blinds(horizontal)">
                                      <p:cBhvr>
                                        <p:cTn id="10" dur="750"/>
                                        <p:tgtEl>
                                          <p:spTgt spid="11266"/>
                                        </p:tgtEl>
                                      </p:cBhvr>
                                    </p:animEffect>
                                  </p:childTnLst>
                                </p:cTn>
                              </p:par>
                            </p:childTnLst>
                          </p:cTn>
                        </p:par>
                        <p:par>
                          <p:cTn id="11" fill="hold">
                            <p:stCondLst>
                              <p:cond delay="1000"/>
                            </p:stCondLst>
                            <p:childTnLst>
                              <p:par>
                                <p:cTn id="12" presetID="3" presetClass="entr" presetSubtype="1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linds(horizontal)">
                                      <p:cBhvr>
                                        <p:cTn id="14"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8792" y="362025"/>
            <a:ext cx="1990750" cy="576000"/>
          </a:xfrm>
          <a:prstGeom prst="rect">
            <a:avLst/>
          </a:prstGeom>
          <a:solidFill>
            <a:srgbClr val="00B0F0"/>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1890395" algn="l"/>
              </a:tabLst>
            </a:pPr>
            <a:r>
              <a:rPr lang="zh-CN" altLang="en-US" sz="2800" b="1" kern="100" dirty="0" smtClean="0">
                <a:solidFill>
                  <a:schemeClr val="bg1"/>
                </a:solidFill>
                <a:latin typeface="+mj-ea"/>
                <a:ea typeface="+mj-ea"/>
                <a:cs typeface="Courier New" panose="02070309020205020404"/>
              </a:rPr>
              <a:t>课堂导入</a:t>
            </a:r>
            <a:endParaRPr lang="zh-CN" altLang="en-US" sz="2800" b="1" kern="100" dirty="0">
              <a:solidFill>
                <a:schemeClr val="bg1"/>
              </a:solidFill>
              <a:latin typeface="+mj-ea"/>
              <a:ea typeface="+mj-ea"/>
              <a:cs typeface="Courier New" panose="02070309020205020404"/>
            </a:endParaRPr>
          </a:p>
        </p:txBody>
      </p:sp>
      <p:sp>
        <p:nvSpPr>
          <p:cNvPr id="5" name="矩形 4"/>
          <p:cNvSpPr/>
          <p:nvPr/>
        </p:nvSpPr>
        <p:spPr>
          <a:xfrm>
            <a:off x="380300" y="1095293"/>
            <a:ext cx="7011050" cy="4854781"/>
          </a:xfrm>
          <a:prstGeom prst="rect">
            <a:avLst/>
          </a:prstGeom>
        </p:spPr>
        <p:txBody>
          <a:bodyPr wrap="square">
            <a:spAutoFit/>
          </a:bodyPr>
          <a:lstStyle/>
          <a:p>
            <a:pPr algn="just">
              <a:lnSpc>
                <a:spcPts val="5300"/>
              </a:lnSpc>
              <a:spcAft>
                <a:spcPts val="0"/>
              </a:spcAft>
              <a:tabLst>
                <a:tab pos="1980565" algn="l"/>
              </a:tabLst>
            </a:pPr>
            <a:r>
              <a:rPr lang="zh-CN" altLang="zh-CN" sz="2800" b="1" kern="100" dirty="0">
                <a:solidFill>
                  <a:srgbClr val="C00000"/>
                </a:solidFill>
                <a:latin typeface="Times New Roman" panose="02020603050405020304"/>
                <a:ea typeface="华文细黑"/>
                <a:cs typeface="Times New Roman" panose="02020603050405020304"/>
              </a:rPr>
              <a:t>方式一：</a:t>
            </a:r>
            <a:endParaRPr lang="zh-CN" altLang="zh-CN" sz="2800" kern="100" dirty="0">
              <a:latin typeface="宋体" panose="02010600030101010101" pitchFamily="2" charset="-122"/>
              <a:cs typeface="Courier New" panose="02070309020205020404"/>
            </a:endParaRPr>
          </a:p>
          <a:p>
            <a:pPr algn="just">
              <a:lnSpc>
                <a:spcPts val="5300"/>
              </a:lnSpc>
              <a:spcAft>
                <a:spcPts val="0"/>
              </a:spcAft>
              <a:tabLst>
                <a:tab pos="1980565" algn="l"/>
              </a:tabLst>
            </a:pPr>
            <a:r>
              <a:rPr lang="zh-CN" altLang="zh-CN" sz="2800" kern="100" dirty="0">
                <a:latin typeface="Times New Roman" panose="02020603050405020304"/>
                <a:ea typeface="华文细黑"/>
                <a:cs typeface="Times New Roman" panose="02020603050405020304"/>
              </a:rPr>
              <a:t>展示玩过山车的图片，讲述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过山车现象</a:t>
            </a:r>
            <a:r>
              <a:rPr lang="en-US" altLang="zh-CN" sz="2800" kern="100" dirty="0">
                <a:latin typeface="宋体" panose="02010600030101010101" pitchFamily="2" charset="-122"/>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gn="just">
              <a:lnSpc>
                <a:spcPts val="5300"/>
              </a:lnSpc>
              <a:spcAft>
                <a:spcPts val="0"/>
              </a:spcAft>
              <a:tabLst>
                <a:tab pos="1980565" algn="l"/>
              </a:tabLst>
            </a:pPr>
            <a:r>
              <a:rPr lang="zh-CN" altLang="zh-CN" sz="2800" kern="100" dirty="0">
                <a:latin typeface="Times New Roman" panose="02020603050405020304"/>
                <a:ea typeface="华文细黑"/>
                <a:cs typeface="Times New Roman" panose="02020603050405020304"/>
              </a:rPr>
              <a:t>在游乐园乘坐过山车，头朝下疾驰时，不少人感到心怦怦直跳，有些人还会狂呼乱叫。如果此时检测血液，发现能使心跳和呼吸加快的肾上腺素含量也明显升高。通过教材问题探讨导入。</a:t>
            </a:r>
            <a:endParaRPr lang="zh-CN" altLang="zh-CN" sz="2800" kern="100" dirty="0">
              <a:effectLst/>
              <a:latin typeface="宋体" panose="02010600030101010101" pitchFamily="2" charset="-122"/>
              <a:cs typeface="Courier New" panose="02070309020205020404"/>
            </a:endParaRPr>
          </a:p>
        </p:txBody>
      </p:sp>
      <p:pic>
        <p:nvPicPr>
          <p:cNvPr id="1026" name="Picture 2" descr="\\李笑影\李笑影\2016\同步\步步高\生物\人教必修3\方正\人教必修3\107.TIF"/>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7913748" y="1485578"/>
            <a:ext cx="3582058" cy="4250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902" y="315975"/>
            <a:ext cx="432048" cy="377515"/>
          </a:xfrm>
          <a:prstGeom prst="homePlate">
            <a:avLst>
              <a:gd name="adj" fmla="val 35304"/>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燕尾形 2"/>
          <p:cNvSpPr/>
          <p:nvPr/>
        </p:nvSpPr>
        <p:spPr>
          <a:xfrm>
            <a:off x="360942" y="311786"/>
            <a:ext cx="1728192" cy="381704"/>
          </a:xfrm>
          <a:prstGeom prst="chevron">
            <a:avLst>
              <a:gd name="adj" fmla="val 36111"/>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183059" y="137844"/>
            <a:ext cx="2088232" cy="590522"/>
          </a:xfrm>
          <a:prstGeom prst="rect">
            <a:avLst/>
          </a:prstGeom>
        </p:spPr>
        <p:txBody>
          <a:bodyPr wrap="square" lIns="121898" tIns="60948" rIns="121898" bIns="60948">
            <a:spAutoFit/>
          </a:bodyPr>
          <a:lstStyle/>
          <a:p>
            <a:pPr algn="ctr">
              <a:lnSpc>
                <a:spcPct val="150000"/>
              </a:lnSpc>
              <a:spcAft>
                <a:spcPts val="0"/>
              </a:spcAft>
              <a:tabLst>
                <a:tab pos="1890395" algn="l"/>
              </a:tabLst>
            </a:pPr>
            <a:r>
              <a:rPr lang="zh-CN" altLang="en-US" b="1" kern="100" dirty="0" smtClean="0">
                <a:solidFill>
                  <a:schemeClr val="bg1"/>
                </a:solidFill>
                <a:latin typeface="宋体" panose="02010600030101010101" pitchFamily="2" charset="-122"/>
                <a:cs typeface="Courier New" panose="02070309020205020404"/>
              </a:rPr>
              <a:t>方法链接</a:t>
            </a:r>
            <a:endParaRPr lang="zh-CN" altLang="en-US" b="1" kern="100" dirty="0">
              <a:solidFill>
                <a:schemeClr val="bg1"/>
              </a:solidFill>
              <a:latin typeface="宋体" panose="02010600030101010101" pitchFamily="2" charset="-122"/>
              <a:cs typeface="Courier New" panose="02070309020205020404"/>
            </a:endParaRPr>
          </a:p>
        </p:txBody>
      </p:sp>
      <p:sp>
        <p:nvSpPr>
          <p:cNvPr id="5" name="矩形 4"/>
          <p:cNvSpPr/>
          <p:nvPr/>
        </p:nvSpPr>
        <p:spPr>
          <a:xfrm>
            <a:off x="502934" y="917326"/>
            <a:ext cx="11010769" cy="3664596"/>
          </a:xfrm>
          <a:prstGeom prst="rect">
            <a:avLst/>
          </a:prstGeom>
        </p:spPr>
        <p:txBody>
          <a:bodyPr>
            <a:spAutoFit/>
          </a:bodyPr>
          <a:lstStyle/>
          <a:p>
            <a:pPr algn="ctr">
              <a:lnSpc>
                <a:spcPts val="5500"/>
              </a:lnSpc>
              <a:spcAft>
                <a:spcPts val="0"/>
              </a:spcAft>
              <a:tabLst>
                <a:tab pos="1980565" algn="l"/>
              </a:tabLst>
            </a:pPr>
            <a:r>
              <a:rPr lang="zh-CN" altLang="zh-CN" sz="2800" b="1" kern="100" dirty="0">
                <a:solidFill>
                  <a:srgbClr val="C00000"/>
                </a:solidFill>
                <a:latin typeface="Times New Roman" panose="02020603050405020304"/>
                <a:ea typeface="华文细黑"/>
                <a:cs typeface="Times New Roman" panose="02020603050405020304"/>
              </a:rPr>
              <a:t>水和无机盐平衡调节的相关性</a:t>
            </a:r>
            <a:endParaRPr lang="zh-CN" altLang="zh-CN" sz="2800" b="1" kern="100" dirty="0">
              <a:solidFill>
                <a:srgbClr val="C00000"/>
              </a:solidFill>
              <a:latin typeface="宋体" panose="02010600030101010101" pitchFamily="2" charset="-122"/>
              <a:cs typeface="Courier New" panose="02070309020205020404"/>
            </a:endParaRPr>
          </a:p>
          <a:p>
            <a:pPr algn="just">
              <a:lnSpc>
                <a:spcPts val="5500"/>
              </a:lnSpc>
              <a:spcAft>
                <a:spcPts val="0"/>
              </a:spcAft>
              <a:tabLst>
                <a:tab pos="198056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水和无机盐的平衡都是在神经系统和激素共同调节下通过肾脏来完成的。</a:t>
            </a:r>
            <a:endParaRPr lang="zh-CN" altLang="zh-CN" sz="2800" kern="100" dirty="0">
              <a:latin typeface="宋体" panose="02010600030101010101" pitchFamily="2" charset="-122"/>
              <a:cs typeface="Courier New" panose="02070309020205020404"/>
            </a:endParaRPr>
          </a:p>
          <a:p>
            <a:pPr algn="just">
              <a:lnSpc>
                <a:spcPts val="5500"/>
              </a:lnSpc>
              <a:spcAft>
                <a:spcPts val="0"/>
              </a:spcAft>
              <a:tabLst>
                <a:tab pos="198056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水和无机盐的多和少，取决于两者的相对含量，它们共同决定细胞内、外液渗透压。若水多盐少，导致渗透压降低，反之则升高。</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985"/>
            <a:ext cx="12190413" cy="66561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a:hlinkClick r:id="rId1"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2" charset="-122"/>
                <a:ea typeface="黑体" panose="02010609060101010101" pitchFamily="2" charset="-122"/>
              </a:rPr>
              <a:t>返回</a:t>
            </a:r>
            <a:endParaRPr lang="zh-CN" altLang="en-US" sz="1400" dirty="0">
              <a:solidFill>
                <a:srgbClr val="0000CC"/>
              </a:solidFill>
              <a:latin typeface="黑体" panose="02010609060101010101" pitchFamily="2" charset="-122"/>
              <a:ea typeface="黑体" panose="02010609060101010101" pitchFamily="2" charset="-122"/>
            </a:endParaRPr>
          </a:p>
        </p:txBody>
      </p:sp>
      <p:sp>
        <p:nvSpPr>
          <p:cNvPr id="13" name="圆角矩形 12"/>
          <p:cNvSpPr/>
          <p:nvPr/>
        </p:nvSpPr>
        <p:spPr>
          <a:xfrm>
            <a:off x="10343678" y="6660629"/>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答案</a:t>
            </a:r>
            <a:endParaRPr lang="zh-CN" altLang="en-US" sz="1400" dirty="0">
              <a:solidFill>
                <a:srgbClr val="C00000"/>
              </a:solidFill>
              <a:latin typeface="黑体" panose="02010609060101010101" pitchFamily="2" charset="-122"/>
              <a:ea typeface="黑体" panose="02010609060101010101" pitchFamily="2" charset="-122"/>
            </a:endParaRPr>
          </a:p>
        </p:txBody>
      </p:sp>
      <p:sp>
        <p:nvSpPr>
          <p:cNvPr id="15" name="矩形 14"/>
          <p:cNvSpPr/>
          <p:nvPr/>
        </p:nvSpPr>
        <p:spPr>
          <a:xfrm>
            <a:off x="-8792" y="362025"/>
            <a:ext cx="1990750" cy="576000"/>
          </a:xfrm>
          <a:prstGeom prst="rect">
            <a:avLst/>
          </a:prstGeom>
          <a:solidFill>
            <a:schemeClr val="accent6">
              <a:lumMod val="75000"/>
            </a:schemeClr>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1890395" algn="l"/>
              </a:tabLst>
            </a:pPr>
            <a:r>
              <a:rPr lang="zh-CN" altLang="en-US" sz="2800" b="1" kern="100" dirty="0" smtClean="0">
                <a:solidFill>
                  <a:schemeClr val="bg1"/>
                </a:solidFill>
                <a:latin typeface="+mj-ea"/>
                <a:ea typeface="+mj-ea"/>
                <a:cs typeface="Courier New" panose="02070309020205020404"/>
              </a:rPr>
              <a:t>课堂小结</a:t>
            </a:r>
            <a:endParaRPr lang="zh-CN" altLang="en-US" sz="2800" b="1" kern="100" dirty="0">
              <a:solidFill>
                <a:schemeClr val="bg1"/>
              </a:solidFill>
              <a:latin typeface="+mj-ea"/>
              <a:ea typeface="+mj-ea"/>
              <a:cs typeface="Courier New" panose="02070309020205020404"/>
            </a:endParaRPr>
          </a:p>
        </p:txBody>
      </p:sp>
      <p:pic>
        <p:nvPicPr>
          <p:cNvPr id="12290" name="Picture 2" descr="F:\2016\同步\步步高\生物\人教必修3\方正\人教必修3\114拆.tif"/>
          <p:cNvPicPr>
            <a:picLocks noChangeAspect="1" noChangeArrowheads="1"/>
          </p:cNvPicPr>
          <p:nvPr/>
        </p:nvPicPr>
        <p:blipFill>
          <a:blip r:embed="rId2">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a:off x="1860704" y="1783856"/>
            <a:ext cx="8469005" cy="329187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4006974" y="3638381"/>
            <a:ext cx="919712" cy="492443"/>
          </a:xfrm>
          <a:prstGeom prst="rect">
            <a:avLst/>
          </a:prstGeom>
          <a:noFill/>
        </p:spPr>
        <p:txBody>
          <a:bodyPr wrap="square" rtlCol="0">
            <a:spAutoFit/>
          </a:bodyPr>
          <a:lstStyle/>
          <a:p>
            <a:r>
              <a:rPr lang="zh-CN" altLang="en-US" sz="2600" kern="100" dirty="0">
                <a:solidFill>
                  <a:srgbClr val="C00000"/>
                </a:solidFill>
                <a:latin typeface="Times New Roman" panose="02020603050405020304"/>
                <a:ea typeface="华文细黑"/>
                <a:cs typeface="Times New Roman" panose="02020603050405020304"/>
              </a:rPr>
              <a:t>途径</a:t>
            </a:r>
            <a:endParaRPr lang="zh-CN" altLang="en-US" sz="2600" kern="100" dirty="0">
              <a:solidFill>
                <a:srgbClr val="C00000"/>
              </a:solidFill>
              <a:latin typeface="Times New Roman" panose="02020603050405020304"/>
              <a:ea typeface="华文细黑"/>
              <a:cs typeface="Times New Roman" panose="02020603050405020304"/>
            </a:endParaRPr>
          </a:p>
        </p:txBody>
      </p:sp>
      <p:sp>
        <p:nvSpPr>
          <p:cNvPr id="10" name="TextBox 9"/>
          <p:cNvSpPr txBox="1"/>
          <p:nvPr/>
        </p:nvSpPr>
        <p:spPr>
          <a:xfrm>
            <a:off x="2638822" y="4030127"/>
            <a:ext cx="919712" cy="492443"/>
          </a:xfrm>
          <a:prstGeom prst="rect">
            <a:avLst/>
          </a:prstGeom>
          <a:noFill/>
        </p:spPr>
        <p:txBody>
          <a:bodyPr wrap="square" rtlCol="0">
            <a:spAutoFit/>
          </a:bodyPr>
          <a:lstStyle/>
          <a:p>
            <a:r>
              <a:rPr lang="zh-CN" altLang="en-US" sz="2600" kern="100" dirty="0" smtClean="0">
                <a:solidFill>
                  <a:srgbClr val="C00000"/>
                </a:solidFill>
                <a:latin typeface="Times New Roman" panose="02020603050405020304"/>
                <a:ea typeface="华文细黑"/>
                <a:cs typeface="Times New Roman" panose="02020603050405020304"/>
              </a:rPr>
              <a:t>速度</a:t>
            </a:r>
            <a:endParaRPr lang="zh-CN" altLang="en-US" sz="2600" kern="100" dirty="0">
              <a:solidFill>
                <a:srgbClr val="C00000"/>
              </a:solidFill>
              <a:latin typeface="Times New Roman" panose="02020603050405020304"/>
              <a:ea typeface="华文细黑"/>
              <a:cs typeface="Times New Roman" panose="02020603050405020304"/>
            </a:endParaRPr>
          </a:p>
        </p:txBody>
      </p:sp>
      <p:sp>
        <p:nvSpPr>
          <p:cNvPr id="14" name="TextBox 13"/>
          <p:cNvSpPr txBox="1"/>
          <p:nvPr/>
        </p:nvSpPr>
        <p:spPr>
          <a:xfrm>
            <a:off x="3104778" y="4411419"/>
            <a:ext cx="919712" cy="492443"/>
          </a:xfrm>
          <a:prstGeom prst="rect">
            <a:avLst/>
          </a:prstGeom>
          <a:noFill/>
        </p:spPr>
        <p:txBody>
          <a:bodyPr wrap="square" rtlCol="0">
            <a:spAutoFit/>
          </a:bodyPr>
          <a:lstStyle/>
          <a:p>
            <a:r>
              <a:rPr lang="zh-CN" altLang="en-US" sz="2600" kern="100" dirty="0" smtClean="0">
                <a:solidFill>
                  <a:srgbClr val="C00000"/>
                </a:solidFill>
                <a:latin typeface="Times New Roman" panose="02020603050405020304"/>
                <a:ea typeface="华文细黑"/>
                <a:cs typeface="Times New Roman" panose="02020603050405020304"/>
              </a:rPr>
              <a:t>时间</a:t>
            </a:r>
            <a:endParaRPr lang="zh-CN" altLang="en-US" sz="2600" kern="100" dirty="0">
              <a:solidFill>
                <a:srgbClr val="C00000"/>
              </a:solidFill>
              <a:latin typeface="Times New Roman" panose="02020603050405020304"/>
              <a:ea typeface="华文细黑"/>
              <a:cs typeface="Times New Roman" panose="02020603050405020304"/>
            </a:endParaRPr>
          </a:p>
        </p:txBody>
      </p:sp>
      <p:sp>
        <p:nvSpPr>
          <p:cNvPr id="17" name="TextBox 16"/>
          <p:cNvSpPr txBox="1"/>
          <p:nvPr/>
        </p:nvSpPr>
        <p:spPr>
          <a:xfrm>
            <a:off x="4195957" y="4049291"/>
            <a:ext cx="919712" cy="492443"/>
          </a:xfrm>
          <a:prstGeom prst="rect">
            <a:avLst/>
          </a:prstGeom>
          <a:noFill/>
        </p:spPr>
        <p:txBody>
          <a:bodyPr wrap="square" rtlCol="0">
            <a:spAutoFit/>
          </a:bodyPr>
          <a:lstStyle/>
          <a:p>
            <a:r>
              <a:rPr lang="zh-CN" altLang="en-US" sz="2600" kern="100" dirty="0" smtClean="0">
                <a:solidFill>
                  <a:srgbClr val="C00000"/>
                </a:solidFill>
                <a:latin typeface="Times New Roman" panose="02020603050405020304"/>
                <a:ea typeface="华文细黑"/>
                <a:cs typeface="Times New Roman" panose="02020603050405020304"/>
              </a:rPr>
              <a:t>范围</a:t>
            </a:r>
            <a:endParaRPr lang="zh-CN" altLang="en-US" sz="2600" kern="100" dirty="0">
              <a:solidFill>
                <a:srgbClr val="C00000"/>
              </a:solidFill>
              <a:latin typeface="Times New Roman" panose="02020603050405020304"/>
              <a:ea typeface="华文细黑"/>
              <a:cs typeface="Times New Roman" panose="02020603050405020304"/>
            </a:endParaRPr>
          </a:p>
        </p:txBody>
      </p:sp>
      <p:sp>
        <p:nvSpPr>
          <p:cNvPr id="18" name="TextBox 17"/>
          <p:cNvSpPr txBox="1"/>
          <p:nvPr/>
        </p:nvSpPr>
        <p:spPr>
          <a:xfrm>
            <a:off x="5394176" y="3810972"/>
            <a:ext cx="919712" cy="492443"/>
          </a:xfrm>
          <a:prstGeom prst="rect">
            <a:avLst/>
          </a:prstGeom>
          <a:noFill/>
        </p:spPr>
        <p:txBody>
          <a:bodyPr wrap="square" rtlCol="0">
            <a:spAutoFit/>
          </a:bodyPr>
          <a:lstStyle/>
          <a:p>
            <a:r>
              <a:rPr lang="zh-CN" altLang="en-US" sz="2600" kern="100" dirty="0" smtClean="0">
                <a:solidFill>
                  <a:srgbClr val="C00000"/>
                </a:solidFill>
                <a:latin typeface="Times New Roman" panose="02020603050405020304"/>
                <a:ea typeface="华文细黑"/>
                <a:cs typeface="Times New Roman" panose="02020603050405020304"/>
              </a:rPr>
              <a:t>体温</a:t>
            </a:r>
            <a:endParaRPr lang="zh-CN" altLang="en-US" sz="2600" kern="100" dirty="0">
              <a:solidFill>
                <a:srgbClr val="C00000"/>
              </a:solidFill>
              <a:latin typeface="Times New Roman" panose="02020603050405020304"/>
              <a:ea typeface="华文细黑"/>
              <a:cs typeface="Times New Roman" panose="02020603050405020304"/>
            </a:endParaRPr>
          </a:p>
        </p:txBody>
      </p:sp>
      <p:sp>
        <p:nvSpPr>
          <p:cNvPr id="19" name="TextBox 18"/>
          <p:cNvSpPr txBox="1"/>
          <p:nvPr/>
        </p:nvSpPr>
        <p:spPr>
          <a:xfrm>
            <a:off x="5569442" y="4214445"/>
            <a:ext cx="919712" cy="492443"/>
          </a:xfrm>
          <a:prstGeom prst="rect">
            <a:avLst/>
          </a:prstGeom>
          <a:noFill/>
        </p:spPr>
        <p:txBody>
          <a:bodyPr wrap="square" rtlCol="0">
            <a:spAutoFit/>
          </a:bodyPr>
          <a:lstStyle/>
          <a:p>
            <a:r>
              <a:rPr lang="zh-CN" altLang="en-US" sz="2600" kern="100" dirty="0" smtClean="0">
                <a:solidFill>
                  <a:srgbClr val="C00000"/>
                </a:solidFill>
                <a:latin typeface="Times New Roman" panose="02020603050405020304"/>
                <a:ea typeface="华文细黑"/>
                <a:cs typeface="Times New Roman" panose="02020603050405020304"/>
              </a:rPr>
              <a:t>水盐</a:t>
            </a:r>
            <a:endParaRPr lang="zh-CN" altLang="en-US" sz="2600" kern="100" dirty="0">
              <a:solidFill>
                <a:srgbClr val="C00000"/>
              </a:solidFill>
              <a:latin typeface="Times New Roman" panose="02020603050405020304"/>
              <a:ea typeface="华文细黑"/>
              <a:cs typeface="Times New Roman" panose="02020603050405020304"/>
            </a:endParaRPr>
          </a:p>
        </p:txBody>
      </p:sp>
      <p:sp>
        <p:nvSpPr>
          <p:cNvPr id="20" name="TextBox 19"/>
          <p:cNvSpPr txBox="1"/>
          <p:nvPr/>
        </p:nvSpPr>
        <p:spPr>
          <a:xfrm>
            <a:off x="8468812" y="3810972"/>
            <a:ext cx="919712" cy="492443"/>
          </a:xfrm>
          <a:prstGeom prst="rect">
            <a:avLst/>
          </a:prstGeom>
          <a:noFill/>
        </p:spPr>
        <p:txBody>
          <a:bodyPr wrap="square" rtlCol="0">
            <a:spAutoFit/>
          </a:bodyPr>
          <a:lstStyle/>
          <a:p>
            <a:r>
              <a:rPr lang="zh-CN" altLang="en-US" sz="2600" kern="100" dirty="0" smtClean="0">
                <a:solidFill>
                  <a:srgbClr val="C00000"/>
                </a:solidFill>
                <a:latin typeface="Times New Roman" panose="02020603050405020304"/>
                <a:ea typeface="华文细黑"/>
                <a:cs typeface="Times New Roman" panose="02020603050405020304"/>
              </a:rPr>
              <a:t>控制</a:t>
            </a:r>
            <a:endParaRPr lang="zh-CN" altLang="en-US" sz="2600" kern="100" dirty="0">
              <a:solidFill>
                <a:srgbClr val="C00000"/>
              </a:solidFill>
              <a:latin typeface="Times New Roman" panose="02020603050405020304"/>
              <a:ea typeface="华文细黑"/>
              <a:cs typeface="Times New Roman" panose="02020603050405020304"/>
            </a:endParaRPr>
          </a:p>
        </p:txBody>
      </p:sp>
      <p:sp>
        <p:nvSpPr>
          <p:cNvPr id="21" name="TextBox 20"/>
          <p:cNvSpPr txBox="1"/>
          <p:nvPr/>
        </p:nvSpPr>
        <p:spPr>
          <a:xfrm>
            <a:off x="8728269" y="4214445"/>
            <a:ext cx="919712" cy="492443"/>
          </a:xfrm>
          <a:prstGeom prst="rect">
            <a:avLst/>
          </a:prstGeom>
          <a:noFill/>
        </p:spPr>
        <p:txBody>
          <a:bodyPr wrap="square" rtlCol="0">
            <a:spAutoFit/>
          </a:bodyPr>
          <a:lstStyle/>
          <a:p>
            <a:r>
              <a:rPr lang="zh-CN" altLang="en-US" sz="2600" kern="100" dirty="0" smtClean="0">
                <a:solidFill>
                  <a:srgbClr val="C00000"/>
                </a:solidFill>
                <a:latin typeface="Times New Roman" panose="02020603050405020304"/>
                <a:ea typeface="华文细黑"/>
                <a:cs typeface="Times New Roman" panose="02020603050405020304"/>
              </a:rPr>
              <a:t>影响</a:t>
            </a:r>
            <a:endParaRPr lang="zh-CN" altLang="en-US" sz="2600" kern="100" dirty="0">
              <a:solidFill>
                <a:srgbClr val="C00000"/>
              </a:solidFill>
              <a:latin typeface="Times New Roman" panose="02020603050405020304"/>
              <a:ea typeface="华文细黑"/>
              <a:cs typeface="Times New Roman" panose="020206030504050203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linds(horizontal)">
                                      <p:cBhvr>
                                        <p:cTn id="13" dur="500"/>
                                        <p:tgtEl>
                                          <p:spTgt spid="14"/>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blinds(horizontal)">
                                      <p:cBhvr>
                                        <p:cTn id="16" dur="500"/>
                                        <p:tgtEl>
                                          <p:spTgt spid="17"/>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blinds(horizontal)">
                                      <p:cBhvr>
                                        <p:cTn id="19" dur="500"/>
                                        <p:tgtEl>
                                          <p:spTgt spid="18"/>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linds(horizontal)">
                                      <p:cBhvr>
                                        <p:cTn id="22" dur="500"/>
                                        <p:tgtEl>
                                          <p:spTgt spid="19"/>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blinds(horizontal)">
                                      <p:cBhvr>
                                        <p:cTn id="25" dur="500"/>
                                        <p:tgtEl>
                                          <p:spTgt spid="20"/>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blinds(horizontal)">
                                      <p:cBhvr>
                                        <p:cTn id="28" dur="500"/>
                                        <p:tgtEl>
                                          <p:spTgt spid="21"/>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grpId="1" nodeType="clickEffect">
                                  <p:stCondLst>
                                    <p:cond delay="0"/>
                                  </p:stCondLst>
                                  <p:childTnLst>
                                    <p:animEffect transition="out" filter="fade">
                                      <p:cBhvr>
                                        <p:cTn id="32" dur="500"/>
                                        <p:tgtEl>
                                          <p:spTgt spid="3"/>
                                        </p:tgtEl>
                                      </p:cBhvr>
                                    </p:animEffect>
                                    <p:set>
                                      <p:cBhvr>
                                        <p:cTn id="33" dur="1" fill="hold">
                                          <p:stCondLst>
                                            <p:cond delay="499"/>
                                          </p:stCondLst>
                                        </p:cTn>
                                        <p:tgtEl>
                                          <p:spTgt spid="3"/>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10"/>
                                        </p:tgtEl>
                                      </p:cBhvr>
                                    </p:animEffect>
                                    <p:set>
                                      <p:cBhvr>
                                        <p:cTn id="36" dur="1" fill="hold">
                                          <p:stCondLst>
                                            <p:cond delay="499"/>
                                          </p:stCondLst>
                                        </p:cTn>
                                        <p:tgtEl>
                                          <p:spTgt spid="10"/>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14"/>
                                        </p:tgtEl>
                                      </p:cBhvr>
                                    </p:animEffect>
                                    <p:set>
                                      <p:cBhvr>
                                        <p:cTn id="39" dur="1" fill="hold">
                                          <p:stCondLst>
                                            <p:cond delay="499"/>
                                          </p:stCondLst>
                                        </p:cTn>
                                        <p:tgtEl>
                                          <p:spTgt spid="14"/>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17"/>
                                        </p:tgtEl>
                                      </p:cBhvr>
                                    </p:animEffect>
                                    <p:set>
                                      <p:cBhvr>
                                        <p:cTn id="42" dur="1" fill="hold">
                                          <p:stCondLst>
                                            <p:cond delay="499"/>
                                          </p:stCondLst>
                                        </p:cTn>
                                        <p:tgtEl>
                                          <p:spTgt spid="17"/>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500"/>
                                        <p:tgtEl>
                                          <p:spTgt spid="18"/>
                                        </p:tgtEl>
                                      </p:cBhvr>
                                    </p:animEffect>
                                    <p:set>
                                      <p:cBhvr>
                                        <p:cTn id="45" dur="1" fill="hold">
                                          <p:stCondLst>
                                            <p:cond delay="499"/>
                                          </p:stCondLst>
                                        </p:cTn>
                                        <p:tgtEl>
                                          <p:spTgt spid="18"/>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19"/>
                                        </p:tgtEl>
                                      </p:cBhvr>
                                    </p:animEffect>
                                    <p:set>
                                      <p:cBhvr>
                                        <p:cTn id="48" dur="1" fill="hold">
                                          <p:stCondLst>
                                            <p:cond delay="499"/>
                                          </p:stCondLst>
                                        </p:cTn>
                                        <p:tgtEl>
                                          <p:spTgt spid="19"/>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500"/>
                                        <p:tgtEl>
                                          <p:spTgt spid="20"/>
                                        </p:tgtEl>
                                      </p:cBhvr>
                                    </p:animEffect>
                                    <p:set>
                                      <p:cBhvr>
                                        <p:cTn id="51" dur="1" fill="hold">
                                          <p:stCondLst>
                                            <p:cond delay="499"/>
                                          </p:stCondLst>
                                        </p:cTn>
                                        <p:tgtEl>
                                          <p:spTgt spid="20"/>
                                        </p:tgtEl>
                                        <p:attrNameLst>
                                          <p:attrName>style.visibility</p:attrName>
                                        </p:attrNameLst>
                                      </p:cBhvr>
                                      <p:to>
                                        <p:strVal val="hidden"/>
                                      </p:to>
                                    </p:set>
                                  </p:childTnLst>
                                </p:cTn>
                              </p:par>
                              <p:par>
                                <p:cTn id="52" presetID="10" presetClass="exit" presetSubtype="0" fill="hold" grpId="1" nodeType="withEffect">
                                  <p:stCondLst>
                                    <p:cond delay="0"/>
                                  </p:stCondLst>
                                  <p:childTnLst>
                                    <p:animEffect transition="out" filter="fade">
                                      <p:cBhvr>
                                        <p:cTn id="53" dur="500"/>
                                        <p:tgtEl>
                                          <p:spTgt spid="21"/>
                                        </p:tgtEl>
                                      </p:cBhvr>
                                    </p:animEffect>
                                    <p:set>
                                      <p:cBhvr>
                                        <p:cTn id="54"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3" grpId="0"/>
      <p:bldP spid="3" grpId="1"/>
      <p:bldP spid="10" grpId="0"/>
      <p:bldP spid="10" grpId="1"/>
      <p:bldP spid="14" grpId="0"/>
      <p:bldP spid="14" grpId="1"/>
      <p:bldP spid="17" grpId="0"/>
      <p:bldP spid="17" grpId="1"/>
      <p:bldP spid="18" grpId="0"/>
      <p:bldP spid="18" grpId="1"/>
      <p:bldP spid="19" grpId="0"/>
      <p:bldP spid="19" grpId="1"/>
      <p:bldP spid="20" grpId="0"/>
      <p:bldP spid="20" grpId="1"/>
      <p:bldP spid="21" grpId="0"/>
      <p:bldP spid="21"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 y="2421682"/>
            <a:ext cx="12190413" cy="1512168"/>
          </a:xfrm>
          <a:prstGeom prst="rect">
            <a:avLst/>
          </a:prstGeom>
          <a:solidFill>
            <a:srgbClr val="0066CC"/>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smtClean="0">
                <a:latin typeface="微软雅黑" panose="020B0503020204020204" pitchFamily="34" charset="-122"/>
                <a:ea typeface="微软雅黑" panose="020B0503020204020204" pitchFamily="34" charset="-122"/>
              </a:rPr>
              <a:t>对点训练        </a:t>
            </a:r>
            <a:r>
              <a:rPr lang="zh-CN" altLang="en-US" sz="3500" dirty="0" smtClean="0">
                <a:latin typeface="微软雅黑" panose="020B0503020204020204" pitchFamily="34" charset="-122"/>
                <a:ea typeface="微软雅黑" panose="020B0503020204020204" pitchFamily="34" charset="-122"/>
              </a:rPr>
              <a:t>当堂检测  自查自纠</a:t>
            </a:r>
            <a:endParaRPr lang="zh-CN" altLang="en-US" sz="35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6663993"/>
            <a:ext cx="12194933" cy="194007"/>
          </a:xfrm>
          <a:prstGeom prst="rect">
            <a:avLst/>
          </a:prstGeom>
          <a:solidFill>
            <a:schemeClr val="accent1">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Rectangle 21">
            <a:hlinkClick r:id="rId1" action="ppaction://hlinksldjump"/>
          </p:cNvPr>
          <p:cNvSpPr>
            <a:spLocks noChangeArrowheads="1"/>
          </p:cNvSpPr>
          <p:nvPr/>
        </p:nvSpPr>
        <p:spPr bwMode="auto">
          <a:xfrm>
            <a:off x="9623598"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1</a:t>
            </a:r>
            <a:endParaRPr lang="en-US" altLang="zh-CN" sz="2000" dirty="0">
              <a:solidFill>
                <a:srgbClr val="0000FF"/>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9" name="Rectangle 21">
            <a:hlinkClick r:id="rId2" action="ppaction://hlinksldjump"/>
          </p:cNvPr>
          <p:cNvSpPr>
            <a:spLocks noChangeArrowheads="1"/>
          </p:cNvSpPr>
          <p:nvPr/>
        </p:nvSpPr>
        <p:spPr bwMode="auto">
          <a:xfrm>
            <a:off x="10056310"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2</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0" name="Rectangle 21">
            <a:hlinkClick r:id="rId3" action="ppaction://hlinksldjump"/>
          </p:cNvPr>
          <p:cNvSpPr>
            <a:spLocks noChangeArrowheads="1"/>
          </p:cNvSpPr>
          <p:nvPr/>
        </p:nvSpPr>
        <p:spPr bwMode="auto">
          <a:xfrm>
            <a:off x="10489022"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3</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1" name="Rectangle 21">
            <a:hlinkClick r:id="rId4" action="ppaction://hlinksldjump"/>
          </p:cNvPr>
          <p:cNvSpPr>
            <a:spLocks noChangeArrowheads="1"/>
          </p:cNvSpPr>
          <p:nvPr/>
        </p:nvSpPr>
        <p:spPr bwMode="auto">
          <a:xfrm>
            <a:off x="10935710"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2" name="Rectangle 21">
            <a:hlinkClick r:id="rId5" action="ppaction://hlinksldjump"/>
          </p:cNvPr>
          <p:cNvSpPr>
            <a:spLocks noChangeArrowheads="1"/>
          </p:cNvSpPr>
          <p:nvPr/>
        </p:nvSpPr>
        <p:spPr bwMode="auto">
          <a:xfrm>
            <a:off x="11368422"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3" name="圆角矩形 12"/>
          <p:cNvSpPr/>
          <p:nvPr/>
        </p:nvSpPr>
        <p:spPr>
          <a:xfrm>
            <a:off x="11071817" y="6658831"/>
            <a:ext cx="1126655" cy="19253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解析答案</a:t>
            </a:r>
            <a:endParaRPr lang="zh-CN" altLang="en-US" sz="1400" dirty="0">
              <a:solidFill>
                <a:srgbClr val="C00000"/>
              </a:solidFill>
              <a:latin typeface="黑体" panose="02010609060101010101" pitchFamily="2" charset="-122"/>
              <a:ea typeface="黑体" panose="02010609060101010101" pitchFamily="2" charset="-122"/>
            </a:endParaRPr>
          </a:p>
        </p:txBody>
      </p:sp>
      <p:sp>
        <p:nvSpPr>
          <p:cNvPr id="14" name="矩形 13"/>
          <p:cNvSpPr/>
          <p:nvPr/>
        </p:nvSpPr>
        <p:spPr>
          <a:xfrm>
            <a:off x="594055" y="807261"/>
            <a:ext cx="10901751" cy="4854781"/>
          </a:xfrm>
          <a:prstGeom prst="rect">
            <a:avLst/>
          </a:prstGeom>
        </p:spPr>
        <p:txBody>
          <a:bodyPr>
            <a:spAutoFit/>
          </a:bodyPr>
          <a:lstStyle/>
          <a:p>
            <a:pPr algn="just">
              <a:lnSpc>
                <a:spcPts val="5300"/>
              </a:lnSpc>
              <a:spcAft>
                <a:spcPts val="0"/>
              </a:spcAft>
              <a:tabLst>
                <a:tab pos="198056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与神经调节相比，体液调节的特点是</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2800" kern="100" dirty="0">
              <a:latin typeface="宋体" panose="02010600030101010101" pitchFamily="2" charset="-122"/>
              <a:cs typeface="Courier New" panose="02070309020205020404"/>
            </a:endParaRPr>
          </a:p>
          <a:p>
            <a:pPr algn="just">
              <a:lnSpc>
                <a:spcPts val="5300"/>
              </a:lnSpc>
              <a:spcAft>
                <a:spcPts val="0"/>
              </a:spcAft>
              <a:tabLst>
                <a:tab pos="1980565" algn="l"/>
              </a:tabLst>
            </a:pPr>
            <a:r>
              <a:rPr lang="en-US" altLang="zh-CN" sz="2800" kern="100" dirty="0">
                <a:latin typeface="Times New Roman" panose="02020603050405020304"/>
                <a:ea typeface="华文细黑"/>
                <a:cs typeface="Courier New" panose="02070309020205020404"/>
              </a:rPr>
              <a:t>A.</a:t>
            </a:r>
            <a:r>
              <a:rPr lang="zh-CN" altLang="zh-CN" sz="2800" kern="100" dirty="0">
                <a:latin typeface="Times New Roman" panose="02020603050405020304"/>
                <a:ea typeface="华文细黑"/>
                <a:cs typeface="Times New Roman" panose="02020603050405020304"/>
              </a:rPr>
              <a:t>调节准确、快速</a:t>
            </a:r>
            <a:endParaRPr lang="zh-CN" altLang="zh-CN" sz="2800" kern="100" dirty="0">
              <a:latin typeface="宋体" panose="02010600030101010101" pitchFamily="2" charset="-122"/>
              <a:cs typeface="Courier New" panose="02070309020205020404"/>
            </a:endParaRPr>
          </a:p>
          <a:p>
            <a:pPr algn="just">
              <a:lnSpc>
                <a:spcPts val="5300"/>
              </a:lnSpc>
              <a:spcAft>
                <a:spcPts val="0"/>
              </a:spcAft>
              <a:tabLst>
                <a:tab pos="1980565" algn="l"/>
              </a:tabLst>
            </a:pPr>
            <a:r>
              <a:rPr lang="en-US" altLang="zh-CN" sz="2800" kern="100" dirty="0">
                <a:latin typeface="Times New Roman" panose="02020603050405020304"/>
                <a:ea typeface="华文细黑"/>
                <a:cs typeface="Courier New" panose="02070309020205020404"/>
              </a:rPr>
              <a:t>B.</a:t>
            </a:r>
            <a:r>
              <a:rPr lang="zh-CN" altLang="zh-CN" sz="2800" kern="100" dirty="0">
                <a:latin typeface="Times New Roman" panose="02020603050405020304"/>
                <a:ea typeface="华文细黑"/>
                <a:cs typeface="Times New Roman" panose="02020603050405020304"/>
              </a:rPr>
              <a:t>通过体液运送调节物</a:t>
            </a:r>
            <a:endParaRPr lang="zh-CN" altLang="zh-CN" sz="2800" kern="100" dirty="0">
              <a:latin typeface="宋体" panose="02010600030101010101" pitchFamily="2" charset="-122"/>
              <a:cs typeface="Courier New" panose="02070309020205020404"/>
            </a:endParaRPr>
          </a:p>
          <a:p>
            <a:pPr algn="just">
              <a:lnSpc>
                <a:spcPts val="5300"/>
              </a:lnSpc>
              <a:spcAft>
                <a:spcPts val="0"/>
              </a:spcAft>
              <a:tabLst>
                <a:tab pos="1980565" algn="l"/>
              </a:tabLst>
            </a:pPr>
            <a:r>
              <a:rPr lang="en-US" altLang="zh-CN" sz="2800" kern="100" dirty="0">
                <a:latin typeface="Times New Roman" panose="02020603050405020304"/>
                <a:ea typeface="华文细黑"/>
                <a:cs typeface="Courier New" panose="02070309020205020404"/>
              </a:rPr>
              <a:t>C.</a:t>
            </a:r>
            <a:r>
              <a:rPr lang="zh-CN" altLang="zh-CN" sz="2800" kern="100" dirty="0">
                <a:latin typeface="Times New Roman" panose="02020603050405020304"/>
                <a:ea typeface="华文细黑"/>
                <a:cs typeface="Times New Roman" panose="02020603050405020304"/>
              </a:rPr>
              <a:t>调节物都是由内分泌腺产生的</a:t>
            </a:r>
            <a:endParaRPr lang="zh-CN" altLang="zh-CN" sz="2800" kern="100" dirty="0">
              <a:latin typeface="宋体" panose="02010600030101010101" pitchFamily="2" charset="-122"/>
              <a:cs typeface="Courier New" panose="02070309020205020404"/>
            </a:endParaRPr>
          </a:p>
          <a:p>
            <a:pPr algn="just">
              <a:lnSpc>
                <a:spcPts val="5300"/>
              </a:lnSpc>
              <a:spcAft>
                <a:spcPts val="0"/>
              </a:spcAft>
              <a:tabLst>
                <a:tab pos="1980565" algn="l"/>
              </a:tabLst>
            </a:pPr>
            <a:r>
              <a:rPr lang="en-US" altLang="zh-CN" sz="2800" kern="100" dirty="0">
                <a:latin typeface="Times New Roman" panose="02020603050405020304"/>
                <a:ea typeface="华文细黑"/>
                <a:cs typeface="Courier New" panose="02070309020205020404"/>
              </a:rPr>
              <a:t>D.</a:t>
            </a:r>
            <a:r>
              <a:rPr lang="zh-CN" altLang="zh-CN" sz="2800" kern="100" dirty="0">
                <a:latin typeface="Times New Roman" panose="02020603050405020304"/>
                <a:ea typeface="华文细黑"/>
                <a:cs typeface="Times New Roman" panose="02020603050405020304"/>
              </a:rPr>
              <a:t>调节作用范围较</a:t>
            </a:r>
            <a:r>
              <a:rPr lang="zh-CN" altLang="zh-CN" sz="2800" kern="100" dirty="0" smtClean="0">
                <a:latin typeface="Times New Roman" panose="02020603050405020304"/>
                <a:ea typeface="华文细黑"/>
                <a:cs typeface="Times New Roman" panose="02020603050405020304"/>
              </a:rPr>
              <a:t>局限</a:t>
            </a:r>
            <a:endParaRPr lang="en-US" altLang="zh-CN" sz="2800" kern="100" dirty="0" smtClean="0">
              <a:latin typeface="Times New Roman" panose="02020603050405020304"/>
              <a:ea typeface="华文细黑"/>
              <a:cs typeface="Times New Roman" panose="02020603050405020304"/>
            </a:endParaRPr>
          </a:p>
          <a:p>
            <a:pPr algn="just">
              <a:lnSpc>
                <a:spcPts val="5300"/>
              </a:lnSpc>
              <a:spcAft>
                <a:spcPts val="0"/>
              </a:spcAft>
              <a:tabLst>
                <a:tab pos="1980565" algn="l"/>
              </a:tabLst>
            </a:pPr>
            <a:r>
              <a:rPr lang="zh-CN" altLang="zh-CN" sz="2800" b="1" kern="100" dirty="0">
                <a:solidFill>
                  <a:srgbClr val="0000FF"/>
                </a:solidFill>
                <a:latin typeface="Times New Roman" panose="02020603050405020304"/>
                <a:ea typeface="华文细黑"/>
                <a:cs typeface="Times New Roman" panose="02020603050405020304"/>
              </a:rPr>
              <a:t>解析　</a:t>
            </a:r>
            <a:r>
              <a:rPr lang="en-US" altLang="zh-CN" sz="2800" kern="100" dirty="0">
                <a:latin typeface="Times New Roman" panose="02020603050405020304"/>
                <a:ea typeface="华文细黑"/>
                <a:cs typeface="Courier New" panose="02070309020205020404"/>
              </a:rPr>
              <a:t>A</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B</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D</a:t>
            </a:r>
            <a:r>
              <a:rPr lang="zh-CN" altLang="zh-CN" sz="2800" kern="100" dirty="0">
                <a:latin typeface="Times New Roman" panose="02020603050405020304"/>
                <a:ea typeface="华文细黑"/>
                <a:cs typeface="Times New Roman" panose="02020603050405020304"/>
              </a:rPr>
              <a:t>容易作出判断，</a:t>
            </a:r>
            <a:r>
              <a:rPr lang="en-US" altLang="zh-CN" sz="2800" kern="100" dirty="0">
                <a:latin typeface="Times New Roman" panose="02020603050405020304"/>
                <a:ea typeface="华文细黑"/>
                <a:cs typeface="Courier New" panose="02070309020205020404"/>
              </a:rPr>
              <a:t>C</a:t>
            </a:r>
            <a:r>
              <a:rPr lang="zh-CN" altLang="zh-CN" sz="2800" kern="100" dirty="0">
                <a:latin typeface="Times New Roman" panose="02020603050405020304"/>
                <a:ea typeface="华文细黑"/>
                <a:cs typeface="Times New Roman" panose="02020603050405020304"/>
              </a:rPr>
              <a:t>有一定的迷惑性，</a:t>
            </a:r>
            <a:r>
              <a:rPr lang="en-US" altLang="zh-CN" sz="2800" kern="100" dirty="0">
                <a:latin typeface="Times New Roman" panose="02020603050405020304"/>
                <a:ea typeface="华文细黑"/>
                <a:cs typeface="Courier New" panose="02070309020205020404"/>
              </a:rPr>
              <a:t>CO</a:t>
            </a:r>
            <a:r>
              <a:rPr lang="en-US" altLang="zh-CN" sz="2800" kern="100" baseline="-250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H</a:t>
            </a:r>
            <a:r>
              <a:rPr lang="zh-CN" altLang="zh-CN" sz="2800" kern="100" baseline="30000" dirty="0">
                <a:latin typeface="Times New Roman" panose="02020603050405020304"/>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等也是调节物质，但不是由内分泌腺产生的</a:t>
            </a:r>
            <a:r>
              <a:rPr lang="zh-CN" altLang="zh-CN" sz="2800" kern="100" dirty="0" smtClean="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p:txBody>
      </p:sp>
      <p:sp>
        <p:nvSpPr>
          <p:cNvPr id="2" name="矩形 1"/>
          <p:cNvSpPr/>
          <p:nvPr/>
        </p:nvSpPr>
        <p:spPr>
          <a:xfrm>
            <a:off x="6867253" y="1000572"/>
            <a:ext cx="423514"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cs typeface="Times New Roman" panose="02020603050405020304"/>
              </a:rPr>
              <a:t>B</a:t>
            </a:r>
            <a:endParaRPr lang="zh-CN" altLang="en-US" sz="2800" b="1" kern="100" dirty="0">
              <a:solidFill>
                <a:srgbClr val="C00000"/>
              </a:solidFill>
              <a:latin typeface="Times New Roman" panose="02020603050405020304"/>
              <a:ea typeface="华文细黑"/>
              <a:cs typeface="Times New Roman" panose="020206030504050203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
                                            <p:txEl>
                                              <p:pRg st="5" end="5"/>
                                            </p:txEl>
                                          </p:spTgt>
                                        </p:tgtEl>
                                        <p:attrNameLst>
                                          <p:attrName>style.visibility</p:attrName>
                                        </p:attrNameLst>
                                      </p:cBhvr>
                                      <p:to>
                                        <p:strVal val="visible"/>
                                      </p:to>
                                    </p:set>
                                    <p:animEffect transition="in" filter="blinds(horizontal)">
                                      <p:cBhvr>
                                        <p:cTn id="7" dur="500"/>
                                        <p:tgtEl>
                                          <p:spTgt spid="14">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4">
                                            <p:txEl>
                                              <p:pRg st="5" end="5"/>
                                            </p:txEl>
                                          </p:spTgt>
                                        </p:tgtEl>
                                      </p:cBhvr>
                                    </p:animEffect>
                                    <p:set>
                                      <p:cBhvr>
                                        <p:cTn id="17" dur="1" fill="hold">
                                          <p:stCondLst>
                                            <p:cond delay="499"/>
                                          </p:stCondLst>
                                        </p:cTn>
                                        <p:tgtEl>
                                          <p:spTgt spid="14">
                                            <p:txEl>
                                              <p:pRg st="5" end="5"/>
                                            </p:txEl>
                                          </p:spTgt>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2"/>
                                        </p:tgtEl>
                                      </p:cBhvr>
                                    </p:animEffect>
                                    <p:set>
                                      <p:cBhvr>
                                        <p:cTn id="20"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14" grpId="0" uiExpand="1" build="allAtOnce"/>
      <p:bldP spid="2" grpId="0"/>
      <p:bldP spid="2"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63993"/>
            <a:ext cx="12194933" cy="194007"/>
          </a:xfrm>
          <a:prstGeom prst="rect">
            <a:avLst/>
          </a:prstGeom>
          <a:solidFill>
            <a:schemeClr val="accent1">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p:cNvSpPr/>
          <p:nvPr/>
        </p:nvSpPr>
        <p:spPr>
          <a:xfrm>
            <a:off x="11071817" y="6658831"/>
            <a:ext cx="1126655" cy="19253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解析答案</a:t>
            </a:r>
            <a:endParaRPr lang="zh-CN" altLang="en-US" sz="1400" dirty="0">
              <a:solidFill>
                <a:srgbClr val="C00000"/>
              </a:solidFill>
              <a:latin typeface="黑体" panose="02010609060101010101" pitchFamily="2" charset="-122"/>
              <a:ea typeface="黑体" panose="02010609060101010101" pitchFamily="2" charset="-122"/>
            </a:endParaRPr>
          </a:p>
        </p:txBody>
      </p:sp>
      <p:sp>
        <p:nvSpPr>
          <p:cNvPr id="16" name="Rectangle 21">
            <a:hlinkClick r:id="rId1" action="ppaction://hlinksldjump"/>
          </p:cNvPr>
          <p:cNvSpPr>
            <a:spLocks noChangeArrowheads="1"/>
          </p:cNvSpPr>
          <p:nvPr/>
        </p:nvSpPr>
        <p:spPr bwMode="auto">
          <a:xfrm>
            <a:off x="9623598"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1</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7" name="Rectangle 21">
            <a:hlinkClick r:id="rId2" action="ppaction://hlinksldjump"/>
          </p:cNvPr>
          <p:cNvSpPr>
            <a:spLocks noChangeArrowheads="1"/>
          </p:cNvSpPr>
          <p:nvPr/>
        </p:nvSpPr>
        <p:spPr bwMode="auto">
          <a:xfrm>
            <a:off x="10056310"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2</a:t>
            </a:r>
            <a:endParaRPr lang="en-US" altLang="zh-CN" sz="2000" dirty="0">
              <a:solidFill>
                <a:srgbClr val="0000FF"/>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8" name="Rectangle 21">
            <a:hlinkClick r:id="rId3" action="ppaction://hlinksldjump"/>
          </p:cNvPr>
          <p:cNvSpPr>
            <a:spLocks noChangeArrowheads="1"/>
          </p:cNvSpPr>
          <p:nvPr/>
        </p:nvSpPr>
        <p:spPr bwMode="auto">
          <a:xfrm>
            <a:off x="10489022"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3</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9" name="Rectangle 21">
            <a:hlinkClick r:id="rId4" action="ppaction://hlinksldjump"/>
          </p:cNvPr>
          <p:cNvSpPr>
            <a:spLocks noChangeArrowheads="1"/>
          </p:cNvSpPr>
          <p:nvPr/>
        </p:nvSpPr>
        <p:spPr bwMode="auto">
          <a:xfrm>
            <a:off x="10935710"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4" name="Rectangle 21">
            <a:hlinkClick r:id="rId5" action="ppaction://hlinksldjump"/>
          </p:cNvPr>
          <p:cNvSpPr>
            <a:spLocks noChangeArrowheads="1"/>
          </p:cNvSpPr>
          <p:nvPr/>
        </p:nvSpPr>
        <p:spPr bwMode="auto">
          <a:xfrm>
            <a:off x="11368422"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20" name="矩形 19"/>
          <p:cNvSpPr/>
          <p:nvPr/>
        </p:nvSpPr>
        <p:spPr>
          <a:xfrm>
            <a:off x="557045" y="693490"/>
            <a:ext cx="11010769" cy="5392804"/>
          </a:xfrm>
          <a:prstGeom prst="rect">
            <a:avLst/>
          </a:prstGeom>
        </p:spPr>
        <p:txBody>
          <a:bodyPr>
            <a:spAutoFit/>
          </a:bodyPr>
          <a:lstStyle/>
          <a:p>
            <a:pPr algn="just">
              <a:lnSpc>
                <a:spcPts val="5200"/>
              </a:lnSpc>
              <a:spcAft>
                <a:spcPts val="0"/>
              </a:spcAft>
              <a:tabLst>
                <a:tab pos="198056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关于体温的叙述，错误的是</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2800" kern="100" dirty="0">
              <a:latin typeface="宋体" panose="02010600030101010101" pitchFamily="2" charset="-122"/>
              <a:cs typeface="Courier New" panose="02070309020205020404"/>
            </a:endParaRPr>
          </a:p>
          <a:p>
            <a:pPr algn="just">
              <a:lnSpc>
                <a:spcPts val="5200"/>
              </a:lnSpc>
              <a:spcAft>
                <a:spcPts val="0"/>
              </a:spcAft>
              <a:tabLst>
                <a:tab pos="1980565" algn="l"/>
              </a:tabLst>
            </a:pPr>
            <a:r>
              <a:rPr lang="en-US" altLang="zh-CN" sz="2800" kern="100" dirty="0">
                <a:latin typeface="Times New Roman" panose="02020603050405020304"/>
                <a:ea typeface="华文细黑"/>
                <a:cs typeface="Courier New" panose="02070309020205020404"/>
              </a:rPr>
              <a:t>A.</a:t>
            </a:r>
            <a:r>
              <a:rPr lang="zh-CN" altLang="zh-CN" sz="2800" kern="100" dirty="0">
                <a:latin typeface="Times New Roman" panose="02020603050405020304"/>
                <a:ea typeface="华文细黑"/>
                <a:cs typeface="Times New Roman" panose="02020603050405020304"/>
              </a:rPr>
              <a:t>人的体温源于物质代谢过程所释放出来的热量</a:t>
            </a:r>
            <a:endParaRPr lang="zh-CN" altLang="zh-CN" sz="2800" kern="100" dirty="0">
              <a:latin typeface="宋体" panose="02010600030101010101" pitchFamily="2" charset="-122"/>
              <a:cs typeface="Courier New" panose="02070309020205020404"/>
            </a:endParaRPr>
          </a:p>
          <a:p>
            <a:pPr algn="just">
              <a:lnSpc>
                <a:spcPts val="5200"/>
              </a:lnSpc>
              <a:spcAft>
                <a:spcPts val="0"/>
              </a:spcAft>
              <a:tabLst>
                <a:tab pos="1980565" algn="l"/>
              </a:tabLst>
            </a:pPr>
            <a:r>
              <a:rPr lang="en-US" altLang="zh-CN" sz="2800" kern="100" dirty="0">
                <a:latin typeface="Times New Roman" panose="02020603050405020304"/>
                <a:ea typeface="华文细黑"/>
                <a:cs typeface="Courier New" panose="02070309020205020404"/>
              </a:rPr>
              <a:t>B.</a:t>
            </a:r>
            <a:r>
              <a:rPr lang="zh-CN" altLang="zh-CN" sz="2800" kern="100" dirty="0">
                <a:latin typeface="Times New Roman" panose="02020603050405020304"/>
                <a:ea typeface="华文细黑"/>
                <a:cs typeface="Times New Roman" panose="02020603050405020304"/>
              </a:rPr>
              <a:t>体温的相对恒定是维持内环境稳定、保证新陈代谢正常进行的</a:t>
            </a:r>
            <a:r>
              <a:rPr lang="zh-CN" altLang="zh-CN" sz="2800" kern="100" dirty="0" smtClean="0">
                <a:latin typeface="Times New Roman" panose="02020603050405020304"/>
                <a:ea typeface="华文细黑"/>
                <a:cs typeface="Times New Roman" panose="02020603050405020304"/>
              </a:rPr>
              <a:t>必要</a:t>
            </a:r>
            <a:endParaRPr lang="en-US" altLang="zh-CN" sz="2800" kern="100" dirty="0" smtClean="0">
              <a:latin typeface="Times New Roman" panose="02020603050405020304"/>
              <a:ea typeface="华文细黑"/>
              <a:cs typeface="Times New Roman" panose="02020603050405020304"/>
            </a:endParaRPr>
          </a:p>
          <a:p>
            <a:pPr algn="just">
              <a:lnSpc>
                <a:spcPts val="5200"/>
              </a:lnSpc>
              <a:spcAft>
                <a:spcPts val="0"/>
              </a:spcAft>
              <a:tabLst>
                <a:tab pos="1980565" algn="l"/>
              </a:tabLst>
            </a:pPr>
            <a:r>
              <a:rPr lang="en-US"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条件</a:t>
            </a:r>
            <a:endParaRPr lang="zh-CN" altLang="zh-CN" sz="2800" kern="100" dirty="0">
              <a:latin typeface="宋体" panose="02010600030101010101" pitchFamily="2" charset="-122"/>
              <a:cs typeface="Courier New" panose="02070309020205020404"/>
            </a:endParaRPr>
          </a:p>
          <a:p>
            <a:pPr algn="just">
              <a:lnSpc>
                <a:spcPts val="5200"/>
              </a:lnSpc>
              <a:spcAft>
                <a:spcPts val="0"/>
              </a:spcAft>
              <a:tabLst>
                <a:tab pos="1980565" algn="l"/>
              </a:tabLst>
            </a:pPr>
            <a:r>
              <a:rPr lang="en-US" altLang="zh-CN" sz="2800" kern="100" dirty="0">
                <a:latin typeface="Times New Roman" panose="02020603050405020304"/>
                <a:ea typeface="华文细黑"/>
                <a:cs typeface="Courier New" panose="02070309020205020404"/>
              </a:rPr>
              <a:t>C.</a:t>
            </a:r>
            <a:r>
              <a:rPr lang="zh-CN" altLang="zh-CN" sz="2800" kern="100" dirty="0">
                <a:latin typeface="Times New Roman" panose="02020603050405020304"/>
                <a:ea typeface="华文细黑"/>
                <a:cs typeface="Times New Roman" panose="02020603050405020304"/>
              </a:rPr>
              <a:t>人的体温就是指皮肤的温度</a:t>
            </a:r>
            <a:endParaRPr lang="zh-CN" altLang="zh-CN" sz="2800" kern="100" dirty="0">
              <a:latin typeface="宋体" panose="02010600030101010101" pitchFamily="2" charset="-122"/>
              <a:cs typeface="Courier New" panose="02070309020205020404"/>
            </a:endParaRPr>
          </a:p>
          <a:p>
            <a:pPr algn="just">
              <a:lnSpc>
                <a:spcPts val="5200"/>
              </a:lnSpc>
              <a:spcAft>
                <a:spcPts val="0"/>
              </a:spcAft>
              <a:tabLst>
                <a:tab pos="1980565" algn="l"/>
              </a:tabLst>
            </a:pPr>
            <a:r>
              <a:rPr lang="en-US" altLang="zh-CN" sz="2800" kern="100" dirty="0">
                <a:latin typeface="Times New Roman" panose="02020603050405020304"/>
                <a:ea typeface="华文细黑"/>
                <a:cs typeface="Courier New" panose="02070309020205020404"/>
              </a:rPr>
              <a:t>D.</a:t>
            </a:r>
            <a:r>
              <a:rPr lang="zh-CN" altLang="zh-CN" sz="2800" kern="100" dirty="0">
                <a:latin typeface="Times New Roman" panose="02020603050405020304"/>
                <a:ea typeface="华文细黑"/>
                <a:cs typeface="Times New Roman" panose="02020603050405020304"/>
              </a:rPr>
              <a:t>体温的相对恒定，是机体产热与散热保持动态平衡的</a:t>
            </a:r>
            <a:r>
              <a:rPr lang="zh-CN" altLang="zh-CN" sz="2800" kern="100" dirty="0" smtClean="0">
                <a:latin typeface="Times New Roman" panose="02020603050405020304"/>
                <a:ea typeface="华文细黑"/>
                <a:cs typeface="Times New Roman" panose="02020603050405020304"/>
              </a:rPr>
              <a:t>结果</a:t>
            </a:r>
            <a:endParaRPr lang="en-US" altLang="zh-CN" sz="2800" kern="100" dirty="0" smtClean="0">
              <a:latin typeface="Times New Roman" panose="02020603050405020304"/>
              <a:ea typeface="华文细黑"/>
              <a:cs typeface="Times New Roman" panose="02020603050405020304"/>
            </a:endParaRPr>
          </a:p>
          <a:p>
            <a:pPr algn="just">
              <a:lnSpc>
                <a:spcPts val="5200"/>
              </a:lnSpc>
              <a:spcAft>
                <a:spcPts val="0"/>
              </a:spcAft>
              <a:tabLst>
                <a:tab pos="1980565" algn="l"/>
              </a:tabLst>
            </a:pPr>
            <a:r>
              <a:rPr lang="zh-CN" altLang="zh-CN" sz="2800" b="1" kern="100" dirty="0">
                <a:solidFill>
                  <a:srgbClr val="0000FF"/>
                </a:solidFill>
                <a:latin typeface="Times New Roman" panose="02020603050405020304"/>
                <a:ea typeface="华文细黑"/>
                <a:cs typeface="Times New Roman" panose="02020603050405020304"/>
              </a:rPr>
              <a:t>解析　</a:t>
            </a:r>
            <a:r>
              <a:rPr lang="zh-CN" altLang="zh-CN" sz="2800" kern="100" dirty="0">
                <a:latin typeface="Times New Roman" panose="02020603050405020304"/>
                <a:ea typeface="华文细黑"/>
                <a:cs typeface="Times New Roman" panose="02020603050405020304"/>
              </a:rPr>
              <a:t>人的体温是指人体的内部温度。体温的相对恒定，是机体产热与散热保持动态平衡的结果，产热主要来自细胞呼吸</a:t>
            </a:r>
            <a:r>
              <a:rPr lang="zh-CN" altLang="zh-CN" sz="2800" kern="100" dirty="0" smtClean="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p:txBody>
      </p:sp>
      <p:sp>
        <p:nvSpPr>
          <p:cNvPr id="2" name="矩形 1"/>
          <p:cNvSpPr/>
          <p:nvPr/>
        </p:nvSpPr>
        <p:spPr>
          <a:xfrm>
            <a:off x="5394176" y="875606"/>
            <a:ext cx="444352"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cs typeface="Times New Roman" panose="02020603050405020304"/>
              </a:rPr>
              <a:t>C</a:t>
            </a:r>
            <a:endParaRPr lang="zh-CN" altLang="en-US" sz="2800" b="1" kern="100" dirty="0">
              <a:solidFill>
                <a:srgbClr val="C00000"/>
              </a:solidFill>
              <a:latin typeface="Times New Roman" panose="02020603050405020304"/>
              <a:ea typeface="华文细黑"/>
              <a:cs typeface="Times New Roman" panose="020206030504050203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6" end="6"/>
                                            </p:txEl>
                                          </p:spTgt>
                                        </p:tgtEl>
                                        <p:attrNameLst>
                                          <p:attrName>style.visibility</p:attrName>
                                        </p:attrNameLst>
                                      </p:cBhvr>
                                      <p:to>
                                        <p:strVal val="visible"/>
                                      </p:to>
                                    </p:set>
                                    <p:animEffect transition="in" filter="blinds(horizontal)">
                                      <p:cBhvr>
                                        <p:cTn id="7" dur="500"/>
                                        <p:tgtEl>
                                          <p:spTgt spid="20">
                                            <p:txEl>
                                              <p:pRg st="6"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20">
                                            <p:txEl>
                                              <p:pRg st="6" end="6"/>
                                            </p:txEl>
                                          </p:spTgt>
                                        </p:tgtEl>
                                      </p:cBhvr>
                                    </p:animEffect>
                                    <p:set>
                                      <p:cBhvr>
                                        <p:cTn id="17" dur="1" fill="hold">
                                          <p:stCondLst>
                                            <p:cond delay="499"/>
                                          </p:stCondLst>
                                        </p:cTn>
                                        <p:tgtEl>
                                          <p:spTgt spid="20">
                                            <p:txEl>
                                              <p:pRg st="6" end="6"/>
                                            </p:txEl>
                                          </p:spTgt>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2"/>
                                        </p:tgtEl>
                                      </p:cBhvr>
                                    </p:animEffect>
                                    <p:set>
                                      <p:cBhvr>
                                        <p:cTn id="20"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20" grpId="0" uiExpand="1" build="allAtOnce"/>
      <p:bldP spid="2" grpId="0"/>
      <p:bldP spid="2"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6663993"/>
            <a:ext cx="12194933" cy="194007"/>
          </a:xfrm>
          <a:prstGeom prst="rect">
            <a:avLst/>
          </a:prstGeom>
          <a:solidFill>
            <a:schemeClr val="accent1">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圆角矩形 12"/>
          <p:cNvSpPr/>
          <p:nvPr/>
        </p:nvSpPr>
        <p:spPr>
          <a:xfrm>
            <a:off x="11071817" y="6658831"/>
            <a:ext cx="1126655" cy="19253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解析答案</a:t>
            </a:r>
            <a:endParaRPr lang="zh-CN" altLang="en-US" sz="1400" dirty="0">
              <a:solidFill>
                <a:srgbClr val="C00000"/>
              </a:solidFill>
              <a:latin typeface="黑体" panose="02010609060101010101" pitchFamily="2" charset="-122"/>
              <a:ea typeface="黑体" panose="02010609060101010101" pitchFamily="2" charset="-122"/>
            </a:endParaRPr>
          </a:p>
        </p:txBody>
      </p:sp>
      <p:sp>
        <p:nvSpPr>
          <p:cNvPr id="14" name="Rectangle 21">
            <a:hlinkClick r:id="rId1" action="ppaction://hlinksldjump"/>
          </p:cNvPr>
          <p:cNvSpPr>
            <a:spLocks noChangeArrowheads="1"/>
          </p:cNvSpPr>
          <p:nvPr/>
        </p:nvSpPr>
        <p:spPr bwMode="auto">
          <a:xfrm>
            <a:off x="9623598"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1</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5" name="Rectangle 21">
            <a:hlinkClick r:id="rId2" action="ppaction://hlinksldjump"/>
          </p:cNvPr>
          <p:cNvSpPr>
            <a:spLocks noChangeArrowheads="1"/>
          </p:cNvSpPr>
          <p:nvPr/>
        </p:nvSpPr>
        <p:spPr bwMode="auto">
          <a:xfrm>
            <a:off x="10056310"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2</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6" name="Rectangle 21">
            <a:hlinkClick r:id="rId3" action="ppaction://hlinksldjump"/>
          </p:cNvPr>
          <p:cNvSpPr>
            <a:spLocks noChangeArrowheads="1"/>
          </p:cNvSpPr>
          <p:nvPr/>
        </p:nvSpPr>
        <p:spPr bwMode="auto">
          <a:xfrm>
            <a:off x="10489022"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3</a:t>
            </a:r>
            <a:endParaRPr lang="en-US" altLang="zh-CN" sz="2000" dirty="0">
              <a:solidFill>
                <a:srgbClr val="0000FF"/>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7" name="Rectangle 21">
            <a:hlinkClick r:id="rId4" action="ppaction://hlinksldjump"/>
          </p:cNvPr>
          <p:cNvSpPr>
            <a:spLocks noChangeArrowheads="1"/>
          </p:cNvSpPr>
          <p:nvPr/>
        </p:nvSpPr>
        <p:spPr bwMode="auto">
          <a:xfrm>
            <a:off x="10935710"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9" name="Rectangle 21">
            <a:hlinkClick r:id="rId5" action="ppaction://hlinksldjump"/>
          </p:cNvPr>
          <p:cNvSpPr>
            <a:spLocks noChangeArrowheads="1"/>
          </p:cNvSpPr>
          <p:nvPr/>
        </p:nvSpPr>
        <p:spPr bwMode="auto">
          <a:xfrm>
            <a:off x="11368422"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8" name="矩形 17"/>
          <p:cNvSpPr/>
          <p:nvPr/>
        </p:nvSpPr>
        <p:spPr>
          <a:xfrm>
            <a:off x="292941" y="611957"/>
            <a:ext cx="11572430" cy="5909310"/>
          </a:xfrm>
          <a:prstGeom prst="rect">
            <a:avLst/>
          </a:prstGeom>
        </p:spPr>
        <p:txBody>
          <a:bodyPr>
            <a:spAutoFit/>
          </a:bodyPr>
          <a:lstStyle/>
          <a:p>
            <a:pPr algn="just">
              <a:lnSpc>
                <a:spcPct val="150000"/>
              </a:lnSpc>
              <a:spcAft>
                <a:spcPts val="0"/>
              </a:spcAft>
              <a:tabLst>
                <a:tab pos="1980565" algn="l"/>
              </a:tabLs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一次性过量饮水会造成人体细胞肿胀，功能受损。可用静脉滴注高浓度盐水</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质量分数为</a:t>
            </a:r>
            <a:r>
              <a:rPr lang="en-US" altLang="zh-CN" sz="2800" kern="100" dirty="0">
                <a:latin typeface="Times New Roman" panose="02020603050405020304"/>
                <a:ea typeface="华文细黑"/>
                <a:cs typeface="Courier New" panose="02070309020205020404"/>
              </a:rPr>
              <a:t>1.8%</a:t>
            </a:r>
            <a:r>
              <a:rPr lang="zh-CN" altLang="zh-CN" sz="2800" kern="100" dirty="0">
                <a:latin typeface="Times New Roman" panose="02020603050405020304"/>
                <a:ea typeface="华文细黑"/>
                <a:cs typeface="Times New Roman" panose="02020603050405020304"/>
              </a:rPr>
              <a:t>的</a:t>
            </a:r>
            <a:r>
              <a:rPr lang="en-US" altLang="zh-CN" sz="2800" kern="100" dirty="0" err="1">
                <a:latin typeface="Times New Roman" panose="02020603050405020304"/>
                <a:ea typeface="华文细黑"/>
                <a:cs typeface="Courier New" panose="02070309020205020404"/>
              </a:rPr>
              <a:t>NaCl</a:t>
            </a:r>
            <a:r>
              <a:rPr lang="zh-CN" altLang="zh-CN" sz="2800" kern="100" dirty="0">
                <a:latin typeface="Times New Roman" panose="02020603050405020304"/>
                <a:ea typeface="华文细黑"/>
                <a:cs typeface="Times New Roman" panose="02020603050405020304"/>
              </a:rPr>
              <a:t>溶液</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对患者进行治疗。其原理是</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1980565" algn="l"/>
              </a:tabLst>
            </a:pPr>
            <a:r>
              <a:rPr lang="en-US" altLang="zh-CN" sz="2800" kern="100" dirty="0">
                <a:latin typeface="Times New Roman" panose="02020603050405020304"/>
                <a:ea typeface="华文细黑"/>
                <a:cs typeface="Courier New" panose="02070309020205020404"/>
              </a:rPr>
              <a:t>A.</a:t>
            </a:r>
            <a:r>
              <a:rPr lang="zh-CN" altLang="zh-CN" sz="2800" kern="100" dirty="0">
                <a:latin typeface="Times New Roman" panose="02020603050405020304"/>
                <a:ea typeface="华文细黑"/>
                <a:cs typeface="Times New Roman" panose="02020603050405020304"/>
              </a:rPr>
              <a:t>升高细胞外液的离子浓度</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1980565" algn="l"/>
              </a:tabLst>
            </a:pPr>
            <a:r>
              <a:rPr lang="en-US" altLang="zh-CN" sz="2800" kern="100" dirty="0">
                <a:latin typeface="Times New Roman" panose="02020603050405020304"/>
                <a:ea typeface="华文细黑"/>
                <a:cs typeface="Courier New" panose="02070309020205020404"/>
              </a:rPr>
              <a:t>B.</a:t>
            </a:r>
            <a:r>
              <a:rPr lang="zh-CN" altLang="zh-CN" sz="2800" kern="100" dirty="0">
                <a:latin typeface="Times New Roman" panose="02020603050405020304"/>
                <a:ea typeface="华文细黑"/>
                <a:cs typeface="Times New Roman" panose="02020603050405020304"/>
              </a:rPr>
              <a:t>促进抗利尿激素的分泌</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1980565" algn="l"/>
              </a:tabLst>
            </a:pPr>
            <a:r>
              <a:rPr lang="en-US" altLang="zh-CN" sz="2800" kern="100" dirty="0">
                <a:latin typeface="Times New Roman" panose="02020603050405020304"/>
                <a:ea typeface="华文细黑"/>
                <a:cs typeface="Courier New" panose="02070309020205020404"/>
              </a:rPr>
              <a:t>C.</a:t>
            </a:r>
            <a:r>
              <a:rPr lang="zh-CN" altLang="zh-CN" sz="2800" kern="100" dirty="0">
                <a:latin typeface="Times New Roman" panose="02020603050405020304"/>
                <a:ea typeface="华文细黑"/>
                <a:cs typeface="Times New Roman" panose="02020603050405020304"/>
              </a:rPr>
              <a:t>降低细胞内液的离子浓度</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1980565" algn="l"/>
              </a:tabLst>
            </a:pPr>
            <a:r>
              <a:rPr lang="en-US" altLang="zh-CN" sz="2800" kern="100" dirty="0">
                <a:latin typeface="Times New Roman" panose="02020603050405020304"/>
                <a:ea typeface="华文细黑"/>
                <a:cs typeface="Courier New" panose="02070309020205020404"/>
              </a:rPr>
              <a:t>D.</a:t>
            </a:r>
            <a:r>
              <a:rPr lang="zh-CN" altLang="zh-CN" sz="2800" kern="100" dirty="0">
                <a:latin typeface="Times New Roman" panose="02020603050405020304"/>
                <a:ea typeface="华文细黑"/>
                <a:cs typeface="Times New Roman" panose="02020603050405020304"/>
              </a:rPr>
              <a:t>减少细胞外液液体</a:t>
            </a:r>
            <a:r>
              <a:rPr lang="zh-CN" altLang="zh-CN" sz="2800" kern="100" dirty="0" smtClean="0">
                <a:latin typeface="Times New Roman" panose="02020603050405020304"/>
                <a:ea typeface="华文细黑"/>
                <a:cs typeface="Times New Roman" panose="02020603050405020304"/>
              </a:rPr>
              <a:t>总量</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tabLst>
                <a:tab pos="1980565" algn="l"/>
              </a:tabLst>
            </a:pPr>
            <a:r>
              <a:rPr lang="zh-CN" altLang="zh-CN" sz="2800" b="1" kern="100" dirty="0">
                <a:solidFill>
                  <a:srgbClr val="0000FF"/>
                </a:solidFill>
                <a:latin typeface="Times New Roman" panose="02020603050405020304"/>
                <a:ea typeface="华文细黑"/>
                <a:cs typeface="Times New Roman" panose="02020603050405020304"/>
              </a:rPr>
              <a:t>解析　</a:t>
            </a:r>
            <a:r>
              <a:rPr lang="zh-CN" altLang="zh-CN" sz="2800" kern="100" dirty="0">
                <a:latin typeface="Times New Roman" panose="02020603050405020304"/>
                <a:ea typeface="华文细黑"/>
                <a:cs typeface="Times New Roman" panose="02020603050405020304"/>
              </a:rPr>
              <a:t>一次性过量饮水会使细胞外液的离子浓度降低，导致组织水肿，从而使细胞肿胀，功能受损。治疗时可静脉滴注高浓度的</a:t>
            </a:r>
            <a:r>
              <a:rPr lang="en-US" altLang="zh-CN" sz="2800" kern="100" dirty="0" err="1">
                <a:latin typeface="Times New Roman" panose="02020603050405020304"/>
                <a:ea typeface="华文细黑"/>
                <a:cs typeface="Courier New" panose="02070309020205020404"/>
              </a:rPr>
              <a:t>NaCl</a:t>
            </a:r>
            <a:r>
              <a:rPr lang="zh-CN" altLang="zh-CN" sz="2800" kern="100" dirty="0">
                <a:latin typeface="Times New Roman" panose="02020603050405020304"/>
                <a:ea typeface="华文细黑"/>
                <a:cs typeface="Times New Roman" panose="02020603050405020304"/>
              </a:rPr>
              <a:t>溶液，升高细胞外液的离子浓度，使离子浓度恢复正常</a:t>
            </a:r>
            <a:r>
              <a:rPr lang="zh-CN" altLang="zh-CN" sz="2800" kern="100" dirty="0" smtClean="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p:txBody>
      </p:sp>
      <p:sp>
        <p:nvSpPr>
          <p:cNvPr id="2" name="矩形 1"/>
          <p:cNvSpPr/>
          <p:nvPr/>
        </p:nvSpPr>
        <p:spPr>
          <a:xfrm>
            <a:off x="10153450" y="1423095"/>
            <a:ext cx="444352"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cs typeface="Times New Roman" panose="02020603050405020304"/>
              </a:rPr>
              <a:t>A</a:t>
            </a:r>
            <a:endParaRPr lang="zh-CN" altLang="en-US" sz="2800" b="1" kern="100" dirty="0">
              <a:solidFill>
                <a:srgbClr val="C00000"/>
              </a:solidFill>
              <a:latin typeface="Times New Roman" panose="02020603050405020304"/>
              <a:ea typeface="华文细黑"/>
              <a:cs typeface="Times New Roman" panose="020206030504050203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8">
                                            <p:txEl>
                                              <p:pRg st="5" end="5"/>
                                            </p:txEl>
                                          </p:spTgt>
                                        </p:tgtEl>
                                        <p:attrNameLst>
                                          <p:attrName>style.visibility</p:attrName>
                                        </p:attrNameLst>
                                      </p:cBhvr>
                                      <p:to>
                                        <p:strVal val="visible"/>
                                      </p:to>
                                    </p:set>
                                    <p:animEffect transition="in" filter="blinds(horizontal)">
                                      <p:cBhvr>
                                        <p:cTn id="7" dur="500"/>
                                        <p:tgtEl>
                                          <p:spTgt spid="18">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8">
                                            <p:txEl>
                                              <p:pRg st="5" end="5"/>
                                            </p:txEl>
                                          </p:spTgt>
                                        </p:tgtEl>
                                      </p:cBhvr>
                                    </p:animEffect>
                                    <p:set>
                                      <p:cBhvr>
                                        <p:cTn id="17" dur="1" fill="hold">
                                          <p:stCondLst>
                                            <p:cond delay="499"/>
                                          </p:stCondLst>
                                        </p:cTn>
                                        <p:tgtEl>
                                          <p:spTgt spid="18">
                                            <p:txEl>
                                              <p:pRg st="5" end="5"/>
                                            </p:txEl>
                                          </p:spTgt>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2"/>
                                        </p:tgtEl>
                                      </p:cBhvr>
                                    </p:animEffect>
                                    <p:set>
                                      <p:cBhvr>
                                        <p:cTn id="20"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18" grpId="0" uiExpand="1" build="allAtOnce"/>
      <p:bldP spid="2" grpId="0"/>
      <p:bldP spid="2"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1">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p:cNvSpPr/>
          <p:nvPr/>
        </p:nvSpPr>
        <p:spPr>
          <a:xfrm>
            <a:off x="11071817" y="6658831"/>
            <a:ext cx="1126655" cy="19253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解析答案</a:t>
            </a:r>
            <a:endParaRPr lang="zh-CN" altLang="en-US" sz="1400" dirty="0">
              <a:solidFill>
                <a:srgbClr val="C00000"/>
              </a:solidFill>
              <a:latin typeface="黑体" panose="02010609060101010101" pitchFamily="2" charset="-122"/>
              <a:ea typeface="黑体" panose="02010609060101010101" pitchFamily="2" charset="-122"/>
            </a:endParaRPr>
          </a:p>
        </p:txBody>
      </p:sp>
      <p:sp>
        <p:nvSpPr>
          <p:cNvPr id="12" name="Rectangle 21">
            <a:hlinkClick r:id="rId1" action="ppaction://hlinksldjump"/>
          </p:cNvPr>
          <p:cNvSpPr>
            <a:spLocks noChangeArrowheads="1"/>
          </p:cNvSpPr>
          <p:nvPr/>
        </p:nvSpPr>
        <p:spPr bwMode="auto">
          <a:xfrm>
            <a:off x="9623598"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1</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3" name="Rectangle 21">
            <a:hlinkClick r:id="rId2" action="ppaction://hlinksldjump"/>
          </p:cNvPr>
          <p:cNvSpPr>
            <a:spLocks noChangeArrowheads="1"/>
          </p:cNvSpPr>
          <p:nvPr/>
        </p:nvSpPr>
        <p:spPr bwMode="auto">
          <a:xfrm>
            <a:off x="10056310"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2</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4" name="Rectangle 21">
            <a:hlinkClick r:id="rId3" action="ppaction://hlinksldjump"/>
          </p:cNvPr>
          <p:cNvSpPr>
            <a:spLocks noChangeArrowheads="1"/>
          </p:cNvSpPr>
          <p:nvPr/>
        </p:nvSpPr>
        <p:spPr bwMode="auto">
          <a:xfrm>
            <a:off x="10489022"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3</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5" name="Rectangle 21">
            <a:hlinkClick r:id="rId4" action="ppaction://hlinksldjump"/>
          </p:cNvPr>
          <p:cNvSpPr>
            <a:spLocks noChangeArrowheads="1"/>
          </p:cNvSpPr>
          <p:nvPr/>
        </p:nvSpPr>
        <p:spPr bwMode="auto">
          <a:xfrm>
            <a:off x="10935710"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4</a:t>
            </a:r>
            <a:endParaRPr lang="en-US" altLang="zh-CN" sz="2000" dirty="0">
              <a:solidFill>
                <a:srgbClr val="0000FF"/>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7" name="Rectangle 21">
            <a:hlinkClick r:id="rId5" action="ppaction://hlinksldjump"/>
          </p:cNvPr>
          <p:cNvSpPr>
            <a:spLocks noChangeArrowheads="1"/>
          </p:cNvSpPr>
          <p:nvPr/>
        </p:nvSpPr>
        <p:spPr bwMode="auto">
          <a:xfrm>
            <a:off x="11368422"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6" name="矩形 15"/>
          <p:cNvSpPr/>
          <p:nvPr/>
        </p:nvSpPr>
        <p:spPr>
          <a:xfrm>
            <a:off x="353616" y="706145"/>
            <a:ext cx="11344407" cy="5262979"/>
          </a:xfrm>
          <a:prstGeom prst="rect">
            <a:avLst/>
          </a:prstGeom>
        </p:spPr>
        <p:txBody>
          <a:bodyPr>
            <a:spAutoFit/>
          </a:bodyPr>
          <a:lstStyle/>
          <a:p>
            <a:pPr algn="just">
              <a:lnSpc>
                <a:spcPct val="150000"/>
              </a:lnSpc>
              <a:spcAft>
                <a:spcPts val="0"/>
              </a:spcAft>
              <a:tabLst>
                <a:tab pos="1980565" algn="l"/>
              </a:tabLs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当人体处于炎热环境中时，体内哪项生理指标</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纵坐标</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不会呈现如图所示结果</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tabLst>
                <a:tab pos="1980565" algn="l"/>
              </a:tabLst>
            </a:pPr>
            <a:r>
              <a:rPr lang="en-US" altLang="zh-CN" sz="2800" kern="100" dirty="0">
                <a:latin typeface="Times New Roman" panose="02020603050405020304"/>
                <a:ea typeface="华文细黑"/>
                <a:cs typeface="Courier New" panose="02070309020205020404"/>
              </a:rPr>
              <a:t>A.</a:t>
            </a:r>
            <a:r>
              <a:rPr lang="zh-CN" altLang="zh-CN" sz="2800" kern="100" dirty="0">
                <a:latin typeface="Times New Roman" panose="02020603050405020304"/>
                <a:ea typeface="华文细黑"/>
                <a:cs typeface="Times New Roman" panose="02020603050405020304"/>
              </a:rPr>
              <a:t>甲状腺激素分泌量</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1980565" algn="l"/>
              </a:tabLst>
            </a:pPr>
            <a:r>
              <a:rPr lang="en-US" altLang="zh-CN" sz="2800" kern="100" dirty="0">
                <a:latin typeface="Times New Roman" panose="02020603050405020304"/>
                <a:ea typeface="华文细黑"/>
                <a:cs typeface="Courier New" panose="02070309020205020404"/>
              </a:rPr>
              <a:t>B.</a:t>
            </a:r>
            <a:r>
              <a:rPr lang="zh-CN" altLang="zh-CN" sz="2800" kern="100" dirty="0">
                <a:latin typeface="Times New Roman" panose="02020603050405020304"/>
                <a:ea typeface="华文细黑"/>
                <a:cs typeface="Times New Roman" panose="02020603050405020304"/>
              </a:rPr>
              <a:t>皮肤毛细血管血流量</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1980565" algn="l"/>
              </a:tabLst>
            </a:pPr>
            <a:r>
              <a:rPr lang="en-US" altLang="zh-CN" sz="2800" kern="100" dirty="0">
                <a:latin typeface="Times New Roman" panose="02020603050405020304"/>
                <a:ea typeface="华文细黑"/>
                <a:cs typeface="Courier New" panose="02070309020205020404"/>
              </a:rPr>
              <a:t>C.</a:t>
            </a:r>
            <a:r>
              <a:rPr lang="zh-CN" altLang="zh-CN" sz="2800" kern="100" dirty="0">
                <a:latin typeface="Times New Roman" panose="02020603050405020304"/>
                <a:ea typeface="华文细黑"/>
                <a:cs typeface="Times New Roman" panose="02020603050405020304"/>
              </a:rPr>
              <a:t>皮肤散热量</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1980565" algn="l"/>
              </a:tabLst>
            </a:pPr>
            <a:r>
              <a:rPr lang="en-US" altLang="zh-CN" sz="2800" kern="100" dirty="0">
                <a:latin typeface="Times New Roman" panose="02020603050405020304"/>
                <a:ea typeface="华文细黑"/>
                <a:cs typeface="Courier New" panose="02070309020205020404"/>
              </a:rPr>
              <a:t>D.</a:t>
            </a:r>
            <a:r>
              <a:rPr lang="zh-CN" altLang="zh-CN" sz="2800" kern="100" dirty="0">
                <a:latin typeface="Times New Roman" panose="02020603050405020304"/>
                <a:ea typeface="华文细黑"/>
                <a:cs typeface="Times New Roman" panose="02020603050405020304"/>
              </a:rPr>
              <a:t>汗液分泌量</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1980565" algn="l"/>
              </a:tabLst>
            </a:pPr>
            <a:r>
              <a:rPr lang="zh-CN" altLang="zh-CN" sz="2800" b="1" kern="100" dirty="0">
                <a:solidFill>
                  <a:srgbClr val="0000FF"/>
                </a:solidFill>
                <a:latin typeface="Times New Roman" panose="02020603050405020304"/>
                <a:ea typeface="华文细黑"/>
                <a:cs typeface="Times New Roman" panose="02020603050405020304"/>
              </a:rPr>
              <a:t>解析　</a:t>
            </a:r>
            <a:r>
              <a:rPr lang="zh-CN" altLang="zh-CN" sz="2800" kern="100" dirty="0">
                <a:latin typeface="Times New Roman" panose="02020603050405020304"/>
                <a:ea typeface="华文细黑"/>
                <a:cs typeface="Times New Roman" panose="02020603050405020304"/>
              </a:rPr>
              <a:t>在炎热环境中，皮肤毛细血管血流量、皮肤散热量、汗液分泌量都会增加，而甲状腺激素的分泌量会减少</a:t>
            </a:r>
            <a:r>
              <a:rPr lang="zh-CN" altLang="zh-CN" sz="2800" kern="100" dirty="0" smtClean="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p:txBody>
      </p:sp>
      <p:pic>
        <p:nvPicPr>
          <p:cNvPr id="13314" name="Picture 2" descr="\\李笑影\李笑影\2016\同步\步步高\生物\人教必修3\方正\人教必修3\115.TI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85544" y="1557586"/>
            <a:ext cx="3182878" cy="285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103412" y="1504628"/>
            <a:ext cx="444352"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cs typeface="Times New Roman" panose="02020603050405020304"/>
              </a:rPr>
              <a:t>A</a:t>
            </a:r>
            <a:endParaRPr lang="zh-CN" altLang="en-US" sz="2800" b="1" kern="100" dirty="0">
              <a:solidFill>
                <a:srgbClr val="C00000"/>
              </a:solidFill>
              <a:latin typeface="Times New Roman" panose="02020603050405020304"/>
              <a:ea typeface="华文细黑"/>
              <a:cs typeface="Times New Roman" panose="020206030504050203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6">
                                            <p:txEl>
                                              <p:pRg st="5" end="5"/>
                                            </p:txEl>
                                          </p:spTgt>
                                        </p:tgtEl>
                                        <p:attrNameLst>
                                          <p:attrName>style.visibility</p:attrName>
                                        </p:attrNameLst>
                                      </p:cBhvr>
                                      <p:to>
                                        <p:strVal val="visible"/>
                                      </p:to>
                                    </p:set>
                                    <p:animEffect transition="in" filter="blinds(horizontal)">
                                      <p:cBhvr>
                                        <p:cTn id="7" dur="500"/>
                                        <p:tgtEl>
                                          <p:spTgt spid="16">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6">
                                            <p:txEl>
                                              <p:pRg st="5" end="5"/>
                                            </p:txEl>
                                          </p:spTgt>
                                        </p:tgtEl>
                                      </p:cBhvr>
                                    </p:animEffect>
                                    <p:set>
                                      <p:cBhvr>
                                        <p:cTn id="17" dur="1" fill="hold">
                                          <p:stCondLst>
                                            <p:cond delay="499"/>
                                          </p:stCondLst>
                                        </p:cTn>
                                        <p:tgtEl>
                                          <p:spTgt spid="16">
                                            <p:txEl>
                                              <p:pRg st="5" end="5"/>
                                            </p:txEl>
                                          </p:spTgt>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2"/>
                                        </p:tgtEl>
                                      </p:cBhvr>
                                    </p:animEffect>
                                    <p:set>
                                      <p:cBhvr>
                                        <p:cTn id="20"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16" grpId="0" uiExpand="1" build="allAtOnce"/>
      <p:bldP spid="2" grpId="0"/>
      <p:bldP spid="2"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6663993"/>
            <a:ext cx="12194933" cy="194007"/>
          </a:xfrm>
          <a:prstGeom prst="rect">
            <a:avLst/>
          </a:prstGeom>
          <a:solidFill>
            <a:schemeClr val="accent1">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Rectangle 21">
            <a:hlinkClick r:id="rId1" action="ppaction://hlinksldjump"/>
          </p:cNvPr>
          <p:cNvSpPr>
            <a:spLocks noChangeArrowheads="1"/>
          </p:cNvSpPr>
          <p:nvPr/>
        </p:nvSpPr>
        <p:spPr bwMode="auto">
          <a:xfrm>
            <a:off x="9623598"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1</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4" name="Rectangle 21">
            <a:hlinkClick r:id="rId2" action="ppaction://hlinksldjump"/>
          </p:cNvPr>
          <p:cNvSpPr>
            <a:spLocks noChangeArrowheads="1"/>
          </p:cNvSpPr>
          <p:nvPr/>
        </p:nvSpPr>
        <p:spPr bwMode="auto">
          <a:xfrm>
            <a:off x="10056310"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2</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5" name="Rectangle 21">
            <a:hlinkClick r:id="rId3" action="ppaction://hlinksldjump"/>
          </p:cNvPr>
          <p:cNvSpPr>
            <a:spLocks noChangeArrowheads="1"/>
          </p:cNvSpPr>
          <p:nvPr/>
        </p:nvSpPr>
        <p:spPr bwMode="auto">
          <a:xfrm>
            <a:off x="10489022"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3</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6" name="Rectangle 21">
            <a:hlinkClick r:id="rId4" action="ppaction://hlinksldjump"/>
          </p:cNvPr>
          <p:cNvSpPr>
            <a:spLocks noChangeArrowheads="1"/>
          </p:cNvSpPr>
          <p:nvPr/>
        </p:nvSpPr>
        <p:spPr bwMode="auto">
          <a:xfrm>
            <a:off x="10935710"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0" name="Rectangle 21">
            <a:hlinkClick r:id="rId5" action="ppaction://hlinksldjump"/>
          </p:cNvPr>
          <p:cNvSpPr>
            <a:spLocks noChangeArrowheads="1"/>
          </p:cNvSpPr>
          <p:nvPr/>
        </p:nvSpPr>
        <p:spPr bwMode="auto">
          <a:xfrm>
            <a:off x="11368422"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5</a:t>
            </a:r>
            <a:endParaRPr lang="en-US" altLang="zh-CN" sz="2000" dirty="0">
              <a:solidFill>
                <a:srgbClr val="0000FF"/>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1" name="矩形 10"/>
          <p:cNvSpPr/>
          <p:nvPr/>
        </p:nvSpPr>
        <p:spPr>
          <a:xfrm>
            <a:off x="268987" y="621482"/>
            <a:ext cx="11572430" cy="5262979"/>
          </a:xfrm>
          <a:prstGeom prst="rect">
            <a:avLst/>
          </a:prstGeom>
        </p:spPr>
        <p:txBody>
          <a:bodyPr>
            <a:spAutoFit/>
          </a:bodyPr>
          <a:lstStyle/>
          <a:p>
            <a:pPr algn="just">
              <a:lnSpc>
                <a:spcPct val="150000"/>
              </a:lnSpc>
              <a:spcAft>
                <a:spcPts val="0"/>
              </a:spcAft>
              <a:tabLst>
                <a:tab pos="1980565" algn="l"/>
              </a:tabLst>
            </a:pP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人体内环境的稳态受神经和体液因素调节。请据图回答问题：</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198056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某人一次性饮</a:t>
            </a:r>
            <a:r>
              <a:rPr lang="en-US" altLang="zh-CN" sz="2800" kern="100" dirty="0">
                <a:latin typeface="Times New Roman" panose="02020603050405020304"/>
                <a:ea typeface="华文细黑"/>
                <a:cs typeface="Courier New" panose="02070309020205020404"/>
              </a:rPr>
              <a:t>1 000 mL</a:t>
            </a:r>
            <a:r>
              <a:rPr lang="zh-CN" altLang="zh-CN" sz="2800" kern="100" dirty="0">
                <a:latin typeface="Times New Roman" panose="02020603050405020304"/>
                <a:ea typeface="华文细黑"/>
                <a:cs typeface="Times New Roman" panose="02020603050405020304"/>
              </a:rPr>
              <a:t>清水，</a:t>
            </a:r>
            <a:r>
              <a:rPr lang="en-US" altLang="zh-CN" sz="2800" kern="100" dirty="0">
                <a:latin typeface="Times New Roman" panose="02020603050405020304"/>
                <a:ea typeface="华文细黑"/>
                <a:cs typeface="Courier New" panose="02070309020205020404"/>
              </a:rPr>
              <a:t>1 h</a:t>
            </a:r>
            <a:r>
              <a:rPr lang="zh-CN" altLang="zh-CN" sz="2800" kern="100" dirty="0">
                <a:latin typeface="Times New Roman" panose="02020603050405020304"/>
                <a:ea typeface="华文细黑"/>
                <a:cs typeface="Times New Roman" panose="02020603050405020304"/>
              </a:rPr>
              <a:t>内尿量显著增加，这是由于</a:t>
            </a:r>
            <a:r>
              <a:rPr lang="en-US" altLang="zh-CN" sz="2800" kern="100" dirty="0" smtClean="0">
                <a:latin typeface="Times New Roman" panose="02020603050405020304"/>
                <a:ea typeface="华文细黑"/>
                <a:cs typeface="Courier New" panose="02070309020205020404"/>
              </a:rPr>
              <a:t>_____</a:t>
            </a:r>
            <a:r>
              <a:rPr lang="zh-CN" altLang="zh-CN" sz="2800" kern="100" dirty="0" smtClean="0">
                <a:latin typeface="Times New Roman" panose="02020603050405020304"/>
                <a:ea typeface="华文细黑"/>
                <a:cs typeface="Times New Roman" panose="02020603050405020304"/>
              </a:rPr>
              <a:t>降低</a:t>
            </a:r>
            <a:r>
              <a:rPr lang="zh-CN" altLang="zh-CN" sz="2800" kern="100" dirty="0">
                <a:latin typeface="Times New Roman" panose="02020603050405020304"/>
                <a:ea typeface="华文细黑"/>
                <a:cs typeface="Times New Roman" panose="02020603050405020304"/>
              </a:rPr>
              <a:t>，对相关感受器刺激减弱，导致下丘脑神经</a:t>
            </a:r>
            <a:r>
              <a:rPr lang="zh-CN" altLang="zh-CN" sz="2800" kern="100" dirty="0" smtClean="0">
                <a:latin typeface="Times New Roman" panose="02020603050405020304"/>
                <a:ea typeface="华文细黑"/>
                <a:cs typeface="Times New Roman" panose="02020603050405020304"/>
              </a:rPr>
              <a:t>内分泌</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tabLst>
                <a:tab pos="1980565" algn="l"/>
              </a:tabLst>
            </a:pPr>
            <a:r>
              <a:rPr lang="zh-CN" altLang="zh-CN" sz="2800" kern="100" dirty="0" smtClean="0">
                <a:latin typeface="Times New Roman" panose="02020603050405020304"/>
                <a:ea typeface="华文细黑"/>
                <a:cs typeface="Times New Roman" panose="02020603050405020304"/>
              </a:rPr>
              <a:t>细胞</a:t>
            </a:r>
            <a:r>
              <a:rPr lang="zh-CN" altLang="zh-CN" sz="2800" kern="100" dirty="0">
                <a:latin typeface="Times New Roman" panose="02020603050405020304"/>
                <a:ea typeface="华文细黑"/>
                <a:cs typeface="Times New Roman" panose="02020603050405020304"/>
              </a:rPr>
              <a:t>产生的神经冲动减少，其轴突末梢释放的</a:t>
            </a:r>
            <a:r>
              <a:rPr lang="en-US" altLang="zh-CN" sz="2800" kern="100" dirty="0" smtClean="0">
                <a:latin typeface="Times New Roman" panose="02020603050405020304"/>
                <a:ea typeface="华文细黑"/>
                <a:cs typeface="Courier New" panose="02070309020205020404"/>
              </a:rPr>
              <a:t>___</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tabLst>
                <a:tab pos="1980565" algn="l"/>
              </a:tabLst>
            </a:pPr>
            <a:r>
              <a:rPr lang="en-US" altLang="zh-CN" sz="2800" kern="100" dirty="0" smtClean="0">
                <a:latin typeface="Times New Roman" panose="02020603050405020304"/>
                <a:ea typeface="华文细黑"/>
                <a:cs typeface="Courier New" panose="02070309020205020404"/>
              </a:rPr>
              <a:t>_____________</a:t>
            </a:r>
            <a:r>
              <a:rPr lang="zh-CN" altLang="zh-CN" sz="2800" kern="100" dirty="0">
                <a:latin typeface="Times New Roman" panose="02020603050405020304"/>
                <a:ea typeface="华文细黑"/>
                <a:cs typeface="Times New Roman" panose="02020603050405020304"/>
              </a:rPr>
              <a:t>，降低了肾小管和集合管对水</a:t>
            </a:r>
            <a:r>
              <a:rPr lang="zh-CN" altLang="zh-CN" sz="2800" kern="100" dirty="0" smtClean="0">
                <a:latin typeface="Times New Roman" panose="02020603050405020304"/>
                <a:ea typeface="华文细黑"/>
                <a:cs typeface="Times New Roman" panose="02020603050405020304"/>
              </a:rPr>
              <a:t>的</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tabLst>
                <a:tab pos="1980565" algn="l"/>
              </a:tabLst>
            </a:pPr>
            <a:r>
              <a:rPr lang="en-US" altLang="zh-CN" sz="2800" kern="100" dirty="0" smtClean="0">
                <a:latin typeface="Times New Roman" panose="02020603050405020304"/>
                <a:ea typeface="华文细黑"/>
                <a:cs typeface="Courier New" panose="02070309020205020404"/>
              </a:rPr>
              <a:t>________</a:t>
            </a:r>
            <a:r>
              <a:rPr lang="zh-CN" altLang="zh-CN" sz="2800" kern="100" dirty="0">
                <a:latin typeface="Times New Roman" panose="02020603050405020304"/>
                <a:ea typeface="华文细黑"/>
                <a:cs typeface="Times New Roman" panose="02020603050405020304"/>
              </a:rPr>
              <a:t>，使水重吸收减少。饮水</a:t>
            </a:r>
            <a:r>
              <a:rPr lang="en-US" altLang="zh-CN" sz="2800" kern="100" dirty="0">
                <a:latin typeface="Times New Roman" panose="02020603050405020304"/>
                <a:ea typeface="华文细黑"/>
                <a:cs typeface="Courier New" panose="02070309020205020404"/>
              </a:rPr>
              <a:t>1 h</a:t>
            </a:r>
            <a:r>
              <a:rPr lang="zh-CN" altLang="zh-CN" sz="2800" kern="100" dirty="0">
                <a:latin typeface="Times New Roman" panose="02020603050405020304"/>
                <a:ea typeface="华文细黑"/>
                <a:cs typeface="Times New Roman" panose="02020603050405020304"/>
              </a:rPr>
              <a:t>后，</a:t>
            </a:r>
            <a:r>
              <a:rPr lang="zh-CN" altLang="zh-CN" sz="2800" kern="100" dirty="0" smtClean="0">
                <a:latin typeface="Times New Roman" panose="02020603050405020304"/>
                <a:ea typeface="华文细黑"/>
                <a:cs typeface="Times New Roman" panose="02020603050405020304"/>
              </a:rPr>
              <a:t>通过</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tabLst>
                <a:tab pos="1980565" algn="l"/>
              </a:tabLst>
            </a:pPr>
            <a:r>
              <a:rPr lang="zh-CN" altLang="zh-CN" sz="2800" kern="100" dirty="0" smtClean="0">
                <a:latin typeface="Times New Roman" panose="02020603050405020304"/>
                <a:ea typeface="华文细黑"/>
                <a:cs typeface="Times New Roman" panose="02020603050405020304"/>
              </a:rPr>
              <a:t>图</a:t>
            </a:r>
            <a:r>
              <a:rPr lang="zh-CN" altLang="zh-CN" sz="2800" kern="100" dirty="0">
                <a:latin typeface="Times New Roman" panose="02020603050405020304"/>
                <a:ea typeface="华文细黑"/>
                <a:cs typeface="Times New Roman" panose="02020603050405020304"/>
              </a:rPr>
              <a:t>中</a:t>
            </a:r>
            <a:r>
              <a:rPr lang="en-US" altLang="zh-CN" sz="2800" kern="100" dirty="0">
                <a:latin typeface="Times New Roman" panose="02020603050405020304"/>
                <a:ea typeface="华文细黑"/>
                <a:cs typeface="Courier New" panose="02070309020205020404"/>
              </a:rPr>
              <a:t>a</a:t>
            </a:r>
            <a:r>
              <a:rPr lang="zh-CN" altLang="zh-CN" sz="2800" kern="100" dirty="0">
                <a:latin typeface="Times New Roman" panose="02020603050405020304"/>
                <a:ea typeface="华文细黑"/>
                <a:cs typeface="Times New Roman" panose="02020603050405020304"/>
              </a:rPr>
              <a:t>所示的</a:t>
            </a:r>
            <a:r>
              <a:rPr lang="en-US" altLang="zh-CN" sz="2800" kern="100" dirty="0">
                <a:latin typeface="Times New Roman" panose="02020603050405020304"/>
                <a:ea typeface="华文细黑"/>
                <a:cs typeface="Courier New" panose="02070309020205020404"/>
              </a:rPr>
              <a:t>________</a:t>
            </a:r>
            <a:r>
              <a:rPr lang="zh-CN" altLang="zh-CN" sz="2800" kern="100" dirty="0">
                <a:latin typeface="Times New Roman" panose="02020603050405020304"/>
                <a:ea typeface="华文细黑"/>
                <a:cs typeface="Times New Roman" panose="02020603050405020304"/>
              </a:rPr>
              <a:t>调节机制，尿量逐渐</a:t>
            </a:r>
            <a:r>
              <a:rPr lang="zh-CN" altLang="zh-CN" sz="2800" kern="100" dirty="0" smtClean="0">
                <a:latin typeface="Times New Roman" panose="02020603050405020304"/>
                <a:ea typeface="华文细黑"/>
                <a:cs typeface="Times New Roman" panose="02020603050405020304"/>
              </a:rPr>
              <a:t>恢复</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tabLst>
                <a:tab pos="1980565" algn="l"/>
              </a:tabLst>
            </a:pPr>
            <a:r>
              <a:rPr lang="zh-CN" altLang="zh-CN" sz="2800" kern="100" dirty="0" smtClean="0">
                <a:latin typeface="Times New Roman" panose="02020603050405020304"/>
                <a:ea typeface="华文细黑"/>
                <a:cs typeface="Times New Roman" panose="02020603050405020304"/>
              </a:rPr>
              <a:t>正常</a:t>
            </a:r>
            <a:r>
              <a:rPr lang="zh-CN" altLang="zh-CN" sz="2800" kern="100" dirty="0">
                <a:latin typeface="Times New Roman" panose="02020603050405020304"/>
                <a:ea typeface="华文细黑"/>
                <a:cs typeface="Times New Roman" panose="02020603050405020304"/>
              </a:rPr>
              <a:t>。</a:t>
            </a:r>
            <a:endParaRPr lang="zh-CN" altLang="zh-CN" sz="2800" kern="100" dirty="0">
              <a:effectLst/>
              <a:latin typeface="宋体" panose="02010600030101010101" pitchFamily="2" charset="-122"/>
              <a:cs typeface="Courier New" panose="02070309020205020404"/>
            </a:endParaRPr>
          </a:p>
        </p:txBody>
      </p:sp>
      <p:sp>
        <p:nvSpPr>
          <p:cNvPr id="12" name="圆角矩形 11">
            <a:hlinkClick r:id="rId6" action="ppaction://hlinksldjump"/>
          </p:cNvPr>
          <p:cNvSpPr/>
          <p:nvPr/>
        </p:nvSpPr>
        <p:spPr>
          <a:xfrm>
            <a:off x="11071817" y="6658831"/>
            <a:ext cx="1126655" cy="19253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解析答案</a:t>
            </a:r>
            <a:endParaRPr lang="zh-CN" altLang="en-US" sz="1400" dirty="0">
              <a:solidFill>
                <a:srgbClr val="C00000"/>
              </a:solidFill>
              <a:latin typeface="黑体" panose="02010609060101010101" pitchFamily="2" charset="-122"/>
              <a:ea typeface="黑体" panose="02010609060101010101" pitchFamily="2" charset="-122"/>
            </a:endParaRPr>
          </a:p>
        </p:txBody>
      </p:sp>
      <p:pic>
        <p:nvPicPr>
          <p:cNvPr id="14338" name="Picture 2" descr="\\李笑影\李笑影\2016\同步\步步高\生物\人教必修3\方正\人教必修3\116.TIF"/>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135079" y="1989634"/>
            <a:ext cx="3711242" cy="4445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 name="Rectangle 21">
            <a:hlinkClick r:id="rId1" action="ppaction://hlinksldjump"/>
          </p:cNvPr>
          <p:cNvSpPr>
            <a:spLocks noChangeArrowheads="1"/>
          </p:cNvSpPr>
          <p:nvPr/>
        </p:nvSpPr>
        <p:spPr bwMode="auto">
          <a:xfrm>
            <a:off x="9623598"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1</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4" name="Rectangle 21">
            <a:hlinkClick r:id="rId2" action="ppaction://hlinksldjump"/>
          </p:cNvPr>
          <p:cNvSpPr>
            <a:spLocks noChangeArrowheads="1"/>
          </p:cNvSpPr>
          <p:nvPr/>
        </p:nvSpPr>
        <p:spPr bwMode="auto">
          <a:xfrm>
            <a:off x="10056310"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2</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5" name="Rectangle 21">
            <a:hlinkClick r:id="rId3" action="ppaction://hlinksldjump"/>
          </p:cNvPr>
          <p:cNvSpPr>
            <a:spLocks noChangeArrowheads="1"/>
          </p:cNvSpPr>
          <p:nvPr/>
        </p:nvSpPr>
        <p:spPr bwMode="auto">
          <a:xfrm>
            <a:off x="10489022"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3</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6" name="Rectangle 21">
            <a:hlinkClick r:id="rId4" action="ppaction://hlinksldjump"/>
          </p:cNvPr>
          <p:cNvSpPr>
            <a:spLocks noChangeArrowheads="1"/>
          </p:cNvSpPr>
          <p:nvPr/>
        </p:nvSpPr>
        <p:spPr bwMode="auto">
          <a:xfrm>
            <a:off x="10935710"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0" name="Rectangle 21">
            <a:hlinkClick r:id="rId5" action="ppaction://hlinksldjump"/>
          </p:cNvPr>
          <p:cNvSpPr>
            <a:spLocks noChangeArrowheads="1"/>
          </p:cNvSpPr>
          <p:nvPr/>
        </p:nvSpPr>
        <p:spPr bwMode="auto">
          <a:xfrm>
            <a:off x="11368422"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5</a:t>
            </a:r>
            <a:endParaRPr lang="en-US" altLang="zh-CN" sz="2000" dirty="0">
              <a:solidFill>
                <a:srgbClr val="0000FF"/>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1" name="矩形 10"/>
          <p:cNvSpPr/>
          <p:nvPr/>
        </p:nvSpPr>
        <p:spPr>
          <a:xfrm>
            <a:off x="478582" y="779730"/>
            <a:ext cx="11120877" cy="4162232"/>
          </a:xfrm>
          <a:prstGeom prst="rect">
            <a:avLst/>
          </a:prstGeom>
        </p:spPr>
        <p:txBody>
          <a:bodyPr>
            <a:spAutoFit/>
          </a:bodyPr>
          <a:lstStyle/>
          <a:p>
            <a:pPr algn="just">
              <a:lnSpc>
                <a:spcPts val="5300"/>
              </a:lnSpc>
              <a:spcAft>
                <a:spcPts val="0"/>
              </a:spcAft>
              <a:tabLst>
                <a:tab pos="1980565" algn="l"/>
              </a:tabLst>
            </a:pPr>
            <a:r>
              <a:rPr lang="zh-CN" altLang="zh-CN" sz="2800" b="1" kern="100" dirty="0">
                <a:solidFill>
                  <a:srgbClr val="0000FF"/>
                </a:solidFill>
                <a:latin typeface="Times New Roman" panose="02020603050405020304"/>
                <a:ea typeface="华文细黑"/>
                <a:cs typeface="Times New Roman" panose="02020603050405020304"/>
              </a:rPr>
              <a:t>解析　</a:t>
            </a:r>
            <a:r>
              <a:rPr lang="zh-CN" altLang="zh-CN" sz="2800" kern="100" dirty="0" smtClean="0">
                <a:latin typeface="Times New Roman" panose="02020603050405020304"/>
                <a:ea typeface="华文细黑"/>
                <a:cs typeface="Times New Roman" panose="02020603050405020304"/>
              </a:rPr>
              <a:t>大量</a:t>
            </a:r>
            <a:r>
              <a:rPr lang="zh-CN" altLang="zh-CN" sz="2800" kern="100" dirty="0">
                <a:latin typeface="Times New Roman" panose="02020603050405020304"/>
                <a:ea typeface="华文细黑"/>
                <a:cs typeface="Times New Roman" panose="02020603050405020304"/>
              </a:rPr>
              <a:t>饮水后，人体的细胞外液渗透压降低，对细胞外液渗透压感受器的刺激减弱，下丘脑分泌的抗利尿激素减少，降低了肾小管和集合管对水分的重吸收，尿量增加。</a:t>
            </a:r>
            <a:r>
              <a:rPr lang="en-US" altLang="zh-CN" sz="2800" kern="100" dirty="0">
                <a:latin typeface="Times New Roman" panose="02020603050405020304"/>
                <a:ea typeface="华文细黑"/>
                <a:cs typeface="Courier New" panose="02070309020205020404"/>
              </a:rPr>
              <a:t>1 h</a:t>
            </a:r>
            <a:r>
              <a:rPr lang="zh-CN" altLang="zh-CN" sz="2800" kern="100" dirty="0">
                <a:latin typeface="Times New Roman" panose="02020603050405020304"/>
                <a:ea typeface="华文细黑"/>
                <a:cs typeface="Times New Roman" panose="02020603050405020304"/>
              </a:rPr>
              <a:t>后，随着机体排出了大量的水，细胞外液渗透压又逐渐升高，下丘脑分泌的抗利尿激素增加，促进肾小管和集合管对水的重吸收，这种调节方式是一种负反馈调节</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ts val="5300"/>
              </a:lnSpc>
              <a:spcAft>
                <a:spcPts val="0"/>
              </a:spcAft>
              <a:tabLst>
                <a:tab pos="1980565" algn="l"/>
              </a:tabLst>
            </a:pPr>
            <a:r>
              <a:rPr lang="zh-CN" altLang="zh-CN" sz="2800" b="1" kern="100" dirty="0">
                <a:solidFill>
                  <a:srgbClr val="0000FF"/>
                </a:solidFill>
                <a:latin typeface="Times New Roman" panose="02020603050405020304"/>
                <a:ea typeface="华文细黑"/>
                <a:cs typeface="Times New Roman" panose="02020603050405020304"/>
              </a:rPr>
              <a:t>答案　</a:t>
            </a:r>
            <a:r>
              <a:rPr lang="zh-CN" altLang="zh-CN" sz="2800" kern="100" dirty="0" smtClean="0">
                <a:solidFill>
                  <a:srgbClr val="C00000"/>
                </a:solidFill>
                <a:latin typeface="Times New Roman" panose="02020603050405020304"/>
                <a:ea typeface="华文细黑"/>
                <a:cs typeface="Times New Roman" panose="02020603050405020304"/>
              </a:rPr>
              <a:t>细胞外液</a:t>
            </a:r>
            <a:r>
              <a:rPr lang="zh-CN" altLang="zh-CN" sz="2800" kern="100" dirty="0">
                <a:solidFill>
                  <a:srgbClr val="C00000"/>
                </a:solidFill>
                <a:latin typeface="Times New Roman" panose="02020603050405020304"/>
                <a:ea typeface="华文细黑"/>
                <a:cs typeface="Times New Roman" panose="02020603050405020304"/>
              </a:rPr>
              <a:t>渗透压　抗利尿激素减少　</a:t>
            </a:r>
            <a:r>
              <a:rPr lang="zh-CN" altLang="zh-CN" sz="2800" kern="100" dirty="0" smtClean="0">
                <a:solidFill>
                  <a:srgbClr val="C00000"/>
                </a:solidFill>
                <a:latin typeface="Times New Roman" panose="02020603050405020304"/>
                <a:ea typeface="华文细黑"/>
                <a:cs typeface="Times New Roman" panose="02020603050405020304"/>
              </a:rPr>
              <a:t>通透性</a:t>
            </a:r>
            <a:r>
              <a:rPr lang="en-US" altLang="zh-CN" sz="2800" kern="100" dirty="0" smtClean="0">
                <a:solidFill>
                  <a:srgbClr val="C00000"/>
                </a:solidFill>
                <a:latin typeface="Times New Roman" panose="02020603050405020304"/>
                <a:ea typeface="华文细黑"/>
                <a:cs typeface="Times New Roman" panose="02020603050405020304"/>
              </a:rPr>
              <a:t>  </a:t>
            </a:r>
            <a:r>
              <a:rPr lang="zh-CN" altLang="zh-CN" sz="2800" kern="100" dirty="0" smtClean="0">
                <a:solidFill>
                  <a:srgbClr val="C00000"/>
                </a:solidFill>
                <a:latin typeface="Times New Roman" panose="02020603050405020304"/>
                <a:ea typeface="华文细黑"/>
                <a:cs typeface="Times New Roman" panose="02020603050405020304"/>
              </a:rPr>
              <a:t>负反馈</a:t>
            </a:r>
            <a:endParaRPr lang="zh-CN" altLang="zh-CN" sz="2800" kern="100" dirty="0">
              <a:solidFill>
                <a:srgbClr val="C00000"/>
              </a:solidFill>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750"/>
                                        <p:tgtEl>
                                          <p:spTgt spid="11">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animEffect transition="in" filter="blinds(horizontal)">
                                      <p:cBhvr>
                                        <p:cTn id="11" dur="75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6663993"/>
            <a:ext cx="12194933" cy="194007"/>
          </a:xfrm>
          <a:prstGeom prst="rect">
            <a:avLst/>
          </a:prstGeom>
          <a:solidFill>
            <a:schemeClr val="accent1">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Rectangle 21">
            <a:hlinkClick r:id="rId1" action="ppaction://hlinksldjump"/>
          </p:cNvPr>
          <p:cNvSpPr>
            <a:spLocks noChangeArrowheads="1"/>
          </p:cNvSpPr>
          <p:nvPr/>
        </p:nvSpPr>
        <p:spPr bwMode="auto">
          <a:xfrm>
            <a:off x="9623598"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1</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4" name="Rectangle 21">
            <a:hlinkClick r:id="rId2" action="ppaction://hlinksldjump"/>
          </p:cNvPr>
          <p:cNvSpPr>
            <a:spLocks noChangeArrowheads="1"/>
          </p:cNvSpPr>
          <p:nvPr/>
        </p:nvSpPr>
        <p:spPr bwMode="auto">
          <a:xfrm>
            <a:off x="10056310"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2</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5" name="Rectangle 21">
            <a:hlinkClick r:id="rId3" action="ppaction://hlinksldjump"/>
          </p:cNvPr>
          <p:cNvSpPr>
            <a:spLocks noChangeArrowheads="1"/>
          </p:cNvSpPr>
          <p:nvPr/>
        </p:nvSpPr>
        <p:spPr bwMode="auto">
          <a:xfrm>
            <a:off x="10489022"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3</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6" name="Rectangle 21">
            <a:hlinkClick r:id="rId4" action="ppaction://hlinksldjump"/>
          </p:cNvPr>
          <p:cNvSpPr>
            <a:spLocks noChangeArrowheads="1"/>
          </p:cNvSpPr>
          <p:nvPr/>
        </p:nvSpPr>
        <p:spPr bwMode="auto">
          <a:xfrm>
            <a:off x="10935710"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0" name="Rectangle 21">
            <a:hlinkClick r:id="rId5" action="ppaction://hlinksldjump"/>
          </p:cNvPr>
          <p:cNvSpPr>
            <a:spLocks noChangeArrowheads="1"/>
          </p:cNvSpPr>
          <p:nvPr/>
        </p:nvSpPr>
        <p:spPr bwMode="auto">
          <a:xfrm>
            <a:off x="11368422"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5</a:t>
            </a:r>
            <a:endParaRPr lang="en-US" altLang="zh-CN" sz="2000" dirty="0">
              <a:solidFill>
                <a:srgbClr val="0000FF"/>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1" name="矩形 10"/>
          <p:cNvSpPr/>
          <p:nvPr/>
        </p:nvSpPr>
        <p:spPr>
          <a:xfrm>
            <a:off x="205149" y="606624"/>
            <a:ext cx="11572430" cy="3323987"/>
          </a:xfrm>
          <a:prstGeom prst="rect">
            <a:avLst/>
          </a:prstGeom>
        </p:spPr>
        <p:txBody>
          <a:bodyPr>
            <a:spAutoFit/>
          </a:bodyPr>
          <a:lstStyle/>
          <a:p>
            <a:pPr algn="just">
              <a:lnSpc>
                <a:spcPct val="150000"/>
              </a:lnSpc>
              <a:spcAft>
                <a:spcPts val="0"/>
              </a:spcAft>
              <a:tabLst>
                <a:tab pos="198056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在剧烈运动状态下，体内会启动一系列调节机制，其中支配肾上腺髓质的内脏神经兴奋增强，其末梢内</a:t>
            </a:r>
            <a:r>
              <a:rPr lang="en-US" altLang="zh-CN" sz="2800" kern="100" dirty="0">
                <a:latin typeface="Times New Roman" panose="02020603050405020304"/>
                <a:ea typeface="华文细黑"/>
                <a:cs typeface="Courier New" panose="02070309020205020404"/>
              </a:rPr>
              <a:t>________</a:t>
            </a:r>
            <a:r>
              <a:rPr lang="zh-CN" altLang="zh-CN" sz="2800" kern="100" dirty="0">
                <a:latin typeface="Times New Roman" panose="02020603050405020304"/>
                <a:ea typeface="华文细黑"/>
                <a:cs typeface="Times New Roman" panose="02020603050405020304"/>
              </a:rPr>
              <a:t>释放的神经递质与肾上腺髓质细胞膜上的</a:t>
            </a:r>
            <a:r>
              <a:rPr lang="en-US" altLang="zh-CN" sz="2800" kern="100" dirty="0" smtClean="0">
                <a:latin typeface="Times New Roman" panose="02020603050405020304"/>
                <a:ea typeface="华文细黑"/>
                <a:cs typeface="Courier New" panose="02070309020205020404"/>
              </a:rPr>
              <a:t>_________</a:t>
            </a:r>
            <a:r>
              <a:rPr lang="en-US" altLang="zh-CN" sz="2800" kern="100" dirty="0">
                <a:latin typeface="Times New Roman" panose="02020603050405020304"/>
                <a:ea typeface="华文细黑"/>
                <a:cs typeface="Courier New" panose="02070309020205020404"/>
              </a:rPr>
              <a:t>_</a:t>
            </a:r>
            <a:r>
              <a:rPr lang="zh-CN" altLang="zh-CN" sz="2800" kern="100" dirty="0" smtClean="0">
                <a:latin typeface="Times New Roman" panose="02020603050405020304"/>
                <a:ea typeface="华文细黑"/>
                <a:cs typeface="Times New Roman" panose="02020603050405020304"/>
              </a:rPr>
              <a:t>结合</a:t>
            </a:r>
            <a:r>
              <a:rPr lang="zh-CN" altLang="zh-CN" sz="2800" kern="100" dirty="0">
                <a:latin typeface="Times New Roman" panose="02020603050405020304"/>
                <a:ea typeface="华文细黑"/>
                <a:cs typeface="Times New Roman" panose="02020603050405020304"/>
              </a:rPr>
              <a:t>，导致肾上腺素</a:t>
            </a:r>
            <a:r>
              <a:rPr lang="zh-CN" altLang="zh-CN" sz="2800" kern="100" dirty="0" smtClean="0">
                <a:latin typeface="Times New Roman" panose="02020603050405020304"/>
                <a:ea typeface="华文细黑"/>
                <a:cs typeface="Times New Roman" panose="02020603050405020304"/>
              </a:rPr>
              <a:t>分泌</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tabLst>
                <a:tab pos="1980565" algn="l"/>
              </a:tabLst>
            </a:pPr>
            <a:r>
              <a:rPr lang="zh-CN" altLang="zh-CN" sz="2800" kern="100" dirty="0" smtClean="0">
                <a:latin typeface="Times New Roman" panose="02020603050405020304"/>
                <a:ea typeface="华文细黑"/>
                <a:cs typeface="Times New Roman" panose="02020603050405020304"/>
              </a:rPr>
              <a:t>增多，从而</a:t>
            </a:r>
            <a:r>
              <a:rPr lang="zh-CN" altLang="zh-CN" sz="2800" kern="100" dirty="0">
                <a:latin typeface="Times New Roman" panose="02020603050405020304"/>
                <a:ea typeface="华文细黑"/>
                <a:cs typeface="Times New Roman" panose="02020603050405020304"/>
              </a:rPr>
              <a:t>促进</a:t>
            </a:r>
            <a:r>
              <a:rPr lang="en-US" altLang="zh-CN" sz="2800" kern="100" dirty="0" smtClean="0">
                <a:latin typeface="Times New Roman" panose="02020603050405020304"/>
                <a:ea typeface="华文细黑"/>
                <a:cs typeface="Courier New" panose="02070309020205020404"/>
              </a:rPr>
              <a:t>______</a:t>
            </a:r>
            <a:r>
              <a:rPr lang="zh-CN" altLang="zh-CN" sz="2800" kern="100" dirty="0" smtClean="0">
                <a:latin typeface="Times New Roman" panose="02020603050405020304"/>
                <a:ea typeface="华文细黑"/>
                <a:cs typeface="Times New Roman" panose="02020603050405020304"/>
              </a:rPr>
              <a:t>分解</a:t>
            </a:r>
            <a:r>
              <a:rPr lang="zh-CN" altLang="zh-CN" sz="2800" kern="100" dirty="0">
                <a:latin typeface="Times New Roman" panose="02020603050405020304"/>
                <a:ea typeface="华文细黑"/>
                <a:cs typeface="Times New Roman" panose="02020603050405020304"/>
              </a:rPr>
              <a:t>，抑制</a:t>
            </a:r>
            <a:r>
              <a:rPr lang="en-US" altLang="zh-CN" sz="2800" kern="100" dirty="0" smtClean="0">
                <a:latin typeface="Times New Roman" panose="02020603050405020304"/>
                <a:ea typeface="华文细黑"/>
                <a:cs typeface="Courier New" panose="02070309020205020404"/>
              </a:rPr>
              <a:t>______</a:t>
            </a:r>
            <a:r>
              <a:rPr lang="zh-CN" altLang="zh-CN" sz="2800" kern="100" dirty="0" smtClean="0">
                <a:latin typeface="Times New Roman" panose="02020603050405020304"/>
                <a:ea typeface="华文细黑"/>
                <a:cs typeface="Times New Roman" panose="02020603050405020304"/>
              </a:rPr>
              <a:t>分泌，</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tabLst>
                <a:tab pos="1980565" algn="l"/>
              </a:tabLst>
            </a:pPr>
            <a:r>
              <a:rPr lang="zh-CN" altLang="zh-CN" sz="2800" kern="100" dirty="0" smtClean="0">
                <a:latin typeface="Times New Roman" panose="02020603050405020304"/>
                <a:ea typeface="华文细黑"/>
                <a:cs typeface="Times New Roman" panose="02020603050405020304"/>
              </a:rPr>
              <a:t>引起</a:t>
            </a:r>
            <a:r>
              <a:rPr lang="zh-CN" altLang="zh-CN" sz="2800" kern="100" dirty="0">
                <a:latin typeface="Times New Roman" panose="02020603050405020304"/>
                <a:ea typeface="华文细黑"/>
                <a:cs typeface="Times New Roman" panose="02020603050405020304"/>
              </a:rPr>
              <a:t>血糖浓度升高，以满足运动时能量需要。</a:t>
            </a:r>
            <a:endParaRPr lang="zh-CN" altLang="zh-CN" sz="2800" kern="100" dirty="0">
              <a:effectLst/>
              <a:latin typeface="宋体" panose="02010600030101010101" pitchFamily="2" charset="-122"/>
              <a:cs typeface="Courier New" panose="02070309020205020404"/>
            </a:endParaRPr>
          </a:p>
        </p:txBody>
      </p:sp>
      <p:pic>
        <p:nvPicPr>
          <p:cNvPr id="17" name="Picture 2" descr="\\李笑影\李笑影\2016\同步\步步高\生物\人教必修3\方正\人教必修3\116.TI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135079" y="1989634"/>
            <a:ext cx="3711242" cy="4445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矩形 17"/>
          <p:cNvSpPr/>
          <p:nvPr/>
        </p:nvSpPr>
        <p:spPr>
          <a:xfrm>
            <a:off x="205149" y="3827934"/>
            <a:ext cx="7938596" cy="2677656"/>
          </a:xfrm>
          <a:prstGeom prst="rect">
            <a:avLst/>
          </a:prstGeom>
        </p:spPr>
        <p:txBody>
          <a:bodyPr wrap="square">
            <a:spAutoFit/>
          </a:bodyPr>
          <a:lstStyle/>
          <a:p>
            <a:pPr algn="just">
              <a:lnSpc>
                <a:spcPct val="150000"/>
              </a:lnSpc>
              <a:spcAft>
                <a:spcPts val="0"/>
              </a:spcAft>
              <a:tabLst>
                <a:tab pos="1980565" algn="l"/>
              </a:tabLst>
            </a:pPr>
            <a:r>
              <a:rPr lang="zh-CN" altLang="zh-CN" sz="2800" b="1" kern="100" dirty="0">
                <a:solidFill>
                  <a:srgbClr val="0000FF"/>
                </a:solidFill>
                <a:latin typeface="Times New Roman" panose="02020603050405020304"/>
                <a:ea typeface="华文细黑"/>
                <a:cs typeface="Times New Roman" panose="02020603050405020304"/>
              </a:rPr>
              <a:t>解析　</a:t>
            </a:r>
            <a:r>
              <a:rPr lang="zh-CN" altLang="zh-CN" sz="2800" kern="100" dirty="0" smtClean="0">
                <a:latin typeface="Times New Roman" panose="02020603050405020304"/>
                <a:ea typeface="华文细黑"/>
                <a:cs typeface="Times New Roman" panose="02020603050405020304"/>
              </a:rPr>
              <a:t>在</a:t>
            </a:r>
            <a:r>
              <a:rPr lang="zh-CN" altLang="zh-CN" sz="2800" kern="100" dirty="0">
                <a:latin typeface="Times New Roman" panose="02020603050405020304"/>
                <a:ea typeface="华文细黑"/>
                <a:cs typeface="Times New Roman" panose="02020603050405020304"/>
              </a:rPr>
              <a:t>剧烈运动状态下，机体需要大量能量，此时通过调节，使肾上腺素分泌增多，促进肝糖原分解，同时，抑制胰岛素的分泌，引起血糖浓度的升高，以满足运动时能量的需要。</a:t>
            </a:r>
            <a:endParaRPr lang="zh-CN" altLang="zh-CN" sz="2800" kern="100" dirty="0">
              <a:effectLst/>
              <a:latin typeface="宋体" panose="02010600030101010101" pitchFamily="2" charset="-122"/>
              <a:cs typeface="Courier New" panose="02070309020205020404"/>
            </a:endParaRPr>
          </a:p>
        </p:txBody>
      </p:sp>
      <p:sp>
        <p:nvSpPr>
          <p:cNvPr id="2" name="矩形 1"/>
          <p:cNvSpPr/>
          <p:nvPr/>
        </p:nvSpPr>
        <p:spPr>
          <a:xfrm>
            <a:off x="5538192" y="1384995"/>
            <a:ext cx="1620957"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突触小泡</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3" name="矩形 2"/>
          <p:cNvSpPr/>
          <p:nvPr/>
        </p:nvSpPr>
        <p:spPr>
          <a:xfrm>
            <a:off x="1990750" y="2008684"/>
            <a:ext cx="1980029"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特异性受体</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4" name="矩形 3"/>
          <p:cNvSpPr/>
          <p:nvPr/>
        </p:nvSpPr>
        <p:spPr>
          <a:xfrm>
            <a:off x="2692474" y="2653011"/>
            <a:ext cx="1261884"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肝糖原</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5" name="矩形 4"/>
          <p:cNvSpPr/>
          <p:nvPr/>
        </p:nvSpPr>
        <p:spPr>
          <a:xfrm>
            <a:off x="5533518" y="2646373"/>
            <a:ext cx="1261884"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胰岛素</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9" name="圆角矩形 18">
            <a:hlinkClick r:id="rId7"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2" charset="-122"/>
                <a:ea typeface="黑体" panose="02010609060101010101" pitchFamily="2" charset="-122"/>
              </a:rPr>
              <a:t>返回</a:t>
            </a:r>
            <a:endParaRPr lang="zh-CN" altLang="en-US" sz="1400" dirty="0">
              <a:solidFill>
                <a:srgbClr val="0000CC"/>
              </a:solidFill>
              <a:latin typeface="黑体" panose="02010609060101010101" pitchFamily="2" charset="-122"/>
              <a:ea typeface="黑体" panose="02010609060101010101" pitchFamily="2" charset="-122"/>
            </a:endParaRPr>
          </a:p>
        </p:txBody>
      </p:sp>
      <p:sp>
        <p:nvSpPr>
          <p:cNvPr id="20" name="圆角矩形 19"/>
          <p:cNvSpPr/>
          <p:nvPr/>
        </p:nvSpPr>
        <p:spPr>
          <a:xfrm>
            <a:off x="10031263" y="6658831"/>
            <a:ext cx="1126655" cy="19253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解析答案</a:t>
            </a:r>
            <a:endParaRPr lang="zh-CN" altLang="en-US" sz="1400" dirty="0">
              <a:solidFill>
                <a:srgbClr val="C00000"/>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linds(horizontal)">
                                      <p:cBhvr>
                                        <p:cTn id="15" dur="500"/>
                                        <p:tgtEl>
                                          <p:spTgt spid="3"/>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linds(horizontal)">
                                      <p:cBhvr>
                                        <p:cTn id="18" dur="500"/>
                                        <p:tgtEl>
                                          <p:spTgt spid="4"/>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linds(horizontal)">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grpId="1" nodeType="clickEffect">
                                  <p:stCondLst>
                                    <p:cond delay="0"/>
                                  </p:stCondLst>
                                  <p:childTnLst>
                                    <p:animEffect transition="out" filter="fade">
                                      <p:cBhvr>
                                        <p:cTn id="25" dur="500"/>
                                        <p:tgtEl>
                                          <p:spTgt spid="18"/>
                                        </p:tgtEl>
                                      </p:cBhvr>
                                    </p:animEffect>
                                    <p:set>
                                      <p:cBhvr>
                                        <p:cTn id="26" dur="1" fill="hold">
                                          <p:stCondLst>
                                            <p:cond delay="499"/>
                                          </p:stCondLst>
                                        </p:cTn>
                                        <p:tgtEl>
                                          <p:spTgt spid="18"/>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2"/>
                                        </p:tgtEl>
                                      </p:cBhvr>
                                    </p:animEffect>
                                    <p:set>
                                      <p:cBhvr>
                                        <p:cTn id="29" dur="1" fill="hold">
                                          <p:stCondLst>
                                            <p:cond delay="499"/>
                                          </p:stCondLst>
                                        </p:cTn>
                                        <p:tgtEl>
                                          <p:spTgt spid="2"/>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3"/>
                                        </p:tgtEl>
                                      </p:cBhvr>
                                    </p:animEffect>
                                    <p:set>
                                      <p:cBhvr>
                                        <p:cTn id="32" dur="1" fill="hold">
                                          <p:stCondLst>
                                            <p:cond delay="499"/>
                                          </p:stCondLst>
                                        </p:cTn>
                                        <p:tgtEl>
                                          <p:spTgt spid="3"/>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4"/>
                                        </p:tgtEl>
                                      </p:cBhvr>
                                    </p:animEffect>
                                    <p:set>
                                      <p:cBhvr>
                                        <p:cTn id="35" dur="1" fill="hold">
                                          <p:stCondLst>
                                            <p:cond delay="499"/>
                                          </p:stCondLst>
                                        </p:cTn>
                                        <p:tgtEl>
                                          <p:spTgt spid="4"/>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5"/>
                                        </p:tgtEl>
                                      </p:cBhvr>
                                    </p:animEffect>
                                    <p:set>
                                      <p:cBhvr>
                                        <p:cTn id="38"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20"/>
                  </p:tgtEl>
                </p:cond>
              </p:nextCondLst>
            </p:seq>
          </p:childTnLst>
        </p:cTn>
      </p:par>
    </p:tnLst>
    <p:bldLst>
      <p:bldP spid="18" grpId="0"/>
      <p:bldP spid="18" grpId="1"/>
      <p:bldP spid="2" grpId="0"/>
      <p:bldP spid="2" grpId="1"/>
      <p:bldP spid="3" grpId="0"/>
      <p:bldP spid="3" grpId="1"/>
      <p:bldP spid="4" grpId="0"/>
      <p:bldP spid="4" grpId="1"/>
      <p:bldP spid="5" grpId="0"/>
      <p:bldP spid="5"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9125" y="45418"/>
            <a:ext cx="11572430" cy="6555641"/>
          </a:xfrm>
          <a:prstGeom prst="rect">
            <a:avLst/>
          </a:prstGeom>
        </p:spPr>
        <p:txBody>
          <a:bodyPr>
            <a:spAutoFit/>
          </a:bodyPr>
          <a:lstStyle/>
          <a:p>
            <a:pPr algn="just">
              <a:lnSpc>
                <a:spcPct val="150000"/>
              </a:lnSpc>
              <a:spcAft>
                <a:spcPts val="0"/>
              </a:spcAft>
              <a:tabLst>
                <a:tab pos="1980565" algn="l"/>
              </a:tabLst>
            </a:pPr>
            <a:r>
              <a:rPr lang="zh-CN" altLang="zh-CN" sz="2800" b="1" kern="100" dirty="0">
                <a:solidFill>
                  <a:srgbClr val="C00000"/>
                </a:solidFill>
                <a:latin typeface="Times New Roman" panose="02020603050405020304"/>
                <a:ea typeface="华文细黑"/>
                <a:cs typeface="Times New Roman" panose="02020603050405020304"/>
              </a:rPr>
              <a:t>方式二：</a:t>
            </a:r>
            <a:endParaRPr lang="zh-CN" altLang="zh-CN" sz="2800" b="1" kern="100" dirty="0">
              <a:solidFill>
                <a:srgbClr val="C00000"/>
              </a:solidFill>
              <a:latin typeface="Times New Roman" panose="02020603050405020304"/>
              <a:ea typeface="华文细黑"/>
              <a:cs typeface="Times New Roman" panose="02020603050405020304"/>
            </a:endParaRPr>
          </a:p>
          <a:p>
            <a:pPr algn="just">
              <a:lnSpc>
                <a:spcPct val="150000"/>
              </a:lnSpc>
              <a:spcAft>
                <a:spcPts val="0"/>
              </a:spcAft>
              <a:tabLst>
                <a:tab pos="1980565" algn="l"/>
              </a:tabLst>
            </a:pPr>
            <a:r>
              <a:rPr lang="zh-CN" altLang="zh-CN" sz="2800" kern="100" dirty="0">
                <a:latin typeface="Times New Roman" panose="02020603050405020304"/>
                <a:ea typeface="华文细黑"/>
                <a:cs typeface="Times New Roman" panose="02020603050405020304"/>
              </a:rPr>
              <a:t>用电视剧情景导入。</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1980565" algn="l"/>
              </a:tabLst>
            </a:pPr>
            <a:r>
              <a:rPr lang="zh-CN" altLang="en-US" sz="2800" kern="100" dirty="0">
                <a:latin typeface="+mn-ea"/>
                <a:cs typeface="Times New Roman" panose="02020603050405020304"/>
              </a:rPr>
              <a:t>教师</a:t>
            </a:r>
            <a:r>
              <a:rPr lang="zh-CN" altLang="en-US" sz="2800" kern="100" dirty="0" smtClean="0">
                <a:latin typeface="+mn-ea"/>
                <a:cs typeface="Times New Roman" panose="02020603050405020304"/>
              </a:rPr>
              <a:t>提问</a:t>
            </a:r>
            <a:r>
              <a:rPr lang="en-US" altLang="zh-CN" sz="2800" kern="100" dirty="0" smtClean="0">
                <a:latin typeface="+mn-ea"/>
                <a:cs typeface="Times New Roman" panose="02020603050405020304"/>
              </a:rPr>
              <a:t>  </a:t>
            </a:r>
            <a:r>
              <a:rPr lang="zh-CN" altLang="zh-CN" sz="2800" kern="100" dirty="0" smtClean="0">
                <a:solidFill>
                  <a:srgbClr val="0000FF"/>
                </a:solidFill>
                <a:latin typeface="Times New Roman" panose="02020603050405020304"/>
                <a:ea typeface="华文细黑"/>
                <a:cs typeface="Times New Roman" panose="02020603050405020304"/>
              </a:rPr>
              <a:t>有</a:t>
            </a:r>
            <a:r>
              <a:rPr lang="zh-CN" altLang="zh-CN" sz="2800" kern="100" dirty="0">
                <a:solidFill>
                  <a:srgbClr val="0000FF"/>
                </a:solidFill>
                <a:latin typeface="Times New Roman" panose="02020603050405020304"/>
                <a:ea typeface="华文细黑"/>
                <a:cs typeface="Times New Roman" panose="02020603050405020304"/>
              </a:rPr>
              <a:t>一部热播的电视剧《宫锁珠帘》</a:t>
            </a:r>
            <a:r>
              <a:rPr lang="en-US" altLang="zh-CN" sz="2800" kern="100" dirty="0">
                <a:solidFill>
                  <a:srgbClr val="0000FF"/>
                </a:solidFill>
                <a:latin typeface="Times New Roman" panose="02020603050405020304"/>
                <a:ea typeface="华文细黑"/>
                <a:cs typeface="Courier New" panose="02070309020205020404"/>
              </a:rPr>
              <a:t>(</a:t>
            </a:r>
            <a:r>
              <a:rPr lang="zh-CN" altLang="zh-CN" sz="2800" kern="100" dirty="0">
                <a:solidFill>
                  <a:srgbClr val="0000FF"/>
                </a:solidFill>
                <a:latin typeface="Times New Roman" panose="02020603050405020304"/>
                <a:ea typeface="华文细黑"/>
                <a:cs typeface="Times New Roman" panose="02020603050405020304"/>
              </a:rPr>
              <a:t>宫</a:t>
            </a:r>
            <a:r>
              <a:rPr lang="en-US" altLang="zh-CN" sz="2800" kern="100" dirty="0">
                <a:solidFill>
                  <a:srgbClr val="0000FF"/>
                </a:solidFill>
                <a:latin typeface="Times New Roman" panose="02020603050405020304"/>
                <a:ea typeface="华文细黑"/>
                <a:cs typeface="Courier New" panose="02070309020205020404"/>
              </a:rPr>
              <a:t>2</a:t>
            </a:r>
            <a:r>
              <a:rPr lang="en-US" altLang="zh-CN" sz="2800" kern="100" dirty="0" smtClean="0">
                <a:solidFill>
                  <a:srgbClr val="0000FF"/>
                </a:solidFill>
                <a:latin typeface="Times New Roman" panose="02020603050405020304"/>
                <a:ea typeface="华文细黑"/>
                <a:cs typeface="Courier New" panose="02070309020205020404"/>
              </a:rPr>
              <a:t>)</a:t>
            </a:r>
            <a:endParaRPr lang="en-US" altLang="zh-CN" sz="2800" kern="100" dirty="0" smtClean="0">
              <a:solidFill>
                <a:srgbClr val="0000FF"/>
              </a:solidFill>
              <a:latin typeface="Times New Roman" panose="02020603050405020304"/>
              <a:ea typeface="华文细黑"/>
              <a:cs typeface="Courier New" panose="02070309020205020404"/>
            </a:endParaRPr>
          </a:p>
          <a:p>
            <a:pPr algn="just">
              <a:lnSpc>
                <a:spcPct val="150000"/>
              </a:lnSpc>
              <a:spcAft>
                <a:spcPts val="0"/>
              </a:spcAft>
              <a:tabLst>
                <a:tab pos="1980565" algn="l"/>
              </a:tabLst>
            </a:pPr>
            <a:r>
              <a:rPr lang="zh-CN" altLang="zh-CN" sz="2800" kern="100" dirty="0" smtClean="0">
                <a:solidFill>
                  <a:srgbClr val="0000FF"/>
                </a:solidFill>
                <a:latin typeface="Times New Roman" panose="02020603050405020304"/>
                <a:ea typeface="华文细黑"/>
                <a:cs typeface="Times New Roman" panose="02020603050405020304"/>
              </a:rPr>
              <a:t>大家应该看过</a:t>
            </a:r>
            <a:r>
              <a:rPr lang="zh-CN" altLang="zh-CN" sz="2800" kern="100" dirty="0">
                <a:solidFill>
                  <a:srgbClr val="0000FF"/>
                </a:solidFill>
                <a:latin typeface="Times New Roman" panose="02020603050405020304"/>
                <a:ea typeface="华文细黑"/>
                <a:cs typeface="Times New Roman" panose="02020603050405020304"/>
              </a:rPr>
              <a:t>吧？</a:t>
            </a:r>
            <a:endParaRPr lang="zh-CN" altLang="zh-CN" sz="2800" kern="100" dirty="0">
              <a:solidFill>
                <a:srgbClr val="0000FF"/>
              </a:solidFill>
              <a:latin typeface="宋体" panose="02010600030101010101" pitchFamily="2" charset="-122"/>
              <a:cs typeface="Courier New" panose="02070309020205020404"/>
            </a:endParaRPr>
          </a:p>
          <a:p>
            <a:pPr algn="just">
              <a:lnSpc>
                <a:spcPct val="150000"/>
              </a:lnSpc>
              <a:spcAft>
                <a:spcPts val="0"/>
              </a:spcAft>
              <a:tabLst>
                <a:tab pos="1980565" algn="l"/>
              </a:tabLst>
            </a:pPr>
            <a:r>
              <a:rPr lang="zh-CN" altLang="en-US" sz="2800" kern="100" dirty="0" smtClean="0">
                <a:latin typeface="+mn-ea"/>
                <a:cs typeface="Times New Roman" panose="02020603050405020304"/>
              </a:rPr>
              <a:t>学生回答</a:t>
            </a:r>
            <a:r>
              <a:rPr lang="en-US" altLang="zh-CN" sz="2800" kern="100" dirty="0" smtClean="0">
                <a:latin typeface="+mn-ea"/>
                <a:cs typeface="Times New Roman" panose="02020603050405020304"/>
              </a:rPr>
              <a:t>  </a:t>
            </a:r>
            <a:r>
              <a:rPr lang="zh-CN" altLang="zh-CN" sz="2800" kern="100" dirty="0" smtClean="0">
                <a:solidFill>
                  <a:srgbClr val="C00000"/>
                </a:solidFill>
                <a:latin typeface="Times New Roman" panose="02020603050405020304"/>
                <a:ea typeface="华文细黑"/>
                <a:cs typeface="Times New Roman" panose="02020603050405020304"/>
              </a:rPr>
              <a:t>看过</a:t>
            </a:r>
            <a:r>
              <a:rPr lang="zh-CN" altLang="zh-CN" sz="2800" kern="100" dirty="0">
                <a:solidFill>
                  <a:srgbClr val="C00000"/>
                </a:solidFill>
                <a:latin typeface="Times New Roman" panose="02020603050405020304"/>
                <a:ea typeface="华文细黑"/>
                <a:cs typeface="Times New Roman" panose="02020603050405020304"/>
              </a:rPr>
              <a:t>！</a:t>
            </a:r>
            <a:endParaRPr lang="zh-CN" altLang="zh-CN" sz="2800" kern="100" dirty="0">
              <a:solidFill>
                <a:srgbClr val="C00000"/>
              </a:solidFill>
              <a:latin typeface="宋体" panose="02010600030101010101" pitchFamily="2" charset="-122"/>
              <a:cs typeface="Courier New" panose="02070309020205020404"/>
            </a:endParaRPr>
          </a:p>
          <a:p>
            <a:pPr algn="just">
              <a:lnSpc>
                <a:spcPct val="150000"/>
              </a:lnSpc>
              <a:spcAft>
                <a:spcPts val="0"/>
              </a:spcAft>
              <a:tabLst>
                <a:tab pos="1980565" algn="l"/>
              </a:tabLst>
            </a:pPr>
            <a:r>
              <a:rPr lang="zh-CN" altLang="en-US" sz="2800" kern="100" dirty="0">
                <a:latin typeface="+mn-ea"/>
                <a:cs typeface="Times New Roman" panose="02020603050405020304"/>
              </a:rPr>
              <a:t>教师</a:t>
            </a:r>
            <a:r>
              <a:rPr lang="zh-CN" altLang="en-US" sz="2800" kern="100" dirty="0" smtClean="0">
                <a:latin typeface="+mn-ea"/>
                <a:cs typeface="Times New Roman" panose="02020603050405020304"/>
              </a:rPr>
              <a:t>提问</a:t>
            </a:r>
            <a:r>
              <a:rPr lang="en-US" altLang="zh-CN" sz="2800" kern="100" dirty="0" smtClean="0">
                <a:latin typeface="+mn-ea"/>
                <a:cs typeface="Times New Roman" panose="02020603050405020304"/>
              </a:rPr>
              <a:t>  </a:t>
            </a:r>
            <a:r>
              <a:rPr lang="zh-CN" altLang="zh-CN" sz="2800" kern="100" dirty="0" smtClean="0">
                <a:solidFill>
                  <a:srgbClr val="0000FF"/>
                </a:solidFill>
                <a:latin typeface="Times New Roman" panose="02020603050405020304"/>
                <a:ea typeface="华文细黑"/>
                <a:cs typeface="Times New Roman" panose="02020603050405020304"/>
              </a:rPr>
              <a:t>在</a:t>
            </a:r>
            <a:r>
              <a:rPr lang="zh-CN" altLang="zh-CN" sz="2800" kern="100" dirty="0">
                <a:solidFill>
                  <a:srgbClr val="0000FF"/>
                </a:solidFill>
                <a:latin typeface="Times New Roman" panose="02020603050405020304"/>
                <a:ea typeface="华文细黑"/>
                <a:cs typeface="Times New Roman" panose="02020603050405020304"/>
              </a:rPr>
              <a:t>电视剧中有这样一个场景，怜儿和雍正皇帝深陷险境，身受重伤的怜儿口渴想喝水，但是根本找不到水，雍正皇帝情急之下咬破指头，让怜儿喝血，竟然给怜儿解了渴，那么请问渴感是如何形成呢？喝血止渴，这科学吗？带着这些问题，就让我们一起去学习今天的这节课</a:t>
            </a:r>
            <a:r>
              <a:rPr lang="en-US" altLang="zh-CN" sz="2800" kern="100" dirty="0">
                <a:solidFill>
                  <a:srgbClr val="0000FF"/>
                </a:solidFill>
                <a:latin typeface="Times New Roman" panose="02020603050405020304"/>
                <a:ea typeface="华文细黑"/>
                <a:cs typeface="Times New Roman" panose="02020603050405020304"/>
              </a:rPr>
              <a:t>—</a:t>
            </a:r>
            <a:r>
              <a:rPr lang="zh-CN" altLang="zh-CN" sz="2800" kern="100" dirty="0">
                <a:solidFill>
                  <a:srgbClr val="0000FF"/>
                </a:solidFill>
                <a:latin typeface="Times New Roman" panose="02020603050405020304"/>
                <a:ea typeface="华文细黑"/>
                <a:cs typeface="Times New Roman" panose="02020603050405020304"/>
              </a:rPr>
              <a:t>神经调节与体液调节的关系吧！</a:t>
            </a:r>
            <a:r>
              <a:rPr lang="en-US" altLang="zh-CN" sz="2800" kern="100" dirty="0">
                <a:solidFill>
                  <a:srgbClr val="0000FF"/>
                </a:solidFill>
                <a:latin typeface="Times New Roman" panose="02020603050405020304"/>
                <a:ea typeface="华文细黑"/>
                <a:cs typeface="Times New Roman" panose="02020603050405020304"/>
              </a:rPr>
              <a:t> </a:t>
            </a:r>
            <a:endParaRPr lang="zh-CN" altLang="zh-CN" sz="2800" kern="100" dirty="0">
              <a:solidFill>
                <a:srgbClr val="0000FF"/>
              </a:solidFill>
              <a:latin typeface="Times New Roman" panose="02020603050405020304"/>
              <a:ea typeface="华文细黑"/>
              <a:cs typeface="Times New Roman" panose="02020603050405020304"/>
            </a:endParaRPr>
          </a:p>
        </p:txBody>
      </p:sp>
      <p:sp>
        <p:nvSpPr>
          <p:cNvPr id="3" name="矩形 2"/>
          <p:cNvSpPr/>
          <p:nvPr/>
        </p:nvSpPr>
        <p:spPr>
          <a:xfrm>
            <a:off x="0" y="6663993"/>
            <a:ext cx="12194933" cy="194007"/>
          </a:xfrm>
          <a:prstGeom prst="rect">
            <a:avLst/>
          </a:prstGeom>
          <a:solidFill>
            <a:schemeClr val="accent5">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defTabSz="1218565">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p:cNvSpPr/>
          <p:nvPr/>
        </p:nvSpPr>
        <p:spPr>
          <a:xfrm>
            <a:off x="8196418" y="6658831"/>
            <a:ext cx="1126655" cy="19253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Times New Roman" panose="02020603050405020304" pitchFamily="18" charset="0"/>
                <a:ea typeface="黑体" panose="02010609060101010101" pitchFamily="2" charset="-122"/>
                <a:cs typeface="Times New Roman" panose="02020603050405020304" pitchFamily="18" charset="0"/>
              </a:rPr>
              <a:t>教师提问</a:t>
            </a:r>
            <a:r>
              <a:rPr lang="en-US" altLang="zh-CN" sz="1400" dirty="0" smtClean="0">
                <a:solidFill>
                  <a:srgbClr val="C00000"/>
                </a:solidFill>
                <a:latin typeface="Times New Roman" panose="02020603050405020304" pitchFamily="18" charset="0"/>
                <a:ea typeface="黑体" panose="02010609060101010101" pitchFamily="2" charset="-122"/>
                <a:cs typeface="Times New Roman" panose="02020603050405020304" pitchFamily="18" charset="0"/>
              </a:rPr>
              <a:t>1</a:t>
            </a:r>
            <a:endParaRPr lang="zh-CN" altLang="en-US" sz="1400" dirty="0">
              <a:solidFill>
                <a:srgbClr val="C00000"/>
              </a:solidFill>
              <a:latin typeface="Times New Roman" panose="02020603050405020304" pitchFamily="18" charset="0"/>
              <a:ea typeface="黑体" panose="02010609060101010101" pitchFamily="2" charset="-122"/>
              <a:cs typeface="Times New Roman" panose="02020603050405020304" pitchFamily="18" charset="0"/>
            </a:endParaRPr>
          </a:p>
        </p:txBody>
      </p:sp>
      <p:sp>
        <p:nvSpPr>
          <p:cNvPr id="5" name="圆角矩形 4"/>
          <p:cNvSpPr/>
          <p:nvPr/>
        </p:nvSpPr>
        <p:spPr>
          <a:xfrm>
            <a:off x="9630055" y="6658831"/>
            <a:ext cx="1126655" cy="19253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Times New Roman" panose="02020603050405020304" pitchFamily="18" charset="0"/>
                <a:ea typeface="黑体" panose="02010609060101010101" pitchFamily="2" charset="-122"/>
                <a:cs typeface="Times New Roman" panose="02020603050405020304" pitchFamily="18" charset="0"/>
              </a:rPr>
              <a:t>学生回答</a:t>
            </a:r>
            <a:r>
              <a:rPr lang="en-US" altLang="zh-CN" sz="1400" dirty="0" smtClean="0">
                <a:solidFill>
                  <a:srgbClr val="C00000"/>
                </a:solidFill>
                <a:latin typeface="Times New Roman" panose="02020603050405020304" pitchFamily="18" charset="0"/>
                <a:ea typeface="黑体" panose="02010609060101010101" pitchFamily="2" charset="-122"/>
                <a:cs typeface="Times New Roman" panose="02020603050405020304" pitchFamily="18" charset="0"/>
              </a:rPr>
              <a:t>1</a:t>
            </a:r>
            <a:endParaRPr lang="zh-CN" altLang="en-US" sz="1400" dirty="0">
              <a:solidFill>
                <a:srgbClr val="C00000"/>
              </a:solidFill>
              <a:latin typeface="Times New Roman" panose="02020603050405020304" pitchFamily="18" charset="0"/>
              <a:ea typeface="黑体" panose="02010609060101010101" pitchFamily="2" charset="-122"/>
              <a:cs typeface="Times New Roman" panose="02020603050405020304" pitchFamily="18" charset="0"/>
            </a:endParaRPr>
          </a:p>
        </p:txBody>
      </p:sp>
      <p:sp>
        <p:nvSpPr>
          <p:cNvPr id="7" name="圆角矩形 6"/>
          <p:cNvSpPr/>
          <p:nvPr/>
        </p:nvSpPr>
        <p:spPr>
          <a:xfrm>
            <a:off x="11063692" y="6658831"/>
            <a:ext cx="1126655" cy="19253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Times New Roman" panose="02020603050405020304" pitchFamily="18" charset="0"/>
                <a:ea typeface="黑体" panose="02010609060101010101" pitchFamily="2" charset="-122"/>
                <a:cs typeface="Times New Roman" panose="02020603050405020304" pitchFamily="18" charset="0"/>
              </a:rPr>
              <a:t>教师提问</a:t>
            </a:r>
            <a:r>
              <a:rPr lang="en-US" altLang="zh-CN" sz="1400" dirty="0" smtClean="0">
                <a:solidFill>
                  <a:srgbClr val="C00000"/>
                </a:solidFill>
                <a:latin typeface="Times New Roman" panose="02020603050405020304" pitchFamily="18" charset="0"/>
                <a:ea typeface="黑体" panose="02010609060101010101" pitchFamily="2" charset="-122"/>
                <a:cs typeface="Times New Roman" panose="02020603050405020304" pitchFamily="18" charset="0"/>
              </a:rPr>
              <a:t>2</a:t>
            </a:r>
            <a:endParaRPr lang="zh-CN" altLang="en-US" sz="1400" dirty="0">
              <a:solidFill>
                <a:srgbClr val="C00000"/>
              </a:solidFill>
              <a:latin typeface="Times New Roman" panose="02020603050405020304" pitchFamily="18" charset="0"/>
              <a:ea typeface="黑体" panose="02010609060101010101" pitchFamily="2" charset="-122"/>
              <a:cs typeface="Times New Roman" panose="02020603050405020304" pitchFamily="18" charset="0"/>
            </a:endParaRPr>
          </a:p>
        </p:txBody>
      </p:sp>
      <p:pic>
        <p:nvPicPr>
          <p:cNvPr id="2050" name="Picture 2" descr="F:\2016\同步\步步高\生物\人教必修3\方正\108.TIF"/>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8661695" y="1135576"/>
            <a:ext cx="2618675" cy="1963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blinds(horizontal)">
                                      <p:cBhvr>
                                        <p:cTn id="7" dur="500"/>
                                        <p:tgtEl>
                                          <p:spTgt spid="6">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
                                            <p:txEl>
                                              <p:pRg st="3" end="3"/>
                                            </p:txEl>
                                          </p:spTgt>
                                        </p:tgtEl>
                                        <p:attrNameLst>
                                          <p:attrName>style.visibility</p:attrName>
                                        </p:attrNameLst>
                                      </p:cBhvr>
                                      <p:to>
                                        <p:strVal val="visible"/>
                                      </p:to>
                                    </p:set>
                                    <p:animEffect transition="in" filter="blinds(horizontal)">
                                      <p:cBhvr>
                                        <p:cTn id="10" dur="500"/>
                                        <p:tgtEl>
                                          <p:spTgt spid="6">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0" nodeType="clickEffect">
                                  <p:stCondLst>
                                    <p:cond delay="0"/>
                                  </p:stCondLst>
                                  <p:childTnLst>
                                    <p:animEffect transition="out" filter="fade">
                                      <p:cBhvr>
                                        <p:cTn id="14" dur="500"/>
                                        <p:tgtEl>
                                          <p:spTgt spid="6">
                                            <p:txEl>
                                              <p:pRg st="2" end="2"/>
                                            </p:txEl>
                                          </p:spTgt>
                                        </p:tgtEl>
                                      </p:cBhvr>
                                    </p:animEffect>
                                    <p:set>
                                      <p:cBhvr>
                                        <p:cTn id="15" dur="1" fill="hold">
                                          <p:stCondLst>
                                            <p:cond delay="499"/>
                                          </p:stCondLst>
                                        </p:cTn>
                                        <p:tgtEl>
                                          <p:spTgt spid="6">
                                            <p:txEl>
                                              <p:pRg st="2" end="2"/>
                                            </p:txEl>
                                          </p:spTgt>
                                        </p:tgtEl>
                                        <p:attrNameLst>
                                          <p:attrName>style.visibility</p:attrName>
                                        </p:attrNameLst>
                                      </p:cBhvr>
                                      <p:to>
                                        <p:strVal val="hidden"/>
                                      </p:to>
                                    </p:set>
                                  </p:childTnLst>
                                </p:cTn>
                              </p:par>
                              <p:par>
                                <p:cTn id="16" presetID="10" presetClass="exit" presetSubtype="0" fill="hold" grpId="0" nodeType="withEffect">
                                  <p:stCondLst>
                                    <p:cond delay="0"/>
                                  </p:stCondLst>
                                  <p:childTnLst>
                                    <p:animEffect transition="out" filter="fade">
                                      <p:cBhvr>
                                        <p:cTn id="17" dur="500"/>
                                        <p:tgtEl>
                                          <p:spTgt spid="6">
                                            <p:txEl>
                                              <p:pRg st="3" end="3"/>
                                            </p:txEl>
                                          </p:spTgt>
                                        </p:tgtEl>
                                      </p:cBhvr>
                                    </p:animEffect>
                                    <p:set>
                                      <p:cBhvr>
                                        <p:cTn id="18" dur="1" fill="hold">
                                          <p:stCondLst>
                                            <p:cond delay="499"/>
                                          </p:stCondLst>
                                        </p:cTn>
                                        <p:tgtEl>
                                          <p:spTgt spid="6">
                                            <p:txEl>
                                              <p:pRg st="3" end="3"/>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19" restart="whenNotActive" fill="hold" evtFilter="cancelBubble" nodeType="interactiveSeq">
                <p:stCondLst>
                  <p:cond evt="onClick" delay="0">
                    <p:tgtEl>
                      <p:spTgt spid="5"/>
                    </p:tgtEl>
                  </p:cond>
                </p:stCondLst>
                <p:endSync evt="end" delay="0">
                  <p:rtn val="all"/>
                </p:endSync>
                <p:childTnLst>
                  <p:par>
                    <p:cTn id="20" fill="hold">
                      <p:stCondLst>
                        <p:cond delay="0"/>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6">
                                            <p:txEl>
                                              <p:pRg st="4" end="4"/>
                                            </p:txEl>
                                          </p:spTgt>
                                        </p:tgtEl>
                                        <p:attrNameLst>
                                          <p:attrName>style.visibility</p:attrName>
                                        </p:attrNameLst>
                                      </p:cBhvr>
                                      <p:to>
                                        <p:strVal val="visible"/>
                                      </p:to>
                                    </p:set>
                                    <p:animEffect transition="in" filter="blinds(horizontal)">
                                      <p:cBhvr>
                                        <p:cTn id="24" dur="500"/>
                                        <p:tgtEl>
                                          <p:spTgt spid="6">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1" nodeType="clickEffect">
                                  <p:stCondLst>
                                    <p:cond delay="0"/>
                                  </p:stCondLst>
                                  <p:childTnLst>
                                    <p:animEffect transition="out" filter="fade">
                                      <p:cBhvr>
                                        <p:cTn id="28" dur="500"/>
                                        <p:tgtEl>
                                          <p:spTgt spid="6">
                                            <p:txEl>
                                              <p:pRg st="4" end="4"/>
                                            </p:txEl>
                                          </p:spTgt>
                                        </p:tgtEl>
                                      </p:cBhvr>
                                    </p:animEffect>
                                    <p:set>
                                      <p:cBhvr>
                                        <p:cTn id="29" dur="1" fill="hold">
                                          <p:stCondLst>
                                            <p:cond delay="499"/>
                                          </p:stCondLst>
                                        </p:cTn>
                                        <p:tgtEl>
                                          <p:spTgt spid="6">
                                            <p:txEl>
                                              <p:pRg st="4" end="4"/>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seq concurrent="1" nextAc="seek">
              <p:cTn id="30" restart="whenNotActive" fill="hold" evtFilter="cancelBubble" nodeType="interactiveSeq">
                <p:stCondLst>
                  <p:cond evt="onClick" delay="0">
                    <p:tgtEl>
                      <p:spTgt spid="7"/>
                    </p:tgtEl>
                  </p:cond>
                </p:stCondLst>
                <p:endSync evt="end" delay="0">
                  <p:rtn val="all"/>
                </p:endSync>
                <p:childTnLst>
                  <p:par>
                    <p:cTn id="31" fill="hold">
                      <p:stCondLst>
                        <p:cond delay="0"/>
                      </p:stCondLst>
                      <p:childTnLst>
                        <p:par>
                          <p:cTn id="32" fill="hold">
                            <p:stCondLst>
                              <p:cond delay="0"/>
                            </p:stCondLst>
                            <p:childTnLst>
                              <p:par>
                                <p:cTn id="33" presetID="3" presetClass="entr" presetSubtype="10" fill="hold" nodeType="clickEffect">
                                  <p:stCondLst>
                                    <p:cond delay="0"/>
                                  </p:stCondLst>
                                  <p:childTnLst>
                                    <p:set>
                                      <p:cBhvr>
                                        <p:cTn id="34" dur="1" fill="hold">
                                          <p:stCondLst>
                                            <p:cond delay="0"/>
                                          </p:stCondLst>
                                        </p:cTn>
                                        <p:tgtEl>
                                          <p:spTgt spid="6">
                                            <p:txEl>
                                              <p:pRg st="5" end="5"/>
                                            </p:txEl>
                                          </p:spTgt>
                                        </p:tgtEl>
                                        <p:attrNameLst>
                                          <p:attrName>style.visibility</p:attrName>
                                        </p:attrNameLst>
                                      </p:cBhvr>
                                      <p:to>
                                        <p:strVal val="visible"/>
                                      </p:to>
                                    </p:set>
                                    <p:animEffect transition="in" filter="blinds(horizontal)">
                                      <p:cBhvr>
                                        <p:cTn id="35" dur="500"/>
                                        <p:tgtEl>
                                          <p:spTgt spid="6">
                                            <p:txEl>
                                              <p:pRg st="5" end="5"/>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grpId="2" nodeType="clickEffect">
                                  <p:stCondLst>
                                    <p:cond delay="0"/>
                                  </p:stCondLst>
                                  <p:childTnLst>
                                    <p:animEffect transition="out" filter="fade">
                                      <p:cBhvr>
                                        <p:cTn id="39" dur="500"/>
                                        <p:tgtEl>
                                          <p:spTgt spid="6">
                                            <p:txEl>
                                              <p:pRg st="5" end="5"/>
                                            </p:txEl>
                                          </p:spTgt>
                                        </p:tgtEl>
                                      </p:cBhvr>
                                    </p:animEffect>
                                    <p:set>
                                      <p:cBhvr>
                                        <p:cTn id="40" dur="1" fill="hold">
                                          <p:stCondLst>
                                            <p:cond delay="499"/>
                                          </p:stCondLst>
                                        </p:cTn>
                                        <p:tgtEl>
                                          <p:spTgt spid="6">
                                            <p:txEl>
                                              <p:pRg st="5" end="5"/>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6" grpId="0" uiExpand="1" build="allAtOnce"/>
      <p:bldP spid="6" grpId="1" uiExpand="1" build="allAtOnce"/>
      <p:bldP spid="6" grpId="2" uiExpand="1" build="allAtOnce"/>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7"/>
          <p:cNvSpPr>
            <a:spLocks noChangeArrowheads="1"/>
          </p:cNvSpPr>
          <p:nvPr/>
        </p:nvSpPr>
        <p:spPr bwMode="gray">
          <a:xfrm>
            <a:off x="0" y="2216059"/>
            <a:ext cx="12190413" cy="2223023"/>
          </a:xfrm>
          <a:prstGeom prst="rect">
            <a:avLst/>
          </a:prstGeom>
          <a:solidFill>
            <a:srgbClr val="00CCFF"/>
          </a:solidFill>
          <a:ln w="9525">
            <a:noFill/>
            <a:miter lim="800000"/>
          </a:ln>
        </p:spPr>
        <p:txBody>
          <a:bodyPr wrap="none" lIns="91375" tIns="45688" rIns="91375" bIns="45688" anchor="ctr"/>
          <a:lstStyle/>
          <a:p>
            <a:pPr>
              <a:defRPr/>
            </a:pPr>
            <a:endParaRPr lang="zh-CN" altLang="en-US" kern="0">
              <a:solidFill>
                <a:sysClr val="windowText" lastClr="000000"/>
              </a:solidFill>
              <a:latin typeface="Arial" panose="020B0604020202020204"/>
            </a:endParaRPr>
          </a:p>
        </p:txBody>
      </p:sp>
      <p:sp>
        <p:nvSpPr>
          <p:cNvPr id="11" name="矩形 10"/>
          <p:cNvSpPr/>
          <p:nvPr/>
        </p:nvSpPr>
        <p:spPr>
          <a:xfrm>
            <a:off x="3430910" y="2307472"/>
            <a:ext cx="5113300" cy="1410354"/>
          </a:xfrm>
          <a:prstGeom prst="rect">
            <a:avLst/>
          </a:prstGeom>
        </p:spPr>
        <p:txBody>
          <a:bodyPr wrap="square" lIns="91410" tIns="45704" rIns="91410" bIns="45704">
            <a:spAutoFit/>
          </a:bodyPr>
          <a:lstStyle/>
          <a:p>
            <a:pPr algn="ctr">
              <a:lnSpc>
                <a:spcPct val="130000"/>
              </a:lnSpc>
              <a:defRPr/>
            </a:pPr>
            <a:r>
              <a:rPr lang="zh-CN" altLang="en-US" sz="7300" b="1" dirty="0" smtClean="0">
                <a:solidFill>
                  <a:schemeClr val="accent6">
                    <a:lumMod val="75000"/>
                  </a:schemeClr>
                </a:solidFill>
                <a:effectLst>
                  <a:outerShdw blurRad="38100" dist="38100" dir="2700000" algn="tl">
                    <a:srgbClr val="000000">
                      <a:alpha val="43137"/>
                    </a:srgbClr>
                  </a:outerShdw>
                  <a:reflection blurRad="25400" stA="30000" endPos="30000" dist="50800" dir="5400000" sy="-100000" algn="bl" rotWithShape="0"/>
                </a:effectLst>
                <a:latin typeface="微软雅黑" panose="020B0503020204020204" pitchFamily="34" charset="-122"/>
                <a:ea typeface="微软雅黑" panose="020B0503020204020204" pitchFamily="34" charset="-122"/>
              </a:rPr>
              <a:t>本课结束</a:t>
            </a:r>
            <a:endParaRPr lang="zh-CN" altLang="en-US" sz="7300" b="1" dirty="0">
              <a:solidFill>
                <a:schemeClr val="accent6">
                  <a:lumMod val="75000"/>
                </a:schemeClr>
              </a:solidFill>
              <a:effectLst>
                <a:outerShdw blurRad="38100" dist="38100" dir="2700000" algn="tl">
                  <a:srgbClr val="000000">
                    <a:alpha val="43137"/>
                  </a:srgbClr>
                </a:outerShdw>
                <a:reflection blurRad="25400" stA="30000" endPos="30000" dist="50800" dir="5400000" sy="-100000" algn="bl" rotWithShape="0"/>
              </a:effectLst>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00451" y="45418"/>
            <a:ext cx="11679403" cy="6555641"/>
          </a:xfrm>
          <a:prstGeom prst="rect">
            <a:avLst/>
          </a:prstGeom>
          <a:noFill/>
        </p:spPr>
        <p:txBody>
          <a:bodyPr wrap="square" rtlCol="0">
            <a:spAutoFit/>
          </a:bodyPr>
          <a:lstStyle/>
          <a:p>
            <a:pPr algn="just">
              <a:lnSpc>
                <a:spcPct val="150000"/>
              </a:lnSpc>
              <a:tabLst>
                <a:tab pos="1980565" algn="l"/>
              </a:tabLst>
            </a:pPr>
            <a:r>
              <a:rPr lang="zh-CN" altLang="zh-CN" sz="2800" b="1" kern="100" dirty="0">
                <a:solidFill>
                  <a:srgbClr val="C00000"/>
                </a:solidFill>
                <a:latin typeface="Times New Roman" panose="02020603050405020304"/>
                <a:ea typeface="华文细黑"/>
                <a:cs typeface="Times New Roman" panose="02020603050405020304"/>
              </a:rPr>
              <a:t>方式三：</a:t>
            </a:r>
            <a:endParaRPr lang="zh-CN" altLang="zh-CN" sz="2800" b="1" kern="100" dirty="0">
              <a:solidFill>
                <a:srgbClr val="C00000"/>
              </a:solidFill>
              <a:latin typeface="Times New Roman" panose="02020603050405020304"/>
              <a:ea typeface="华文细黑"/>
              <a:cs typeface="Times New Roman" panose="02020603050405020304"/>
            </a:endParaRPr>
          </a:p>
          <a:p>
            <a:pPr algn="just">
              <a:lnSpc>
                <a:spcPct val="150000"/>
              </a:lnSpc>
              <a:spcAft>
                <a:spcPts val="0"/>
              </a:spcAft>
              <a:tabLst>
                <a:tab pos="1980565" algn="l"/>
              </a:tabLst>
            </a:pPr>
            <a:r>
              <a:rPr lang="zh-CN" altLang="zh-CN" sz="2800" kern="100" dirty="0">
                <a:latin typeface="Times New Roman" panose="02020603050405020304"/>
                <a:ea typeface="华文细黑"/>
                <a:cs typeface="Times New Roman" panose="02020603050405020304"/>
              </a:rPr>
              <a:t>剧烈运动时骨骼肌产生热的速度极为惊人，马拉松运动员可以每小时制造超过</a:t>
            </a:r>
            <a:r>
              <a:rPr lang="en-US" altLang="zh-CN" sz="2800" kern="100" dirty="0">
                <a:latin typeface="Times New Roman" panose="02020603050405020304"/>
                <a:ea typeface="华文细黑"/>
                <a:cs typeface="Courier New" panose="02070309020205020404"/>
              </a:rPr>
              <a:t>1 000</a:t>
            </a:r>
            <a:r>
              <a:rPr lang="zh-CN" altLang="zh-CN" sz="2800" kern="100" dirty="0">
                <a:latin typeface="Times New Roman" panose="02020603050405020304"/>
                <a:ea typeface="华文细黑"/>
                <a:cs typeface="Times New Roman" panose="02020603050405020304"/>
              </a:rPr>
              <a:t>千卡的热量。这样的产热速度之下，如果身体不能把热量散去，每两分钟体温将上升</a:t>
            </a:r>
            <a:r>
              <a:rPr lang="en-US" altLang="zh-CN" sz="2800" kern="100" dirty="0">
                <a:latin typeface="Times New Roman" panose="02020603050405020304"/>
                <a:ea typeface="华文细黑"/>
                <a:cs typeface="Courier New" panose="02070309020205020404"/>
              </a:rPr>
              <a:t>1 </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，十分钟后就达到足以使全身多种器官细胞受到热伤害的温度。</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1980565" algn="l"/>
              </a:tabLst>
            </a:pPr>
            <a:endParaRPr lang="en-US" altLang="zh-CN" sz="2800" b="1" kern="100" dirty="0" smtClean="0">
              <a:solidFill>
                <a:srgbClr val="0000FF"/>
              </a:solidFill>
              <a:latin typeface="Times New Roman" panose="02020603050405020304"/>
              <a:ea typeface="华文细黑"/>
              <a:cs typeface="Times New Roman" panose="02020603050405020304"/>
            </a:endParaRPr>
          </a:p>
          <a:p>
            <a:pPr algn="just">
              <a:lnSpc>
                <a:spcPct val="150000"/>
              </a:lnSpc>
              <a:spcAft>
                <a:spcPts val="0"/>
              </a:spcAft>
              <a:tabLst>
                <a:tab pos="1980565" algn="l"/>
              </a:tabLst>
            </a:pPr>
            <a:endParaRPr lang="en-US" altLang="zh-CN" sz="2800" b="1" kern="100" dirty="0">
              <a:solidFill>
                <a:srgbClr val="0000FF"/>
              </a:solidFill>
              <a:latin typeface="Times New Roman" panose="02020603050405020304"/>
              <a:ea typeface="华文细黑"/>
              <a:cs typeface="Times New Roman" panose="02020603050405020304"/>
            </a:endParaRPr>
          </a:p>
          <a:p>
            <a:pPr algn="just">
              <a:lnSpc>
                <a:spcPct val="150000"/>
              </a:lnSpc>
              <a:spcAft>
                <a:spcPts val="0"/>
              </a:spcAft>
              <a:tabLst>
                <a:tab pos="1980565" algn="l"/>
              </a:tabLst>
            </a:pPr>
            <a:endParaRPr lang="en-US" altLang="zh-CN" sz="2800" b="1" kern="100" dirty="0" smtClean="0">
              <a:solidFill>
                <a:srgbClr val="0000FF"/>
              </a:solidFill>
              <a:latin typeface="Times New Roman" panose="02020603050405020304"/>
              <a:ea typeface="华文细黑"/>
              <a:cs typeface="Times New Roman" panose="02020603050405020304"/>
            </a:endParaRPr>
          </a:p>
          <a:p>
            <a:pPr algn="just">
              <a:lnSpc>
                <a:spcPct val="150000"/>
              </a:lnSpc>
              <a:spcAft>
                <a:spcPts val="0"/>
              </a:spcAft>
              <a:tabLst>
                <a:tab pos="1980565" algn="l"/>
              </a:tabLst>
            </a:pPr>
            <a:r>
              <a:rPr lang="zh-CN" altLang="zh-CN" sz="2800" b="1" kern="100" dirty="0" smtClean="0">
                <a:solidFill>
                  <a:srgbClr val="0000FF"/>
                </a:solidFill>
                <a:latin typeface="Times New Roman" panose="02020603050405020304"/>
                <a:ea typeface="华文细黑"/>
                <a:cs typeface="Times New Roman" panose="02020603050405020304"/>
              </a:rPr>
              <a:t>导</a:t>
            </a:r>
            <a:r>
              <a:rPr lang="zh-CN" altLang="zh-CN" sz="2800" b="1" kern="100" dirty="0">
                <a:solidFill>
                  <a:srgbClr val="0000FF"/>
                </a:solidFill>
                <a:latin typeface="Times New Roman" panose="02020603050405020304"/>
                <a:ea typeface="华文细黑"/>
                <a:cs typeface="Times New Roman" panose="02020603050405020304"/>
              </a:rPr>
              <a:t>入　</a:t>
            </a:r>
            <a:r>
              <a:rPr lang="zh-CN" altLang="zh-CN" sz="2800" kern="100" spc="-100" dirty="0">
                <a:latin typeface="Times New Roman" panose="02020603050405020304"/>
                <a:ea typeface="华文细黑"/>
                <a:cs typeface="Times New Roman" panose="02020603050405020304"/>
              </a:rPr>
              <a:t>人体是如何调节体温维持相对稳定的？这种调节过程的方式是怎样的？</a:t>
            </a:r>
            <a:r>
              <a:rPr lang="zh-CN" altLang="zh-CN" sz="2800" kern="100" dirty="0">
                <a:latin typeface="Times New Roman" panose="02020603050405020304"/>
                <a:ea typeface="华文细黑"/>
                <a:cs typeface="Times New Roman" panose="02020603050405020304"/>
              </a:rPr>
              <a:t>神经调节和体液调节又有怎样的关系</a:t>
            </a:r>
            <a:r>
              <a:rPr lang="zh-CN" altLang="zh-CN" sz="2800" kern="100" dirty="0" smtClean="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p:txBody>
      </p:sp>
      <p:pic>
        <p:nvPicPr>
          <p:cNvPr id="3074" name="Picture 2" descr="\\李笑影\李笑影\2016\同步\步步高\生物\人教必修3\方正\人教必修3\109.TIF"/>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314987" y="2698981"/>
            <a:ext cx="3560439" cy="2580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7889" y="1702556"/>
            <a:ext cx="12182475" cy="3696691"/>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91426" tIns="45712" rIns="91426" bIns="45712" rtlCol="0" anchor="ctr"/>
          <a:lstStyle/>
          <a:p>
            <a:pPr algn="ctr"/>
            <a:endParaRPr lang="zh-CN" altLang="en-US"/>
          </a:p>
        </p:txBody>
      </p:sp>
      <p:cxnSp>
        <p:nvCxnSpPr>
          <p:cNvPr id="13" name="直接连接符 12"/>
          <p:cNvCxnSpPr/>
          <p:nvPr/>
        </p:nvCxnSpPr>
        <p:spPr>
          <a:xfrm>
            <a:off x="3215486" y="2760007"/>
            <a:ext cx="5263200" cy="0"/>
          </a:xfrm>
          <a:prstGeom prst="line">
            <a:avLst/>
          </a:prstGeom>
        </p:spPr>
        <p:style>
          <a:lnRef idx="1">
            <a:schemeClr val="accent1"/>
          </a:lnRef>
          <a:fillRef idx="0">
            <a:schemeClr val="accent1"/>
          </a:fillRef>
          <a:effectRef idx="0">
            <a:schemeClr val="accent1"/>
          </a:effectRef>
          <a:fontRef idx="minor">
            <a:schemeClr val="tx1"/>
          </a:fontRef>
        </p:style>
      </p:cxnSp>
      <p:sp>
        <p:nvSpPr>
          <p:cNvPr id="15" name="Text Box 50">
            <a:hlinkClick r:id="rId1" action="ppaction://hlinksldjump"/>
          </p:cNvPr>
          <p:cNvSpPr txBox="1">
            <a:spLocks noChangeArrowheads="1"/>
          </p:cNvSpPr>
          <p:nvPr/>
        </p:nvSpPr>
        <p:spPr bwMode="auto">
          <a:xfrm>
            <a:off x="3274124" y="2205658"/>
            <a:ext cx="5341362" cy="553994"/>
          </a:xfrm>
          <a:prstGeom prst="rect">
            <a:avLst/>
          </a:prstGeom>
        </p:spPr>
        <p:txBody>
          <a:bodyPr wrap="square" lIns="121917" tIns="60958" rIns="121917" bIns="60958">
            <a:spAutoFit/>
          </a:bodyPr>
          <a:lstStyle>
            <a:defPPr>
              <a:defRPr lang="zh-CN"/>
            </a:defPPr>
            <a:lvl1pPr defTabSz="1218565">
              <a:lnSpc>
                <a:spcPct val="130000"/>
              </a:lnSpc>
              <a:defRPr sz="3000" b="1">
                <a:solidFill>
                  <a:srgbClr val="3114AC"/>
                </a:solidFill>
                <a:latin typeface="微软雅黑" panose="020B0503020204020204" pitchFamily="34" charset="-122"/>
                <a:ea typeface="微软雅黑" panose="020B0503020204020204" pitchFamily="34" charset="-122"/>
              </a:defRPr>
            </a:lvl1pPr>
            <a:lvl2pPr marL="609600" defTabSz="1218565">
              <a:defRPr sz="2400"/>
            </a:lvl2pPr>
            <a:lvl3pPr marL="1219200" defTabSz="1218565">
              <a:defRPr sz="2400"/>
            </a:lvl3pPr>
            <a:lvl4pPr marL="1828800" defTabSz="1218565">
              <a:defRPr sz="2400"/>
            </a:lvl4pPr>
            <a:lvl5pPr marL="2438400" defTabSz="1218565">
              <a:defRPr sz="2400"/>
            </a:lvl5pPr>
            <a:lvl6pPr marL="3048000" defTabSz="1218565">
              <a:defRPr sz="2400"/>
            </a:lvl6pPr>
            <a:lvl7pPr marL="3657600" defTabSz="1218565">
              <a:defRPr sz="2400"/>
            </a:lvl7pPr>
            <a:lvl8pPr marL="4267200" defTabSz="1218565">
              <a:defRPr sz="2400"/>
            </a:lvl8pPr>
            <a:lvl9pPr marL="4876800" defTabSz="1218565">
              <a:defRPr sz="2400"/>
            </a:lvl9pPr>
          </a:lstStyle>
          <a:p>
            <a:pPr>
              <a:lnSpc>
                <a:spcPct val="100000"/>
              </a:lnSpc>
            </a:pPr>
            <a:r>
              <a:rPr lang="zh-CN" altLang="zh-CN" sz="2800" dirty="0"/>
              <a:t>一、神经调节和体液调节的比较</a:t>
            </a:r>
            <a:endParaRPr lang="zh-CN" altLang="zh-CN" sz="2800" dirty="0"/>
          </a:p>
        </p:txBody>
      </p:sp>
      <p:sp>
        <p:nvSpPr>
          <p:cNvPr id="18" name="Text Box 51">
            <a:hlinkClick r:id="rId2" action="ppaction://hlinksldjump"/>
          </p:cNvPr>
          <p:cNvSpPr txBox="1">
            <a:spLocks noChangeArrowheads="1"/>
          </p:cNvSpPr>
          <p:nvPr/>
        </p:nvSpPr>
        <p:spPr bwMode="auto">
          <a:xfrm>
            <a:off x="3274124" y="3195538"/>
            <a:ext cx="5341362" cy="553994"/>
          </a:xfrm>
          <a:prstGeom prst="rect">
            <a:avLst/>
          </a:prstGeom>
        </p:spPr>
        <p:txBody>
          <a:bodyPr wrap="square" lIns="121917" tIns="60958" rIns="121917" bIns="60958">
            <a:spAutoFit/>
          </a:bodyPr>
          <a:lstStyle>
            <a:defPPr>
              <a:defRPr lang="zh-CN"/>
            </a:defPPr>
            <a:lvl1pPr defTabSz="1218565">
              <a:lnSpc>
                <a:spcPct val="130000"/>
              </a:lnSpc>
              <a:defRPr sz="3000" b="1">
                <a:solidFill>
                  <a:srgbClr val="3114AC"/>
                </a:solidFill>
                <a:latin typeface="微软雅黑" panose="020B0503020204020204" pitchFamily="34" charset="-122"/>
                <a:ea typeface="微软雅黑" panose="020B0503020204020204" pitchFamily="34" charset="-122"/>
              </a:defRPr>
            </a:lvl1pPr>
            <a:lvl2pPr marL="609600" defTabSz="1218565">
              <a:defRPr sz="2400"/>
            </a:lvl2pPr>
            <a:lvl3pPr marL="1219200" defTabSz="1218565">
              <a:defRPr sz="2400"/>
            </a:lvl3pPr>
            <a:lvl4pPr marL="1828800" defTabSz="1218565">
              <a:defRPr sz="2400"/>
            </a:lvl4pPr>
            <a:lvl5pPr marL="2438400" defTabSz="1218565">
              <a:defRPr sz="2400"/>
            </a:lvl5pPr>
            <a:lvl6pPr marL="3048000" defTabSz="1218565">
              <a:defRPr sz="2400"/>
            </a:lvl6pPr>
            <a:lvl7pPr marL="3657600" defTabSz="1218565">
              <a:defRPr sz="2400"/>
            </a:lvl7pPr>
            <a:lvl8pPr marL="4267200" defTabSz="1218565">
              <a:defRPr sz="2400"/>
            </a:lvl8pPr>
            <a:lvl9pPr marL="4876800" defTabSz="1218565">
              <a:defRPr sz="2400"/>
            </a:lvl9pPr>
          </a:lstStyle>
          <a:p>
            <a:pPr>
              <a:lnSpc>
                <a:spcPct val="100000"/>
              </a:lnSpc>
            </a:pPr>
            <a:r>
              <a:rPr lang="zh-CN" altLang="zh-CN" sz="2800" dirty="0"/>
              <a:t>二、神经调节和体液调节的协调</a:t>
            </a:r>
            <a:endParaRPr lang="zh-CN" altLang="zh-CN" sz="2800" dirty="0"/>
          </a:p>
        </p:txBody>
      </p:sp>
      <p:cxnSp>
        <p:nvCxnSpPr>
          <p:cNvPr id="19" name="直接连接符 18"/>
          <p:cNvCxnSpPr/>
          <p:nvPr/>
        </p:nvCxnSpPr>
        <p:spPr>
          <a:xfrm>
            <a:off x="3215486" y="3752675"/>
            <a:ext cx="5263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3215486" y="4745343"/>
            <a:ext cx="5263200" cy="0"/>
          </a:xfrm>
          <a:prstGeom prst="line">
            <a:avLst/>
          </a:prstGeom>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8792" y="362025"/>
            <a:ext cx="1990750" cy="576000"/>
          </a:xfrm>
          <a:prstGeom prst="rect">
            <a:avLst/>
          </a:prstGeom>
          <a:solidFill>
            <a:srgbClr val="00B0F0"/>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1890395" algn="l"/>
              </a:tabLst>
            </a:pPr>
            <a:r>
              <a:rPr lang="zh-CN" altLang="en-US" sz="2800" b="1" kern="100" dirty="0" smtClean="0">
                <a:solidFill>
                  <a:schemeClr val="bg1"/>
                </a:solidFill>
                <a:latin typeface="+mj-ea"/>
                <a:ea typeface="+mj-ea"/>
                <a:cs typeface="Courier New" panose="02070309020205020404"/>
              </a:rPr>
              <a:t>内容索引</a:t>
            </a:r>
            <a:endParaRPr lang="zh-CN" altLang="en-US" sz="2800" b="1" kern="100" dirty="0">
              <a:solidFill>
                <a:schemeClr val="bg1"/>
              </a:solidFill>
              <a:latin typeface="+mj-ea"/>
              <a:ea typeface="+mj-ea"/>
              <a:cs typeface="Courier New" panose="02070309020205020404"/>
            </a:endParaRPr>
          </a:p>
        </p:txBody>
      </p:sp>
      <p:sp>
        <p:nvSpPr>
          <p:cNvPr id="10" name="TextBox 9">
            <a:hlinkClick r:id="rId3" action="ppaction://hlinksldjump"/>
          </p:cNvPr>
          <p:cNvSpPr txBox="1"/>
          <p:nvPr/>
        </p:nvSpPr>
        <p:spPr>
          <a:xfrm>
            <a:off x="3305944" y="4221882"/>
            <a:ext cx="5400600" cy="523220"/>
          </a:xfrm>
          <a:prstGeom prst="rect">
            <a:avLst/>
          </a:prstGeom>
          <a:noFill/>
        </p:spPr>
        <p:txBody>
          <a:bodyPr wrap="square" rtlCol="0">
            <a:spAutoFit/>
          </a:bodyPr>
          <a:lstStyle/>
          <a:p>
            <a:pPr lvl="0"/>
            <a:r>
              <a:rPr lang="zh-CN" altLang="en-US" sz="2800" b="1" dirty="0">
                <a:solidFill>
                  <a:srgbClr val="3114AC"/>
                </a:solidFill>
                <a:latin typeface="微软雅黑" panose="020B0503020204020204" pitchFamily="34" charset="-122"/>
                <a:ea typeface="微软雅黑" panose="020B0503020204020204" pitchFamily="34" charset="-122"/>
              </a:rPr>
              <a:t>对点训练        </a:t>
            </a:r>
            <a:r>
              <a:rPr lang="zh-CN" altLang="en-US" dirty="0">
                <a:solidFill>
                  <a:srgbClr val="3114AC"/>
                </a:solidFill>
                <a:latin typeface="微软雅黑" panose="020B0503020204020204" pitchFamily="34" charset="-122"/>
                <a:ea typeface="微软雅黑" panose="020B0503020204020204" pitchFamily="34" charset="-122"/>
              </a:rPr>
              <a:t>当堂检测  自查自</a:t>
            </a:r>
            <a:r>
              <a:rPr lang="zh-CN" altLang="en-US" dirty="0" smtClean="0">
                <a:solidFill>
                  <a:srgbClr val="3114AC"/>
                </a:solidFill>
                <a:latin typeface="微软雅黑" panose="020B0503020204020204" pitchFamily="34" charset="-122"/>
                <a:ea typeface="微软雅黑" panose="020B0503020204020204" pitchFamily="34" charset="-122"/>
              </a:rPr>
              <a:t>纠</a:t>
            </a:r>
            <a:endParaRPr lang="zh-CN" altLang="en-US" dirty="0">
              <a:solidFill>
                <a:srgbClr val="3114AC"/>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2421682"/>
            <a:ext cx="12190413" cy="1512168"/>
          </a:xfrm>
          <a:prstGeom prst="rect">
            <a:avLst/>
          </a:prstGeom>
          <a:solidFill>
            <a:srgbClr val="00B0F0"/>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800" b="1" dirty="0">
                <a:latin typeface="微软雅黑" panose="020B0503020204020204" pitchFamily="34" charset="-122"/>
                <a:ea typeface="微软雅黑" panose="020B0503020204020204" pitchFamily="34" charset="-122"/>
              </a:rPr>
              <a:t>一、神经调节和体液调节的比较</a:t>
            </a:r>
            <a:endParaRPr lang="zh-CN" altLang="zh-CN" sz="48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0585544" y="1985"/>
            <a:ext cx="1620000" cy="691200"/>
          </a:xfrm>
          <a:prstGeom prst="rect">
            <a:avLst/>
          </a:prstGeom>
          <a:solidFill>
            <a:srgbClr val="00B0F0"/>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微软雅黑" panose="020B0503020204020204" pitchFamily="34" charset="-122"/>
                <a:ea typeface="微软雅黑" panose="020B0503020204020204" pitchFamily="34" charset="-122"/>
              </a:rPr>
              <a:t>知识梳理</a:t>
            </a:r>
            <a:endParaRPr lang="zh-CN" altLang="en-US" b="1" dirty="0">
              <a:latin typeface="微软雅黑" panose="020B0503020204020204" pitchFamily="34" charset="-122"/>
              <a:ea typeface="微软雅黑" panose="020B0503020204020204" pitchFamily="34" charset="-122"/>
            </a:endParaRPr>
          </a:p>
        </p:txBody>
      </p:sp>
      <p:sp>
        <p:nvSpPr>
          <p:cNvPr id="9" name="矩形 8"/>
          <p:cNvSpPr/>
          <p:nvPr/>
        </p:nvSpPr>
        <p:spPr>
          <a:xfrm>
            <a:off x="0" y="6663993"/>
            <a:ext cx="12194933" cy="194007"/>
          </a:xfrm>
          <a:prstGeom prst="rect">
            <a:avLst/>
          </a:prstGeom>
          <a:solidFill>
            <a:schemeClr val="accent5">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defTabSz="1218565">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答案</a:t>
            </a:r>
            <a:endParaRPr lang="zh-CN" altLang="en-US" sz="1400" dirty="0">
              <a:solidFill>
                <a:srgbClr val="C00000"/>
              </a:solidFill>
              <a:latin typeface="黑体" panose="02010609060101010101" pitchFamily="2" charset="-122"/>
              <a:ea typeface="黑体" panose="02010609060101010101" pitchFamily="2" charset="-122"/>
            </a:endParaRPr>
          </a:p>
        </p:txBody>
      </p:sp>
      <p:sp>
        <p:nvSpPr>
          <p:cNvPr id="20" name="矩形 19"/>
          <p:cNvSpPr/>
          <p:nvPr/>
        </p:nvSpPr>
        <p:spPr>
          <a:xfrm>
            <a:off x="478582" y="470681"/>
            <a:ext cx="11161240" cy="4850046"/>
          </a:xfrm>
          <a:prstGeom prst="rect">
            <a:avLst/>
          </a:prstGeom>
        </p:spPr>
        <p:txBody>
          <a:bodyPr wrap="square">
            <a:spAutoFit/>
          </a:bodyPr>
          <a:lstStyle/>
          <a:p>
            <a:pPr>
              <a:lnSpc>
                <a:spcPts val="5300"/>
              </a:lnSpc>
              <a:spcAft>
                <a:spcPts val="0"/>
              </a:spcAft>
              <a:tabLst>
                <a:tab pos="198056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体液调节</a:t>
            </a:r>
            <a:endParaRPr lang="zh-CN" altLang="zh-CN" sz="2800" kern="100" dirty="0">
              <a:latin typeface="宋体" panose="02010600030101010101" pitchFamily="2" charset="-122"/>
              <a:cs typeface="Courier New" panose="02070309020205020404"/>
            </a:endParaRPr>
          </a:p>
          <a:p>
            <a:pPr>
              <a:lnSpc>
                <a:spcPts val="5300"/>
              </a:lnSpc>
              <a:spcAft>
                <a:spcPts val="0"/>
              </a:spcAft>
              <a:tabLst>
                <a:tab pos="198056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概念</a:t>
            </a:r>
            <a:r>
              <a:rPr lang="zh-CN" altLang="zh-CN" sz="2800" kern="100" dirty="0" smtClean="0">
                <a:latin typeface="Times New Roman" panose="02020603050405020304"/>
                <a:ea typeface="华文细黑"/>
                <a:cs typeface="Times New Roman" panose="02020603050405020304"/>
              </a:rPr>
              <a:t>：</a:t>
            </a:r>
            <a:r>
              <a:rPr lang="en-US" altLang="zh-CN" sz="2800" i="1"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等</a:t>
            </a:r>
            <a:r>
              <a:rPr lang="zh-CN" altLang="zh-CN" sz="2800" kern="100" dirty="0">
                <a:latin typeface="Times New Roman" panose="02020603050405020304"/>
                <a:ea typeface="华文细黑"/>
                <a:cs typeface="Times New Roman" panose="02020603050405020304"/>
              </a:rPr>
              <a:t>化学物质，</a:t>
            </a:r>
            <a:r>
              <a:rPr lang="zh-CN" altLang="zh-CN" sz="2800" kern="100" dirty="0" smtClean="0">
                <a:latin typeface="Times New Roman" panose="02020603050405020304"/>
                <a:ea typeface="华文细黑"/>
                <a:cs typeface="Times New Roman" panose="02020603050405020304"/>
              </a:rPr>
              <a:t>通过</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传送</a:t>
            </a:r>
            <a:r>
              <a:rPr lang="zh-CN" altLang="zh-CN" sz="2800" kern="100" dirty="0">
                <a:latin typeface="Times New Roman" panose="02020603050405020304"/>
                <a:ea typeface="华文细黑"/>
                <a:cs typeface="Times New Roman" panose="02020603050405020304"/>
              </a:rPr>
              <a:t>的方式对生命活动进行调节。</a:t>
            </a:r>
            <a:endParaRPr lang="zh-CN" altLang="zh-CN" sz="2800" kern="100" dirty="0">
              <a:latin typeface="宋体" panose="02010600030101010101" pitchFamily="2" charset="-122"/>
              <a:cs typeface="Courier New" panose="02070309020205020404"/>
            </a:endParaRPr>
          </a:p>
          <a:p>
            <a:pPr>
              <a:lnSpc>
                <a:spcPts val="5300"/>
              </a:lnSpc>
              <a:spcAft>
                <a:spcPts val="0"/>
              </a:spcAft>
              <a:tabLst>
                <a:tab pos="198056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主要内容</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nSpc>
                <a:spcPts val="5300"/>
              </a:lnSpc>
              <a:spcAft>
                <a:spcPts val="0"/>
              </a:spcAft>
              <a:tabLst>
                <a:tab pos="1980565" algn="l"/>
              </a:tabLs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范围</a:t>
            </a:r>
            <a:endParaRPr lang="zh-CN" altLang="zh-CN" sz="2800" kern="100" dirty="0">
              <a:latin typeface="宋体" panose="02010600030101010101" pitchFamily="2" charset="-122"/>
              <a:cs typeface="Courier New" panose="02070309020205020404"/>
            </a:endParaRPr>
          </a:p>
          <a:p>
            <a:pPr>
              <a:lnSpc>
                <a:spcPts val="5300"/>
              </a:lnSpc>
              <a:spcAft>
                <a:spcPts val="0"/>
              </a:spcAft>
              <a:tabLst>
                <a:tab pos="1980565" algn="l"/>
              </a:tabLst>
            </a:pP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单细胞动物和一些多细胞低等动物</a:t>
            </a:r>
            <a:r>
              <a:rPr lang="zh-CN" altLang="zh-CN" sz="2800" kern="100" dirty="0" smtClean="0">
                <a:latin typeface="Times New Roman" panose="02020603050405020304"/>
                <a:ea typeface="华文细黑"/>
                <a:cs typeface="Times New Roman" panose="02020603050405020304"/>
              </a:rPr>
              <a:t>只有</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nSpc>
                <a:spcPts val="5300"/>
              </a:lnSpc>
              <a:spcAft>
                <a:spcPts val="0"/>
              </a:spcAft>
              <a:tabLst>
                <a:tab pos="1980565" algn="l"/>
              </a:tabLst>
            </a:pP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人和高等动物体内</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都是</a:t>
            </a:r>
            <a:r>
              <a:rPr lang="zh-CN" altLang="zh-CN" sz="2800" kern="100" dirty="0">
                <a:latin typeface="Times New Roman" panose="02020603050405020304"/>
                <a:ea typeface="华文细黑"/>
                <a:cs typeface="Times New Roman" panose="02020603050405020304"/>
              </a:rPr>
              <a:t>机体调节生命活动的重要方式。</a:t>
            </a:r>
            <a:endParaRPr lang="zh-CN" altLang="zh-CN" sz="2800" kern="100" dirty="0">
              <a:effectLst/>
              <a:latin typeface="宋体" panose="02010600030101010101" pitchFamily="2" charset="-122"/>
              <a:cs typeface="Courier New" panose="02070309020205020404"/>
            </a:endParaRPr>
          </a:p>
        </p:txBody>
      </p:sp>
      <p:sp>
        <p:nvSpPr>
          <p:cNvPr id="2" name="矩形 1"/>
          <p:cNvSpPr/>
          <p:nvPr/>
        </p:nvSpPr>
        <p:spPr>
          <a:xfrm>
            <a:off x="2004993" y="1260029"/>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激素</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3" name="矩形 2"/>
          <p:cNvSpPr/>
          <p:nvPr/>
        </p:nvSpPr>
        <p:spPr>
          <a:xfrm>
            <a:off x="2686447" y="1913434"/>
            <a:ext cx="1620957"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激素调节</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4" name="矩形 3"/>
          <p:cNvSpPr/>
          <p:nvPr/>
        </p:nvSpPr>
        <p:spPr>
          <a:xfrm>
            <a:off x="5663158" y="1279079"/>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体液</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5" name="矩形 4"/>
          <p:cNvSpPr/>
          <p:nvPr/>
        </p:nvSpPr>
        <p:spPr>
          <a:xfrm>
            <a:off x="6879088" y="3276253"/>
            <a:ext cx="1620957"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体液调节</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6" name="矩形 5"/>
          <p:cNvSpPr/>
          <p:nvPr/>
        </p:nvSpPr>
        <p:spPr>
          <a:xfrm>
            <a:off x="4045074" y="3948708"/>
            <a:ext cx="3416320"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体液调节和神经调节</a:t>
            </a:r>
            <a:endParaRPr lang="zh-CN" altLang="en-US" sz="2800" kern="100" dirty="0">
              <a:solidFill>
                <a:srgbClr val="C00000"/>
              </a:solidFill>
              <a:latin typeface="Times New Roman" panose="02020603050405020304"/>
              <a:ea typeface="华文细黑"/>
              <a:cs typeface="Times New Roman" panose="020206030504050203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linds(horizontal)">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linds(horizontal)">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blinds(horizontal)">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grpId="1" nodeType="clickEffect">
                                  <p:stCondLst>
                                    <p:cond delay="0"/>
                                  </p:stCondLst>
                                  <p:childTnLst>
                                    <p:animEffect transition="out" filter="fade">
                                      <p:cBhvr>
                                        <p:cTn id="29" dur="500"/>
                                        <p:tgtEl>
                                          <p:spTgt spid="2"/>
                                        </p:tgtEl>
                                      </p:cBhvr>
                                    </p:animEffect>
                                    <p:set>
                                      <p:cBhvr>
                                        <p:cTn id="30" dur="1" fill="hold">
                                          <p:stCondLst>
                                            <p:cond delay="499"/>
                                          </p:stCondLst>
                                        </p:cTn>
                                        <p:tgtEl>
                                          <p:spTgt spid="2"/>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4"/>
                                        </p:tgtEl>
                                      </p:cBhvr>
                                    </p:animEffect>
                                    <p:set>
                                      <p:cBhvr>
                                        <p:cTn id="33" dur="1" fill="hold">
                                          <p:stCondLst>
                                            <p:cond delay="499"/>
                                          </p:stCondLst>
                                        </p:cTn>
                                        <p:tgtEl>
                                          <p:spTgt spid="4"/>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3"/>
                                        </p:tgtEl>
                                      </p:cBhvr>
                                    </p:animEffect>
                                    <p:set>
                                      <p:cBhvr>
                                        <p:cTn id="36" dur="1" fill="hold">
                                          <p:stCondLst>
                                            <p:cond delay="499"/>
                                          </p:stCondLst>
                                        </p:cTn>
                                        <p:tgtEl>
                                          <p:spTgt spid="3"/>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5"/>
                                        </p:tgtEl>
                                      </p:cBhvr>
                                    </p:animEffect>
                                    <p:set>
                                      <p:cBhvr>
                                        <p:cTn id="39" dur="1" fill="hold">
                                          <p:stCondLst>
                                            <p:cond delay="499"/>
                                          </p:stCondLst>
                                        </p:cTn>
                                        <p:tgtEl>
                                          <p:spTgt spid="5"/>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6"/>
                                        </p:tgtEl>
                                      </p:cBhvr>
                                    </p:animEffect>
                                    <p:set>
                                      <p:cBhvr>
                                        <p:cTn id="4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2" grpId="0"/>
      <p:bldP spid="2" grpId="1"/>
      <p:bldP spid="3" grpId="0"/>
      <p:bldP spid="3" grpId="1"/>
      <p:bldP spid="4" grpId="0"/>
      <p:bldP spid="4" grpId="1"/>
      <p:bldP spid="5" grpId="0"/>
      <p:bldP spid="5" grpId="1"/>
      <p:bldP spid="6" grpId="0"/>
      <p:bldP spid="6"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6663993"/>
            <a:ext cx="12194933" cy="194007"/>
          </a:xfrm>
          <a:prstGeom prst="rect">
            <a:avLst/>
          </a:prstGeom>
          <a:solidFill>
            <a:schemeClr val="accent5">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defTabSz="1218565">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圆角矩形 2"/>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答案</a:t>
            </a:r>
            <a:endParaRPr lang="zh-CN" altLang="en-US" sz="1400" dirty="0">
              <a:solidFill>
                <a:srgbClr val="C00000"/>
              </a:solidFill>
              <a:latin typeface="黑体" panose="02010609060101010101" pitchFamily="2" charset="-122"/>
              <a:ea typeface="黑体" panose="02010609060101010101" pitchFamily="2" charset="-122"/>
            </a:endParaRPr>
          </a:p>
        </p:txBody>
      </p:sp>
      <p:sp>
        <p:nvSpPr>
          <p:cNvPr id="5" name="矩形 4"/>
          <p:cNvSpPr/>
          <p:nvPr/>
        </p:nvSpPr>
        <p:spPr>
          <a:xfrm>
            <a:off x="324252" y="261442"/>
            <a:ext cx="4762842" cy="523220"/>
          </a:xfrm>
          <a:prstGeom prst="rect">
            <a:avLst/>
          </a:prstGeom>
        </p:spPr>
        <p:txBody>
          <a:bodyPr wrap="none">
            <a:spAutoFit/>
          </a:bodyPr>
          <a:lstStyle/>
          <a:p>
            <a:r>
              <a:rPr lang="en-US" altLang="zh-CN" sz="2800" kern="100">
                <a:latin typeface="Times New Roman" panose="02020603050405020304"/>
                <a:ea typeface="华文细黑"/>
              </a:rPr>
              <a:t>2.</a:t>
            </a:r>
            <a:r>
              <a:rPr lang="zh-CN" altLang="zh-CN" sz="2800" kern="100" dirty="0">
                <a:latin typeface="Times New Roman" panose="02020603050405020304"/>
                <a:ea typeface="华文细黑"/>
                <a:cs typeface="Times New Roman" panose="02020603050405020304"/>
              </a:rPr>
              <a:t>神经调节和体液调节的比较</a:t>
            </a:r>
            <a:endParaRPr lang="zh-CN" altLang="en-US" sz="2800" dirty="0"/>
          </a:p>
        </p:txBody>
      </p:sp>
      <p:graphicFrame>
        <p:nvGraphicFramePr>
          <p:cNvPr id="7" name="表格 6"/>
          <p:cNvGraphicFramePr>
            <a:graphicFrameLocks noGrp="1"/>
          </p:cNvGraphicFramePr>
          <p:nvPr/>
        </p:nvGraphicFramePr>
        <p:xfrm>
          <a:off x="1846734" y="981522"/>
          <a:ext cx="8496944" cy="4104455"/>
        </p:xfrm>
        <a:graphic>
          <a:graphicData uri="http://schemas.openxmlformats.org/drawingml/2006/table">
            <a:tbl>
              <a:tblPr/>
              <a:tblGrid>
                <a:gridCol w="2351096"/>
                <a:gridCol w="3794752"/>
                <a:gridCol w="2351096"/>
              </a:tblGrid>
              <a:tr h="820891">
                <a:tc>
                  <a:txBody>
                    <a:bodyPr/>
                    <a:lstStyle/>
                    <a:p>
                      <a:pPr algn="ctr">
                        <a:lnSpc>
                          <a:spcPct val="150000"/>
                        </a:lnSpc>
                        <a:spcAft>
                          <a:spcPts val="0"/>
                        </a:spcAft>
                        <a:tabLst>
                          <a:tab pos="1980565" algn="l"/>
                        </a:tabLst>
                      </a:pPr>
                      <a:r>
                        <a:rPr lang="zh-CN" sz="2800" kern="100" dirty="0">
                          <a:effectLst/>
                          <a:latin typeface="Times New Roman" panose="02020603050405020304"/>
                          <a:ea typeface="华文细黑"/>
                          <a:cs typeface="Times New Roman" panose="02020603050405020304"/>
                        </a:rPr>
                        <a:t>比较项目</a:t>
                      </a:r>
                      <a:endParaRPr lang="zh-CN" sz="280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980565" algn="l"/>
                        </a:tabLst>
                      </a:pPr>
                      <a:r>
                        <a:rPr lang="zh-CN" sz="2800" kern="100">
                          <a:effectLst/>
                          <a:latin typeface="Times New Roman" panose="02020603050405020304"/>
                          <a:ea typeface="华文细黑"/>
                          <a:cs typeface="Times New Roman" panose="02020603050405020304"/>
                        </a:rPr>
                        <a:t>神经调节</a:t>
                      </a:r>
                      <a:endParaRPr lang="zh-CN" sz="280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980565" algn="l"/>
                        </a:tabLst>
                      </a:pPr>
                      <a:r>
                        <a:rPr lang="zh-CN" sz="2800" kern="100">
                          <a:effectLst/>
                          <a:latin typeface="Times New Roman" panose="02020603050405020304"/>
                          <a:ea typeface="华文细黑"/>
                          <a:cs typeface="Times New Roman" panose="02020603050405020304"/>
                        </a:rPr>
                        <a:t>体液调节</a:t>
                      </a:r>
                      <a:endParaRPr lang="zh-CN" sz="280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20891">
                <a:tc>
                  <a:txBody>
                    <a:bodyPr/>
                    <a:lstStyle/>
                    <a:p>
                      <a:pPr algn="ctr">
                        <a:lnSpc>
                          <a:spcPct val="150000"/>
                        </a:lnSpc>
                        <a:spcAft>
                          <a:spcPts val="0"/>
                        </a:spcAft>
                        <a:tabLst>
                          <a:tab pos="1980565" algn="l"/>
                        </a:tabLst>
                      </a:pPr>
                      <a:r>
                        <a:rPr lang="zh-CN" sz="2800" kern="100">
                          <a:effectLst/>
                          <a:latin typeface="Times New Roman" panose="02020603050405020304"/>
                          <a:ea typeface="华文细黑"/>
                          <a:cs typeface="Times New Roman" panose="02020603050405020304"/>
                        </a:rPr>
                        <a:t>作用途径</a:t>
                      </a:r>
                      <a:endParaRPr lang="zh-CN" sz="280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980565" algn="l"/>
                        </a:tabLst>
                      </a:pPr>
                      <a:r>
                        <a:rPr lang="en-US" altLang="zh-CN" sz="2800" kern="100" dirty="0" smtClean="0">
                          <a:effectLst/>
                          <a:latin typeface="宋体" panose="02010600030101010101" pitchFamily="2" charset="-122"/>
                          <a:cs typeface="Courier New" panose="02070309020205020404"/>
                        </a:rPr>
                        <a:t>______</a:t>
                      </a:r>
                      <a:endParaRPr lang="zh-CN" sz="280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980565" algn="l"/>
                        </a:tabLst>
                      </a:pPr>
                      <a:r>
                        <a:rPr lang="zh-CN" sz="2800" kern="100">
                          <a:effectLst/>
                          <a:latin typeface="Times New Roman" panose="02020603050405020304"/>
                          <a:ea typeface="华文细黑"/>
                          <a:cs typeface="Times New Roman" panose="02020603050405020304"/>
                        </a:rPr>
                        <a:t>体液运输</a:t>
                      </a:r>
                      <a:endParaRPr lang="zh-CN" sz="280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20891">
                <a:tc>
                  <a:txBody>
                    <a:bodyPr/>
                    <a:lstStyle/>
                    <a:p>
                      <a:pPr algn="ctr">
                        <a:lnSpc>
                          <a:spcPct val="150000"/>
                        </a:lnSpc>
                        <a:spcAft>
                          <a:spcPts val="0"/>
                        </a:spcAft>
                        <a:tabLst>
                          <a:tab pos="1980565" algn="l"/>
                        </a:tabLst>
                      </a:pPr>
                      <a:r>
                        <a:rPr lang="zh-CN" sz="2800" kern="100">
                          <a:effectLst/>
                          <a:latin typeface="Times New Roman" panose="02020603050405020304"/>
                          <a:ea typeface="华文细黑"/>
                          <a:cs typeface="Times New Roman" panose="02020603050405020304"/>
                        </a:rPr>
                        <a:t>反应速度</a:t>
                      </a:r>
                      <a:endParaRPr lang="zh-CN" sz="280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980565" algn="l"/>
                        </a:tabLst>
                      </a:pPr>
                      <a:r>
                        <a:rPr lang="zh-CN" sz="2800" kern="100">
                          <a:effectLst/>
                          <a:latin typeface="Times New Roman" panose="02020603050405020304"/>
                          <a:ea typeface="华文细黑"/>
                          <a:cs typeface="Times New Roman" panose="02020603050405020304"/>
                        </a:rPr>
                        <a:t>迅速</a:t>
                      </a:r>
                      <a:endParaRPr lang="zh-CN" sz="280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980565" algn="l"/>
                        </a:tabLst>
                      </a:pPr>
                      <a:r>
                        <a:rPr lang="en-US" altLang="zh-CN" sz="2800" kern="100" dirty="0" smtClean="0">
                          <a:effectLst/>
                          <a:latin typeface="宋体" panose="02010600030101010101" pitchFamily="2" charset="-122"/>
                          <a:cs typeface="Courier New" panose="02070309020205020404"/>
                        </a:rPr>
                        <a:t>______</a:t>
                      </a:r>
                      <a:endParaRPr lang="zh-CN" sz="280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20891">
                <a:tc>
                  <a:txBody>
                    <a:bodyPr/>
                    <a:lstStyle/>
                    <a:p>
                      <a:pPr algn="ctr">
                        <a:lnSpc>
                          <a:spcPct val="150000"/>
                        </a:lnSpc>
                        <a:spcAft>
                          <a:spcPts val="0"/>
                        </a:spcAft>
                        <a:tabLst>
                          <a:tab pos="1980565" algn="l"/>
                        </a:tabLst>
                      </a:pPr>
                      <a:r>
                        <a:rPr lang="zh-CN" sz="2800" kern="100">
                          <a:effectLst/>
                          <a:latin typeface="Times New Roman" panose="02020603050405020304"/>
                          <a:ea typeface="华文细黑"/>
                          <a:cs typeface="Times New Roman" panose="02020603050405020304"/>
                        </a:rPr>
                        <a:t>作用范围</a:t>
                      </a:r>
                      <a:endParaRPr lang="zh-CN" sz="280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980565" algn="l"/>
                        </a:tabLst>
                      </a:pPr>
                      <a:r>
                        <a:rPr lang="en-US" altLang="zh-CN" sz="2800" kern="100" dirty="0" smtClean="0">
                          <a:effectLst/>
                          <a:latin typeface="宋体" panose="02010600030101010101" pitchFamily="2" charset="-122"/>
                          <a:cs typeface="Courier New" panose="02070309020205020404"/>
                        </a:rPr>
                        <a:t>______________</a:t>
                      </a:r>
                      <a:endParaRPr lang="zh-CN" sz="280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980565" algn="l"/>
                        </a:tabLst>
                      </a:pPr>
                      <a:r>
                        <a:rPr lang="zh-CN" sz="2800" kern="100">
                          <a:effectLst/>
                          <a:latin typeface="Times New Roman" panose="02020603050405020304"/>
                          <a:ea typeface="华文细黑"/>
                          <a:cs typeface="Times New Roman" panose="02020603050405020304"/>
                        </a:rPr>
                        <a:t>较广泛</a:t>
                      </a:r>
                      <a:endParaRPr lang="zh-CN" sz="280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20891">
                <a:tc>
                  <a:txBody>
                    <a:bodyPr/>
                    <a:lstStyle/>
                    <a:p>
                      <a:pPr algn="ctr">
                        <a:lnSpc>
                          <a:spcPct val="150000"/>
                        </a:lnSpc>
                        <a:spcAft>
                          <a:spcPts val="0"/>
                        </a:spcAft>
                        <a:tabLst>
                          <a:tab pos="1980565" algn="l"/>
                        </a:tabLst>
                      </a:pPr>
                      <a:r>
                        <a:rPr lang="zh-CN" sz="2800" kern="100">
                          <a:effectLst/>
                          <a:latin typeface="Times New Roman" panose="02020603050405020304"/>
                          <a:ea typeface="华文细黑"/>
                          <a:cs typeface="Times New Roman" panose="02020603050405020304"/>
                        </a:rPr>
                        <a:t>作用时间</a:t>
                      </a:r>
                      <a:endParaRPr lang="zh-CN" sz="280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980565" algn="l"/>
                        </a:tabLst>
                      </a:pPr>
                      <a:r>
                        <a:rPr lang="zh-CN" sz="2800" kern="100" dirty="0">
                          <a:effectLst/>
                          <a:latin typeface="Times New Roman" panose="02020603050405020304"/>
                          <a:ea typeface="华文细黑"/>
                          <a:cs typeface="Times New Roman" panose="02020603050405020304"/>
                        </a:rPr>
                        <a:t>短暂</a:t>
                      </a:r>
                      <a:endParaRPr lang="zh-CN" sz="280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980565" algn="l"/>
                        </a:tabLst>
                      </a:pPr>
                      <a:r>
                        <a:rPr lang="en-US" altLang="zh-CN" sz="2800" kern="100" dirty="0" smtClean="0">
                          <a:effectLst/>
                          <a:latin typeface="宋体" panose="02010600030101010101" pitchFamily="2" charset="-122"/>
                          <a:cs typeface="Courier New" panose="02070309020205020404"/>
                        </a:rPr>
                        <a:t>______</a:t>
                      </a:r>
                      <a:endParaRPr lang="zh-CN" sz="280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 name="矩形 7"/>
          <p:cNvSpPr/>
          <p:nvPr/>
        </p:nvSpPr>
        <p:spPr>
          <a:xfrm>
            <a:off x="5462344" y="1927042"/>
            <a:ext cx="1261884"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反射弧</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9" name="矩形 8"/>
          <p:cNvSpPr/>
          <p:nvPr/>
        </p:nvSpPr>
        <p:spPr>
          <a:xfrm>
            <a:off x="4770487" y="3549548"/>
            <a:ext cx="2698175"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准确、比较局限</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0" name="矩形 9"/>
          <p:cNvSpPr/>
          <p:nvPr/>
        </p:nvSpPr>
        <p:spPr>
          <a:xfrm>
            <a:off x="8534305" y="2752924"/>
            <a:ext cx="1261884"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较缓慢</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1" name="矩形 10"/>
          <p:cNvSpPr/>
          <p:nvPr/>
        </p:nvSpPr>
        <p:spPr>
          <a:xfrm>
            <a:off x="8515255" y="4394364"/>
            <a:ext cx="1261884"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比较长</a:t>
            </a:r>
            <a:endParaRPr lang="zh-CN" altLang="en-US" sz="2800" kern="100" dirty="0">
              <a:solidFill>
                <a:srgbClr val="C00000"/>
              </a:solidFill>
              <a:latin typeface="Times New Roman" panose="02020603050405020304"/>
              <a:ea typeface="华文细黑"/>
              <a:cs typeface="Times New Roman" panose="020206030504050203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10"/>
                                        </p:tgtEl>
                                      </p:cBhvr>
                                    </p:animEffect>
                                    <p:set>
                                      <p:cBhvr>
                                        <p:cTn id="30" dur="1" fill="hold">
                                          <p:stCondLst>
                                            <p:cond delay="499"/>
                                          </p:stCondLst>
                                        </p:cTn>
                                        <p:tgtEl>
                                          <p:spTgt spid="10"/>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9"/>
                                        </p:tgtEl>
                                      </p:cBhvr>
                                    </p:animEffect>
                                    <p:set>
                                      <p:cBhvr>
                                        <p:cTn id="33" dur="1" fill="hold">
                                          <p:stCondLst>
                                            <p:cond delay="499"/>
                                          </p:stCondLst>
                                        </p:cTn>
                                        <p:tgtEl>
                                          <p:spTgt spid="9"/>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11"/>
                                        </p:tgtEl>
                                      </p:cBhvr>
                                    </p:animEffect>
                                    <p:set>
                                      <p:cBhvr>
                                        <p:cTn id="36"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8" grpId="0"/>
      <p:bldP spid="8" grpId="1"/>
      <p:bldP spid="9" grpId="0"/>
      <p:bldP spid="9" grpId="1"/>
      <p:bldP spid="10" grpId="0"/>
      <p:bldP spid="10" grpId="1"/>
      <p:bldP spid="11" grpId="0"/>
      <p:bldP spid="11" grpId="1"/>
    </p:bldLst>
  </p:timing>
</p:sld>
</file>

<file path=ppt/theme/theme1.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5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7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6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6006</Words>
  <Application>WPS 演示</Application>
  <PresentationFormat>自定义</PresentationFormat>
  <Paragraphs>594</Paragraphs>
  <Slides>40</Slides>
  <Notes>0</Notes>
  <HiddenSlides>2</HiddenSlides>
  <MMClips>0</MMClips>
  <ScaleCrop>false</ScaleCrop>
  <HeadingPairs>
    <vt:vector size="8" baseType="variant">
      <vt:variant>
        <vt:lpstr>已用的字体</vt:lpstr>
      </vt:variant>
      <vt:variant>
        <vt:i4>17</vt:i4>
      </vt:variant>
      <vt:variant>
        <vt:lpstr>主题</vt:lpstr>
      </vt:variant>
      <vt:variant>
        <vt:i4>6</vt:i4>
      </vt:variant>
      <vt:variant>
        <vt:lpstr>嵌入 OLE 服务器</vt:lpstr>
      </vt:variant>
      <vt:variant>
        <vt:i4>3</vt:i4>
      </vt:variant>
      <vt:variant>
        <vt:lpstr>幻灯片标题</vt:lpstr>
      </vt:variant>
      <vt:variant>
        <vt:i4>40</vt:i4>
      </vt:variant>
    </vt:vector>
  </HeadingPairs>
  <TitlesOfParts>
    <vt:vector size="66" baseType="lpstr">
      <vt:lpstr>Arial</vt:lpstr>
      <vt:lpstr>宋体</vt:lpstr>
      <vt:lpstr>Wingdings</vt:lpstr>
      <vt:lpstr>Calibri</vt:lpstr>
      <vt:lpstr>黑体</vt:lpstr>
      <vt:lpstr>微软雅黑</vt:lpstr>
      <vt:lpstr>Times New Roman</vt:lpstr>
      <vt:lpstr>Times New Roman</vt:lpstr>
      <vt:lpstr>华文细黑</vt:lpstr>
      <vt:lpstr>Courier New</vt:lpstr>
      <vt:lpstr>华文细黑</vt:lpstr>
      <vt:lpstr>Arial Unicode MS</vt:lpstr>
      <vt:lpstr>Broadway</vt:lpstr>
      <vt:lpstr>楷体</vt:lpstr>
      <vt:lpstr>经典繁仿黑</vt:lpstr>
      <vt:lpstr>Arial</vt:lpstr>
      <vt:lpstr>Segoe Print</vt:lpstr>
      <vt:lpstr>2_Office 主题</vt:lpstr>
      <vt:lpstr>3_Office 主题</vt:lpstr>
      <vt:lpstr>4_Office 主题</vt:lpstr>
      <vt:lpstr>5_Office 主题</vt:lpstr>
      <vt:lpstr>7_Office 主题</vt:lpstr>
      <vt:lpstr>6_Office 主题</vt:lpstr>
      <vt:lpstr>Word.Document.12</vt:lpstr>
      <vt:lpstr>Word.Document.12</vt:lpstr>
      <vt:lpstr>Word.Document.12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952</cp:revision>
  <dcterms:created xsi:type="dcterms:W3CDTF">2014-11-27T01:03:00Z</dcterms:created>
  <dcterms:modified xsi:type="dcterms:W3CDTF">2017-12-22T06:23:53Z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2052-10.1.0.7022</vt:lpwstr>
  </property>
</Properties>
</file>