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40"/>
  </p:notesMasterIdLst>
  <p:handoutMasterIdLst>
    <p:handoutMasterId r:id="rId41"/>
  </p:handoutMasterIdLst>
  <p:sldIdLst>
    <p:sldId id="735" r:id="rId8"/>
    <p:sldId id="707" r:id="rId9"/>
    <p:sldId id="709" r:id="rId10"/>
    <p:sldId id="711" r:id="rId11"/>
    <p:sldId id="706" r:id="rId12"/>
    <p:sldId id="710" r:id="rId13"/>
    <p:sldId id="712" r:id="rId14"/>
    <p:sldId id="742" r:id="rId15"/>
    <p:sldId id="743" r:id="rId16"/>
    <p:sldId id="744" r:id="rId17"/>
    <p:sldId id="634" r:id="rId18"/>
    <p:sldId id="533" r:id="rId19"/>
    <p:sldId id="535" r:id="rId20"/>
    <p:sldId id="315" r:id="rId21"/>
    <p:sldId id="700" r:id="rId22"/>
    <p:sldId id="464" r:id="rId23"/>
    <p:sldId id="714" r:id="rId24"/>
    <p:sldId id="716" r:id="rId25"/>
    <p:sldId id="717" r:id="rId26"/>
    <p:sldId id="718" r:id="rId27"/>
    <p:sldId id="720" r:id="rId28"/>
    <p:sldId id="745" r:id="rId29"/>
    <p:sldId id="728" r:id="rId30"/>
    <p:sldId id="729" r:id="rId31"/>
    <p:sldId id="730" r:id="rId32"/>
    <p:sldId id="731" r:id="rId33"/>
    <p:sldId id="732" r:id="rId34"/>
    <p:sldId id="740" r:id="rId35"/>
    <p:sldId id="733" r:id="rId36"/>
    <p:sldId id="746" r:id="rId37"/>
    <p:sldId id="734" r:id="rId38"/>
    <p:sldId id="736" r:id="rId39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3567" autoAdjust="0"/>
  </p:normalViewPr>
  <p:slideViewPr>
    <p:cSldViewPr>
      <p:cViewPr>
        <p:scale>
          <a:sx n="75" d="100"/>
          <a:sy n="75" d="100"/>
        </p:scale>
        <p:origin x="-1536" y="-78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tiff"/><Relationship Id="rId1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12.png"/><Relationship Id="rId6" Type="http://schemas.openxmlformats.org/officeDocument/2006/relationships/slide" Target="slide29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slide" Target="slide2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slide" Target="slide2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slide" Target="slide31.xml"/><Relationship Id="rId7" Type="http://schemas.openxmlformats.org/officeDocument/2006/relationships/slide" Target="slide5.xml"/><Relationship Id="rId6" Type="http://schemas.openxmlformats.org/officeDocument/2006/relationships/image" Target="../media/image13.png"/><Relationship Id="rId5" Type="http://schemas.openxmlformats.org/officeDocument/2006/relationships/slide" Target="slide2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slide" Target="slide5.xml"/><Relationship Id="rId5" Type="http://schemas.openxmlformats.org/officeDocument/2006/relationships/slide" Target="slide29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23.xml"/><Relationship Id="rId2" Type="http://schemas.openxmlformats.org/officeDocument/2006/relationships/slide" Target="slide15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emf"/><Relationship Id="rId2" Type="http://schemas.openxmlformats.org/officeDocument/2006/relationships/package" Target="../embeddings/Document1.docx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package" Target="../embeddings/Document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89" y="2197048"/>
            <a:ext cx="3626192" cy="247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933449" y="2369645"/>
            <a:ext cx="7994405" cy="209287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第</a:t>
            </a:r>
            <a:r>
              <a:rPr lang="en-US" altLang="zh-CN" sz="4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1</a:t>
            </a:r>
            <a:r>
              <a:rPr lang="zh-CN" altLang="en-US" sz="4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</a:rPr>
              <a:t>节</a:t>
            </a:r>
            <a:r>
              <a:rPr lang="zh-CN" altLang="zh-CN" sz="50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endParaRPr lang="en-US" altLang="zh-CN" sz="5000" b="1" kern="100" dirty="0" smtClean="0">
              <a:solidFill>
                <a:schemeClr val="bg1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30000"/>
              </a:lnSpc>
            </a:pPr>
            <a:r>
              <a:rPr lang="zh-CN" altLang="en-US" sz="48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通过神经系统的调节</a:t>
            </a:r>
            <a:r>
              <a:rPr lang="en-US" altLang="zh-CN" sz="4800" b="1" kern="100" dirty="0" smtClean="0">
                <a:solidFill>
                  <a:schemeClr val="bg1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(Ⅰ)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5474" y="1782402"/>
            <a:ext cx="4224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动物和人体生命活动的调节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2597" y="400735"/>
            <a:ext cx="10759923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神经纤维：由神经元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长的树突以及套在外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面的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共同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组成。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神经：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许多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集结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成束，外包由结缔组织形成的膜，构成神经。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35381" y="5325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轴突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61498" y="193085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神经纤维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52173" y="5296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髓鞘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70154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558" y="755973"/>
            <a:ext cx="11572430" cy="5663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肌肉是效应器吗？内分泌腺可作为效应器吗？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不是。肌肉和支配肌肉的传出神经末梢合称为效应器。某些内分泌腺可作为效应器的一部分。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直接刺激传出神经也可引起肌肉收缩，这是反射吗？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不是，因为该过程没有中枢神经系统的参与。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8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如何识别传入神经和传出神经？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4800"/>
              </a:lnSpc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(1)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有神经节的是传入神经。</a:t>
            </a:r>
            <a:endParaRPr lang="en-US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800"/>
              </a:lnSpc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(2)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与感受器相连的是传入神经，与效应器相连的是传出神经。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ts val="4800"/>
              </a:lnSpc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(3)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与脊髓灰质前角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较大的一边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相连的是传出神经，与后角相连的是传入神经。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037" y="891566"/>
            <a:ext cx="11010769" cy="29607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感受器通常是指感觉神经末梢，效应器指运动神经末梢。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只要反射弧完整就能完成反射。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直接刺激传出神经，效应器会有反应，但这不属于反射。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58275" y="1679606"/>
            <a:ext cx="518091" cy="631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6041" y="2375303"/>
            <a:ext cx="518091" cy="631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×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68921" y="3088804"/>
            <a:ext cx="543739" cy="633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54943"/>
            <a:ext cx="11457851" cy="66506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下图表示人体的某反射弧模式图，请据图判断下列叙述正确的是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endParaRPr lang="en-US" altLang="zh-CN" sz="2800" kern="100" dirty="0">
              <a:effectLst/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endParaRPr lang="en-US" altLang="zh-CN" sz="2800" kern="100" dirty="0">
              <a:effectLst/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该图中，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是神经中枢，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是传出神经，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是传入神经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刺激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时，会产生具体效应的结构是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在组成上包括传出神经末梢和它所支配的肌肉或腺体等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切断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，刺激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时，会产生具体效应的结构是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由图示判断：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为感受器，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为传入神经，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为神经中枢，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为传出神经，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为效应器。刺激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时，会产生具体效应的结构是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效应器，切断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，反射弧不完整，效应不再产生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122" name="Picture 2" descr="\\李笑影\李笑影\2016\同步\步步高\生物\人教必修3\方正\人教必修3\38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120" y="701612"/>
            <a:ext cx="4334172" cy="1858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0713243" y="88851"/>
            <a:ext cx="444352" cy="638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3758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边形 12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267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4793" y="134298"/>
            <a:ext cx="11572430" cy="65812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上图回答问题。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将青蛙的后趾皮肤剥掉，再将浸有稀硫酸的小纸片贴在该部位，蛙无反应。这是因为已经破坏了该反射弧的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切断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，刺激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，效应器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能、不能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做出反应。如果能反应，是否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属于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反射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判断下列哪些活动要在反射弧中完成：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食虫鸟见到黄蜂不敢吃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熟睡的人被蚊虫叮咬会动一动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精彩的哑剧表演引来人们热烈的掌声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en-US" altLang="zh-CN" sz="2600" kern="100" spc="-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600" kern="100" spc="-100" dirty="0">
                <a:latin typeface="Times New Roman" panose="02020603050405020304"/>
                <a:ea typeface="华文细黑"/>
                <a:cs typeface="Times New Roman" panose="02020603050405020304"/>
              </a:rPr>
              <a:t>实验中离体的腓肠肌连一段坐骨神经，用电来刺激坐骨神经，引起腓肠肌</a:t>
            </a:r>
            <a:r>
              <a:rPr lang="zh-CN" altLang="zh-CN" sz="2600" kern="100" spc="-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收缩</a:t>
            </a:r>
            <a:endParaRPr lang="en-US" altLang="zh-CN" sz="2600" kern="100" spc="-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6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在反射弧中完成的是反射，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①②③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都属于反射活动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62128" y="1250504"/>
            <a:ext cx="1518364" cy="631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⑤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感受器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7014" y="1836093"/>
            <a:ext cx="518091" cy="631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能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8916" y="2412157"/>
            <a:ext cx="1184940" cy="631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不属于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6993" y="2988221"/>
            <a:ext cx="1184940" cy="631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①②③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二、兴奋在神经纤维上的传导</a:t>
            </a:r>
            <a:endParaRPr lang="zh-CN" altLang="zh-CN" sz="4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0551" y="54943"/>
            <a:ext cx="3672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146" name="Picture 2" descr="F:\2016\同步\步步高\生物\人教必修3\方正\人教必修3\39拆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825" y="114167"/>
            <a:ext cx="7360763" cy="647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57306" y="1197546"/>
            <a:ext cx="1432187" cy="63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负     正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02102" y="3743455"/>
            <a:ext cx="1432187" cy="63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6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    负</a:t>
            </a:r>
            <a:endParaRPr lang="zh-CN" altLang="en-US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5281" y="5371064"/>
            <a:ext cx="1800200" cy="63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局部电流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7328" y="268021"/>
            <a:ext cx="936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静息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7329" y="2863255"/>
            <a:ext cx="936105" cy="626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动作</a:t>
            </a:r>
            <a:endParaRPr lang="zh-CN" altLang="en-US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558" y="198959"/>
            <a:ext cx="11572430" cy="59438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特点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传导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传导形式：局部电流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神经冲动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电流方向：由上图可知，在膜外，局部电流的方向与兴奋传导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方向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在膜内，与兴奋传导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方向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传导机理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神经细胞内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浓度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明显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外，而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浓度比膜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外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静息状态时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外流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，膜电位表现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受到刺激时：神经细胞兴奋，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造成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内流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，膜电位表现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兴奋与未兴奋部位由于电位差的存在，形成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90582" y="179909"/>
            <a:ext cx="902811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双向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3433" y="817841"/>
            <a:ext cx="1261884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电信号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02706" y="1455773"/>
            <a:ext cx="902811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相反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70040" y="2105690"/>
            <a:ext cx="902811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相同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4491" y="3382169"/>
            <a:ext cx="902811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高于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38145" y="3376836"/>
            <a:ext cx="543739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低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1251" y="4149874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2114" y="4035162"/>
            <a:ext cx="1620957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外正内负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85681" y="4692144"/>
            <a:ext cx="841897" cy="638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08757" y="4673285"/>
            <a:ext cx="1620957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内正外负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66967" y="5311217"/>
            <a:ext cx="1620957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局部电流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033" y="554807"/>
            <a:ext cx="11457851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为什么兴奋在神经纤维上的传导有双向性？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受刺激部位与两侧部位均有电位差，均能形成局部电流。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请尝试对电位变化曲线进行解读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偏转的方向与电流方向一致，</a:t>
            </a:r>
            <a:r>
              <a:rPr lang="en-US" altLang="zh-CN" sz="2800" kern="100" dirty="0" err="1">
                <a:latin typeface="Times New Roman" panose="02020603050405020304"/>
                <a:ea typeface="华文细黑"/>
                <a:cs typeface="Courier New" panose="02070309020205020404"/>
              </a:rPr>
              <a:t>bc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cd)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\\李笑影\李笑影\2016\同步\步步高\生物\人教必修3\方正\人教必修3\40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087" y="2454418"/>
            <a:ext cx="5416238" cy="182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253033" y="4036215"/>
            <a:ext cx="10793813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点时，电流表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指针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点时，电流表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指针</a:t>
            </a:r>
            <a:r>
              <a:rPr lang="en-US" altLang="zh-CN" sz="2800" i="1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点时，电流表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指针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f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点时，电流表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指针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0327" y="4005858"/>
            <a:ext cx="4134465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先向左再向右，偏转两次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4096" y="4654545"/>
            <a:ext cx="1261884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不偏转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4096" y="5299527"/>
            <a:ext cx="4134465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先向右再向左，偏转两次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87910" y="5926306"/>
            <a:ext cx="4134465" cy="637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先向右再向左，偏转两次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059" y="137844"/>
            <a:ext cx="2088232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合作探究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099" y="286278"/>
            <a:ext cx="11010769" cy="28025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据此，你能总结出什么规律？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若刺激两个电极的中点，电流表指针不会偏转，若刺激其他点，都会发生方向相反的两次偏转，刺激点离哪一个电极近，就先向哪个电极偏转。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0590" y="1240157"/>
            <a:ext cx="10686944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结合教材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思考与讨论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，使学生进一步加深对反射弧结构和各部分功能的理解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结合教材图解和相关物理知识，使学生理解神经纤维上兴奋的产生和传导过程。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599" y="789430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131" y="478558"/>
            <a:ext cx="1620957" cy="7067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目标导读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426" y="3933178"/>
            <a:ext cx="1819669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b="1" kern="1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/>
              </a:rPr>
              <a:t>重难点击</a:t>
            </a:r>
            <a:endParaRPr lang="en-US" altLang="zh-CN" sz="2800" b="1" kern="100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599" y="4208905"/>
            <a:ext cx="672780" cy="22500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0590" y="4673494"/>
            <a:ext cx="11010769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反射弧的结构和各部分功能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兴奋在神经纤维上的产生和传导过程。　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025" y="640532"/>
            <a:ext cx="115647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如图表示一段离体神经纤维的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S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点受到刺激而兴奋时，局部电流和神经兴奋的传导方向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弯箭头表示膜内、外局部电流的流动方向，直箭头表示兴奋传导方向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194" name="Picture 2" descr="\\李笑影\李笑影\2016\同步\步步高\生物\人教必修3\方正\人教必修3\41.TIF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76" b="53840"/>
          <a:stretch>
            <a:fillRect/>
          </a:stretch>
        </p:blipFill>
        <p:spPr bwMode="auto">
          <a:xfrm>
            <a:off x="186358" y="2612598"/>
            <a:ext cx="2821358" cy="206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\\李笑影\李笑影\2016\同步\步步高\生物\人教必修3\方正\人教必修3\41.TIF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81" r="52669" b="878"/>
          <a:stretch>
            <a:fillRect/>
          </a:stretch>
        </p:blipFill>
        <p:spPr bwMode="auto">
          <a:xfrm>
            <a:off x="6137859" y="2760749"/>
            <a:ext cx="2833740" cy="191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\\李笑影\李笑影\2016\同步\步步高\生物\人教必修3\方正\人教必修3\41.TIF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6" r="-1920" b="53840"/>
          <a:stretch>
            <a:fillRect/>
          </a:stretch>
        </p:blipFill>
        <p:spPr bwMode="auto">
          <a:xfrm>
            <a:off x="3077355" y="2612598"/>
            <a:ext cx="2936318" cy="206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\\李笑影\李笑影\2016\同步\步步高\生物\人教必修3\方正\人教必修3\41.TIF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7" t="56281" r="-388" b="878"/>
          <a:stretch>
            <a:fillRect/>
          </a:stretch>
        </p:blipFill>
        <p:spPr bwMode="auto">
          <a:xfrm>
            <a:off x="9117028" y="2760749"/>
            <a:ext cx="2782251" cy="191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81025" y="4577399"/>
            <a:ext cx="11457851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细胞膜电位在未受到刺激时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静息电位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内负外正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。当受到刺激时，膜电位变为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内正外负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。在离体的神经纤维上可以由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兴奋点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向两端传导。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37732" y="1971008"/>
            <a:ext cx="444352" cy="638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76019" y="1985"/>
            <a:ext cx="1620000" cy="691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活学活用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5624" y="864669"/>
            <a:ext cx="11010769" cy="4355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判断正误</a:t>
            </a:r>
            <a:endParaRPr lang="zh-CN" altLang="zh-CN" sz="280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神经细胞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K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外流，导致膜两侧电位为外负内正。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兴奋传导方向与局部电流方向相反。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动作电位是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Na</a:t>
            </a:r>
            <a:r>
              <a:rPr lang="zh-CN" altLang="zh-CN" sz="2800" kern="100" baseline="30000" dirty="0">
                <a:latin typeface="Times New Roman" panose="02020603050405020304"/>
                <a:ea typeface="华文细黑"/>
                <a:cs typeface="Times New Roman" panose="02020603050405020304"/>
              </a:rPr>
              <a:t>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内流造成的。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未受刺激时，膜电位为外负内正，受刺激后变为外正内负。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局部电流方向与兴奋传导方向相同。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16069" y="17926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71853" y="24936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8300" y="31755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/>
              </a:rPr>
              <a:t>√</a:t>
            </a:r>
            <a:endParaRPr lang="zh-CN" altLang="en-US" sz="28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338345" y="38956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81378" y="459144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×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382521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一题多变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5" grpId="0"/>
      <p:bldP spid="15" grpId="1"/>
      <p:bldP spid="6" grpId="0"/>
      <p:bldP spid="6" grpId="1"/>
      <p:bldP spid="16" grpId="0"/>
      <p:bldP spid="16" grpId="1"/>
      <p:bldP spid="17" grpId="0"/>
      <p:bldP spid="1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课堂小结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pic>
        <p:nvPicPr>
          <p:cNvPr id="5122" name="Picture 2" descr="F:\2016\同步\步步高\生物\人教必修3\方正\人教必修3\43拆.tif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467" y="2205520"/>
            <a:ext cx="8649479" cy="244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91060" y="2277666"/>
            <a:ext cx="952172" cy="637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反射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6786" y="3689251"/>
            <a:ext cx="1522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电信号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12620" y="2282999"/>
            <a:ext cx="1522102" cy="638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反射弧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21402" y="3686587"/>
            <a:ext cx="1728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双向传导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66C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sz="3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自查自纠</a:t>
            </a:r>
            <a:endParaRPr lang="zh-CN" altLang="en-US" sz="3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2468" y="685911"/>
            <a:ext cx="10793813" cy="49041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下列现象是反射的是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草履虫能够趋利避害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含羞草叶被触碰后会下垂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被针刺感到了疼痛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手碰到火焰立即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缩手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反射是指在中枢神经系统参与下，动物体或人体对内外环境变化作出的规律性应答。只有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项符合该概念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82455" y="765498"/>
            <a:ext cx="444352" cy="638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uiExpand="1" build="allAtOnce"/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4454" y="611957"/>
            <a:ext cx="11457851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反射和反射弧的关系是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反射活动的完成必须通过反射弧来实现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反射活动可以不完全通过反射弧来实现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只要反射弧完整，必然出现反射活动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反射和反射弧在性质上完全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相同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是神经调节的基本方式。动物体或人体在中枢神经系统的参与下，对内外环境变化作出的规律性应答称为反射。反射弧是反射的结构基础，反射弧的完整性是完成反射的前提条件。但反射的发生除具有完整的反射弧外，还需一定强度的刺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9022" y="645865"/>
            <a:ext cx="444352" cy="638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5041" y="627407"/>
            <a:ext cx="11344407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小儿麻痹症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是由于病毒侵染了位于脊髓的传出神经元的细胞体，而传入神经元及神经中枢未受到侵染，所以严重的小儿麻痹症患者会表现出下肢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能运动，对刺激有感觉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运动障碍，对刺激有感觉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不能运动，对刺激无感觉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运动障碍，对刺激无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感觉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传出神经元的细胞体受损，则对相应的刺激不能产生相应的运动，但是因为传入神经元及神经中枢未受到侵染，所以对刺激还是有感觉的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61767" y="1965675"/>
            <a:ext cx="423514" cy="638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8" grpId="0" uiExpand="1" build="allAtOnce"/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4091" y="638832"/>
            <a:ext cx="1123208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如图是兴奋在神经纤维上产生和传导的示意图。下列说法与图示相符的是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图中兴奋部位是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图中弧线最可能表示局部电流方向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图中兴奋传导方向是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兴奋传导方向与膜外电流方向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一致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146" name="Picture 2" descr="\\李笑影\李笑影\2016\同步\步步高\生物\人教必修3\方正\人教必修3\44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899" y="1560788"/>
            <a:ext cx="4488614" cy="221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2598" y="775023"/>
            <a:ext cx="10901751" cy="35035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处于静息电位时，细胞膜两侧表现为外正内负，由此可知图中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点电位发生变化，此处为兴奋部位，与相邻两侧形成电位差，则图中弧线可以表示局部电流的方向，从而导致兴奋向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两侧传导，膜内电流也向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点两侧传导，两者方向一致，而与膜外电流方向相反。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877" y="659582"/>
            <a:ext cx="11688154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取出枪乌贼完整无损的粗大神经纤维并置于适宜的环境中，进行如图所示的实验。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G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表示灵敏电流计，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为两个微型电极，阴影部分表示开始发生局部电流的区域。请据图分析回答下列问题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effectLst/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effectLst/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静息状态时的电位，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侧为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侧为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局部电流在膜外由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部位流向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部位，这样就形成了局部电流回路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\\李笑影\李笑影\2016\同步\步步高\生物\人教必修3\方正\人教必修3\45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939" y="2666838"/>
            <a:ext cx="6779584" cy="18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课堂导入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125538"/>
            <a:ext cx="76879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方式一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b="1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北京奥运会上，郭晶晶和吴敏霞在女子双人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米跳板比赛中的出色表现为我国夺得了第四枚金牌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为她们在比赛过程中精彩的一幕。她们为什么能做出如此完美而又一致的动作呢？这与人体神经系统的调节密不可分。那么神经系统是如何实现调节的呢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\\李笑影\李笑影\2016\同步\步步高\生物\人教必修3\方正\人教必修3\34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316" y="2190972"/>
            <a:ext cx="3510750" cy="2534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39" y="794683"/>
            <a:ext cx="11572430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兴奋在神经纤维上的传导是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如果将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两电极置于神经纤维膜外，同时在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处给予一个强刺激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，电流计的指针会发生两次方向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相反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的偏转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pic>
        <p:nvPicPr>
          <p:cNvPr id="7170" name="Picture 2" descr="\\李笑影\李笑影\2016\同步\步步高\生物\人教必修3\方正\人教必修3\45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700" y="3132237"/>
            <a:ext cx="6985013" cy="186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8" action="ppaction://hlinksldjump"/>
          </p:cNvPr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23598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0563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890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935710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68422" y="117623"/>
            <a:ext cx="360288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8582" y="792946"/>
            <a:ext cx="11010769" cy="485004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53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神经纤维上兴奋的传导具有双向性。静息状态时，电位是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外正内负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；兴奋状态时，兴奋部位的电位是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外负内正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。若在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处给予一个强刺激，当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点兴奋时，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点并未兴奋，即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点膜外是负电位，而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点膜外是正电位，根据电流由正极流向负极，可知此时电流计的指针向右偏转；同理，当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点兴奋时，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点并未兴奋，此时电流计的指针向左偏转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　负　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5117" y="4828458"/>
            <a:ext cx="3118161" cy="772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3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未兴奋　兴奋　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40005" y="4818028"/>
            <a:ext cx="1322798" cy="681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3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相反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89737" y="4826521"/>
            <a:ext cx="1322798" cy="772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ts val="53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双向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0149" y="35672"/>
            <a:ext cx="11010769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方式二：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pic>
        <p:nvPicPr>
          <p:cNvPr id="2050" name="Picture 2" descr="\\李笑影\李笑影\2016\同步\步步高\生物\人教必修3\方正\人教必修3\35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030" y="348728"/>
            <a:ext cx="5224352" cy="3098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0149" y="3347510"/>
            <a:ext cx="11120877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上图展示的运动离不开哪些器官？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手、脚、眼、耳等。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通过哪个系统来协调这些器官活动？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神经系统。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导入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人体是如何通过神经系统来感知环境的刺激并作出相应反应的？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7889" y="1702556"/>
            <a:ext cx="12182475" cy="36966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3215486" y="2760007"/>
            <a:ext cx="526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5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274124" y="2205658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一、神经调节的结构基础和反射</a:t>
            </a:r>
            <a:endParaRPr lang="zh-CN" altLang="zh-CN" sz="2800" dirty="0"/>
          </a:p>
        </p:txBody>
      </p:sp>
      <p:sp>
        <p:nvSpPr>
          <p:cNvPr id="4" name="Text Box 5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74124" y="3195538"/>
            <a:ext cx="534136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defTabSz="1218565">
              <a:lnSpc>
                <a:spcPct val="130000"/>
              </a:lnSpc>
              <a:defRPr sz="3000" b="1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09600" defTabSz="1218565">
              <a:defRPr sz="2400"/>
            </a:lvl2pPr>
            <a:lvl3pPr marL="1219200" defTabSz="1218565">
              <a:defRPr sz="2400"/>
            </a:lvl3pPr>
            <a:lvl4pPr marL="1828800" defTabSz="1218565">
              <a:defRPr sz="2400"/>
            </a:lvl4pPr>
            <a:lvl5pPr marL="2438400" defTabSz="1218565">
              <a:defRPr sz="2400"/>
            </a:lvl5pPr>
            <a:lvl6pPr marL="3048000" defTabSz="1218565">
              <a:defRPr sz="2400"/>
            </a:lvl6pPr>
            <a:lvl7pPr marL="3657600" defTabSz="1218565">
              <a:defRPr sz="2400"/>
            </a:lvl7pPr>
            <a:lvl8pPr marL="4267200" defTabSz="1218565">
              <a:defRPr sz="2400"/>
            </a:lvl8pPr>
            <a:lvl9pPr marL="4876800" defTabSz="1218565">
              <a:defRPr sz="2400"/>
            </a:lvl9pPr>
          </a:lstStyle>
          <a:p>
            <a:pPr>
              <a:lnSpc>
                <a:spcPct val="100000"/>
              </a:lnSpc>
            </a:pPr>
            <a:r>
              <a:rPr lang="zh-CN" altLang="zh-CN" sz="2800" dirty="0"/>
              <a:t>二、兴奋在神经纤维上的传导</a:t>
            </a:r>
            <a:endParaRPr lang="zh-CN" altLang="zh-CN" sz="28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215486" y="3752675"/>
            <a:ext cx="526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15486" y="4745343"/>
            <a:ext cx="526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301408" y="4221882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对点训练        </a:t>
            </a:r>
            <a:r>
              <a:rPr lang="zh-CN" altLang="en-US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  自查自</a:t>
            </a:r>
            <a:r>
              <a:rPr lang="zh-CN" altLang="en-US" dirty="0" smtClean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</a:t>
            </a:r>
            <a:endParaRPr lang="zh-CN" altLang="en-US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一、神经调节的结构基础和反射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85544" y="1985"/>
            <a:ext cx="1620000" cy="6912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0581" y="891042"/>
            <a:ext cx="11010769" cy="3618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反射：神经调节的基本方式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概念：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参与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下，动物体或人体对内外环境变化作出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结构基础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29187" y="171284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中枢神经系统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6077" y="242042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规律性应答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96365" y="312460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反射弧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86936" y="381031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非条件反射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7452" y="381031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条件反射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189434"/>
            <a:ext cx="1531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/>
                <a:ea typeface="华文细黑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反射弧</a:t>
            </a:r>
            <a:endParaRPr lang="zh-CN" altLang="en-US" sz="2800" dirty="0"/>
          </a:p>
        </p:txBody>
      </p:sp>
      <p:pic>
        <p:nvPicPr>
          <p:cNvPr id="3074" name="Picture 2" descr="\\李笑影\李笑影\2016\同步\步步高\生物\人教必修3\方正\人教必修3\36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941" y="693490"/>
            <a:ext cx="5083913" cy="289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62558" y="693490"/>
            <a:ext cx="674372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写出图中各数字表示的结构：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的组成：传出神经末梢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u="sng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 	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866" y="14135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感受器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66530" y="14228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传入神经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1550" y="14294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神经中枢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6297" y="20609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传出神经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35114" y="20616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效应器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63158" y="27097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它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所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07562" y="398435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①→②→③→④→⑤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1655" y="33300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支配的肌肉或腺体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2558" y="3906142"/>
            <a:ext cx="11232086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写出兴奋在反射弧上传导的过程：</a:t>
            </a:r>
            <a:r>
              <a:rPr lang="en-US" altLang="zh-CN" sz="2800" u="sng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        </a:t>
            </a:r>
            <a:r>
              <a:rPr lang="en-US" altLang="zh-CN" sz="2800" u="sng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填写序号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93700" y="4729163"/>
          <a:ext cx="9782175" cy="202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文档" r:id="rId2" imgW="10419715" imgH="2185035" progId="Word.Document.12">
                  <p:embed/>
                </p:oleObj>
              </mc:Choice>
              <mc:Fallback>
                <p:oleObj name="文档" r:id="rId2" imgW="10419715" imgH="2185035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4729163"/>
                        <a:ext cx="9782175" cy="202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5840467" y="47141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组织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14318" y="57248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静止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669" y="571488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显著活跃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033" y="26368"/>
            <a:ext cx="10793813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神经元、神经纤维和神经在结构上的区别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神经元的基本结构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9575" y="1445543"/>
          <a:ext cx="10210800" cy="219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8" name="文档" r:id="rId1" imgW="10419715" imgH="2159000" progId="Word.Document.12">
                  <p:embed/>
                </p:oleObj>
              </mc:Choice>
              <mc:Fallback>
                <p:oleObj name="文档" r:id="rId1" imgW="10419715" imgH="2159000" progId="Word.Document.12">
                  <p:embed/>
                  <p:pic>
                    <p:nvPicPr>
                      <p:cNvPr id="0" name="图片 41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9575" y="1445543"/>
                        <a:ext cx="10210800" cy="219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43508" y="3406328"/>
            <a:ext cx="2339102" cy="246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结构模式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endParaRPr lang="en-US" altLang="zh-CN" sz="2800" kern="100" dirty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示意图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103" name="Picture 7" descr="\\李笑影\李笑影\2016\同步\步步高\生物\人教必修3\方正\人教必修3\S39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409" y="3429794"/>
            <a:ext cx="4423595" cy="172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\\李笑影\李笑影\2016\同步\步步高\生物\人教必修3\方正\人教必修3\37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519" y="5581580"/>
            <a:ext cx="2617375" cy="78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730308" y="145474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中枢神经系统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46566" y="20836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树突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1848" y="26259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轴突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4166</Words>
  <Application>WPS 演示</Application>
  <PresentationFormat>自定义</PresentationFormat>
  <Paragraphs>462</Paragraphs>
  <Slides>32</Slides>
  <Notes>0</Notes>
  <HiddenSlides>2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Times New Roman</vt:lpstr>
      <vt:lpstr>华文细黑</vt:lpstr>
      <vt:lpstr>Courier New</vt:lpstr>
      <vt:lpstr>华文细黑</vt:lpstr>
      <vt:lpstr>Arial Unicode MS</vt:lpstr>
      <vt:lpstr>Broadway</vt:lpstr>
      <vt:lpstr>楷体</vt:lpstr>
      <vt:lpstr>经典繁仿黑</vt:lpstr>
      <vt:lpstr>Arial</vt:lpstr>
      <vt:lpstr>Segoe Print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873</cp:revision>
  <dcterms:created xsi:type="dcterms:W3CDTF">2014-11-27T01:03:00Z</dcterms:created>
  <dcterms:modified xsi:type="dcterms:W3CDTF">2017-12-22T06:24:36Z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