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55" r:id="rId5"/>
    <p:sldMasterId id="2147483658" r:id="rId6"/>
    <p:sldMasterId id="2147483663" r:id="rId7"/>
  </p:sldMasterIdLst>
  <p:notesMasterIdLst>
    <p:notesMasterId r:id="rId41"/>
  </p:notesMasterIdLst>
  <p:handoutMasterIdLst>
    <p:handoutMasterId r:id="rId42"/>
  </p:handoutMasterIdLst>
  <p:sldIdLst>
    <p:sldId id="735" r:id="rId8"/>
    <p:sldId id="707" r:id="rId9"/>
    <p:sldId id="709" r:id="rId10"/>
    <p:sldId id="711" r:id="rId11"/>
    <p:sldId id="706" r:id="rId12"/>
    <p:sldId id="710" r:id="rId13"/>
    <p:sldId id="712" r:id="rId14"/>
    <p:sldId id="634" r:id="rId15"/>
    <p:sldId id="533" r:id="rId16"/>
    <p:sldId id="535" r:id="rId17"/>
    <p:sldId id="315" r:id="rId18"/>
    <p:sldId id="463" r:id="rId19"/>
    <p:sldId id="721" r:id="rId20"/>
    <p:sldId id="722" r:id="rId21"/>
    <p:sldId id="746" r:id="rId22"/>
    <p:sldId id="744" r:id="rId23"/>
    <p:sldId id="723" r:id="rId24"/>
    <p:sldId id="747" r:id="rId25"/>
    <p:sldId id="748" r:id="rId26"/>
    <p:sldId id="724" r:id="rId27"/>
    <p:sldId id="725" r:id="rId28"/>
    <p:sldId id="749" r:id="rId29"/>
    <p:sldId id="727" r:id="rId30"/>
    <p:sldId id="728" r:id="rId31"/>
    <p:sldId id="729" r:id="rId32"/>
    <p:sldId id="730" r:id="rId33"/>
    <p:sldId id="738" r:id="rId34"/>
    <p:sldId id="731" r:id="rId35"/>
    <p:sldId id="732" r:id="rId36"/>
    <p:sldId id="733" r:id="rId37"/>
    <p:sldId id="750" r:id="rId38"/>
    <p:sldId id="734" r:id="rId39"/>
    <p:sldId id="736" r:id="rId40"/>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CC"/>
    <a:srgbClr val="00FF99"/>
    <a:srgbClr val="FF99FF"/>
    <a:srgbClr val="FF00FF"/>
    <a:srgbClr val="CC00FF"/>
    <a:srgbClr val="0066FF"/>
    <a:srgbClr val="00CCFF"/>
    <a:srgbClr val="9BBD59"/>
    <a:srgbClr val="1A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75" autoAdjust="0"/>
    <p:restoredTop sz="93567" autoAdjust="0"/>
  </p:normalViewPr>
  <p:slideViewPr>
    <p:cSldViewPr>
      <p:cViewPr varScale="1">
        <p:scale>
          <a:sx n="103" d="100"/>
          <a:sy n="103" d="100"/>
        </p:scale>
        <p:origin x="-960" y="-9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99743"/>
            <a:ext cx="12190413" cy="24601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74453"/>
            <a:ext cx="12190413" cy="24601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3"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剖析题型</a:t>
            </a:r>
            <a:r>
              <a:rPr lang="zh-CN" altLang="en-US" sz="3700" baseline="0" dirty="0" smtClean="0">
                <a:solidFill>
                  <a:srgbClr val="FFFF00"/>
                </a:solidFill>
                <a:latin typeface="黑体" panose="02010609060101010101" pitchFamily="2" charset="-122"/>
                <a:ea typeface="黑体" panose="02010609060101010101" pitchFamily="2" charset="-122"/>
              </a:rPr>
              <a:t>  提炼方法</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实验解读</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9405109"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构建知识网络  强化答题语句</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4" name="TextBox 11"/>
          <p:cNvSpPr txBox="1">
            <a:spLocks noChangeArrowheads="1"/>
          </p:cNvSpPr>
          <p:nvPr userDrawn="1"/>
        </p:nvSpPr>
        <p:spPr bwMode="auto">
          <a:xfrm>
            <a:off x="-624666" y="21174"/>
            <a:ext cx="6944971" cy="69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700" dirty="0" smtClean="0">
                <a:solidFill>
                  <a:srgbClr val="FFFF00"/>
                </a:solidFill>
                <a:latin typeface="黑体" panose="02010609060101010101" pitchFamily="2" charset="-122"/>
                <a:ea typeface="黑体" panose="02010609060101010101" pitchFamily="2" charset="-122"/>
              </a:rPr>
              <a:t>探究高考</a:t>
            </a:r>
            <a:r>
              <a:rPr lang="zh-CN" altLang="en-US" sz="3700" baseline="0" dirty="0" smtClean="0">
                <a:solidFill>
                  <a:srgbClr val="FFFF00"/>
                </a:solidFill>
                <a:latin typeface="黑体" panose="02010609060101010101" pitchFamily="2" charset="-122"/>
                <a:ea typeface="黑体" panose="02010609060101010101" pitchFamily="2" charset="-122"/>
              </a:rPr>
              <a:t>  明确考向</a:t>
            </a:r>
            <a:endParaRPr lang="zh-CN" altLang="en-US" sz="3700" dirty="0">
              <a:solidFill>
                <a:srgbClr val="FFFF00"/>
              </a:solidFill>
              <a:latin typeface="黑体" panose="02010609060101010101" pitchFamily="2" charset="-122"/>
              <a:ea typeface="黑体" panose="02010609060101010101" pitchFamily="2" charset="-122"/>
            </a:endParaRPr>
          </a:p>
        </p:txBody>
      </p:sp>
      <p:graphicFrame>
        <p:nvGraphicFramePr>
          <p:cNvPr id="5" name="表格 4"/>
          <p:cNvGraphicFramePr>
            <a:graphicFrameLocks noGrp="1"/>
          </p:cNvGraphicFramePr>
          <p:nvPr userDrawn="1"/>
        </p:nvGraphicFramePr>
        <p:xfrm>
          <a:off x="5896107" y="157563"/>
          <a:ext cx="6022485" cy="519643"/>
        </p:xfrm>
        <a:graphic>
          <a:graphicData uri="http://schemas.openxmlformats.org/drawingml/2006/table">
            <a:tbl>
              <a:tblPr firstRow="1" bandRow="1">
                <a:tableStyleId>{5C22544A-7EE6-4342-B048-85BDC9FD1C3A}</a:tableStyleId>
              </a:tblPr>
              <a:tblGrid>
                <a:gridCol w="1204497"/>
                <a:gridCol w="1204497"/>
                <a:gridCol w="1204497"/>
                <a:gridCol w="1204497"/>
                <a:gridCol w="1204497"/>
              </a:tblGrid>
              <a:tr h="519643">
                <a:tc>
                  <a:txBody>
                    <a:bodyPr/>
                    <a:lstStyle/>
                    <a:p>
                      <a:pPr>
                        <a:lnSpc>
                          <a:spcPct val="50000"/>
                        </a:lnSpc>
                      </a:pPr>
                      <a:endParaRPr lang="zh-CN" altLang="en-US" sz="19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cSld>
  <p:clrMap bg1="lt1" tx1="dk1" bg2="lt2" tx2="dk2" accent1="accent1" accent2="accent2" accent3="accent3" accent4="accent4" accent5="accent5" accent6="accent6" hlink="hlink" folHlink="folHlink"/>
  <p:sldLayoutIdLst>
    <p:sldLayoutId id="2147483656" r:id="rId1"/>
    <p:sldLayoutId id="2147483657"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AutoShape 46"/>
          <p:cNvSpPr>
            <a:spLocks noChangeArrowheads="1"/>
          </p:cNvSpPr>
          <p:nvPr userDrawn="1"/>
        </p:nvSpPr>
        <p:spPr bwMode="gray">
          <a:xfrm>
            <a:off x="-370369" y="10718"/>
            <a:ext cx="12880358" cy="616092"/>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lIns="121898" tIns="60948" rIns="121898" bIns="60948" anchor="ctr"/>
          <a:lstStyle/>
          <a:p>
            <a:pPr algn="ctr">
              <a:defRPr/>
            </a:pPr>
            <a:endParaRPr lang="zh-CN" altLang="en-US" sz="2400" b="1">
              <a:solidFill>
                <a:schemeClr val="tx1"/>
              </a:solidFill>
              <a:latin typeface="Times New Roman" panose="02020603050405020304" pitchFamily="18" charset="0"/>
              <a:cs typeface="Times New Roman" panose="02020603050405020304" pitchFamily="18" charset="0"/>
            </a:endParaRPr>
          </a:p>
        </p:txBody>
      </p:sp>
      <p:graphicFrame>
        <p:nvGraphicFramePr>
          <p:cNvPr id="3" name="表格 2"/>
          <p:cNvGraphicFramePr>
            <a:graphicFrameLocks noGrp="1"/>
          </p:cNvGraphicFramePr>
          <p:nvPr userDrawn="1"/>
        </p:nvGraphicFramePr>
        <p:xfrm>
          <a:off x="175836" y="68643"/>
          <a:ext cx="11807768" cy="507356"/>
        </p:xfrm>
        <a:graphic>
          <a:graphicData uri="http://schemas.openxmlformats.org/drawingml/2006/table">
            <a:tbl>
              <a:tblPr firstRow="1" bandRow="1">
                <a:tableStyleId>{5C22544A-7EE6-4342-B048-85BDC9FD1C3A}</a:tableStyleId>
              </a:tblPr>
              <a:tblGrid>
                <a:gridCol w="843412"/>
                <a:gridCol w="843412"/>
                <a:gridCol w="843412"/>
                <a:gridCol w="843412"/>
                <a:gridCol w="843412"/>
                <a:gridCol w="843412"/>
                <a:gridCol w="843412"/>
                <a:gridCol w="843412"/>
                <a:gridCol w="843412"/>
                <a:gridCol w="843412"/>
                <a:gridCol w="843412"/>
                <a:gridCol w="843412"/>
                <a:gridCol w="843412"/>
                <a:gridCol w="843412"/>
              </a:tblGrid>
              <a:tr h="507356">
                <a:tc>
                  <a:txBody>
                    <a:bodyPr/>
                    <a:lstStyle/>
                    <a:p>
                      <a:pPr>
                        <a:lnSpc>
                          <a:spcPct val="80000"/>
                        </a:lnSpc>
                      </a:pPr>
                      <a:endParaRPr lang="zh-CN" altLang="en-US" sz="21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bl>
          </a:graphicData>
        </a:graphic>
      </p:graphicFrame>
    </p:spTree>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slide" Target="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tiff"/><Relationship Id="rId1" Type="http://schemas.openxmlformats.org/officeDocument/2006/relationships/slide" Target="slid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4.png"/><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slide" Target="slide5.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 Target="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4.xml"/><Relationship Id="rId2" Type="http://schemas.openxmlformats.org/officeDocument/2006/relationships/slide" Target="slide13.xml"/><Relationship Id="rId1" Type="http://schemas.openxmlformats.org/officeDocument/2006/relationships/slide" Target="slide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tiff"/><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74" y="1782402"/>
            <a:ext cx="4224233" cy="400110"/>
          </a:xfrm>
          <a:prstGeom prst="rect">
            <a:avLst/>
          </a:prstGeom>
        </p:spPr>
        <p:txBody>
          <a:bodyPr wrap="none">
            <a:spAutoFit/>
          </a:bodyPr>
          <a:lstStyle/>
          <a:p>
            <a:pPr lvl="0"/>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章</a:t>
            </a:r>
            <a:r>
              <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动物和人体生命活动的调节</a:t>
            </a:r>
            <a:endPar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890666" y="2781722"/>
            <a:ext cx="7920880" cy="1246493"/>
          </a:xfrm>
          <a:prstGeom prst="rect">
            <a:avLst/>
          </a:prstGeom>
        </p:spPr>
        <p:txBody>
          <a:bodyPr wrap="square" lIns="91438" tIns="45719" rIns="91438" bIns="45719">
            <a:spAutoFit/>
          </a:bodyPr>
          <a:lstStyle/>
          <a:p>
            <a:pPr>
              <a:lnSpc>
                <a:spcPct val="150000"/>
              </a:lnSpc>
            </a:pPr>
            <a:r>
              <a:rPr lang="zh-CN" altLang="en-US" sz="5000" b="1" kern="100" dirty="0" smtClean="0">
                <a:solidFill>
                  <a:schemeClr val="bg1"/>
                </a:solidFill>
                <a:latin typeface="Times New Roman" panose="02020603050405020304"/>
                <a:ea typeface="微软雅黑" panose="020B0503020204020204" pitchFamily="34" charset="-122"/>
              </a:rPr>
              <a:t>第</a:t>
            </a:r>
            <a:r>
              <a:rPr lang="en-US" altLang="zh-CN" sz="5000" b="1" kern="100" dirty="0" smtClean="0">
                <a:solidFill>
                  <a:schemeClr val="bg1"/>
                </a:solidFill>
                <a:latin typeface="Times New Roman" panose="02020603050405020304"/>
                <a:ea typeface="微软雅黑" panose="020B0503020204020204" pitchFamily="34" charset="-122"/>
              </a:rPr>
              <a:t>2</a:t>
            </a:r>
            <a:r>
              <a:rPr lang="zh-CN" altLang="en-US" sz="5000" b="1" kern="100" dirty="0" smtClean="0">
                <a:solidFill>
                  <a:schemeClr val="bg1"/>
                </a:solidFill>
                <a:latin typeface="Times New Roman" panose="02020603050405020304"/>
                <a:ea typeface="微软雅黑" panose="020B0503020204020204" pitchFamily="34" charset="-122"/>
              </a:rPr>
              <a:t>节</a:t>
            </a:r>
            <a:r>
              <a:rPr lang="zh-CN" altLang="zh-CN" sz="5000" b="1" kern="100" dirty="0" smtClean="0">
                <a:solidFill>
                  <a:schemeClr val="bg1"/>
                </a:solidFill>
                <a:latin typeface="Times New Roman" panose="02020603050405020304"/>
                <a:ea typeface="微软雅黑" panose="020B0503020204020204" pitchFamily="34" charset="-122"/>
                <a:cs typeface="Times New Roman" panose="02020603050405020304"/>
              </a:rPr>
              <a:t>　</a:t>
            </a:r>
            <a:r>
              <a:rPr lang="zh-CN" altLang="en-US" sz="5000" b="1" kern="100" dirty="0" smtClean="0">
                <a:solidFill>
                  <a:schemeClr val="bg1"/>
                </a:solidFill>
                <a:latin typeface="Times New Roman" panose="02020603050405020304"/>
                <a:ea typeface="微软雅黑" panose="020B0503020204020204" pitchFamily="34" charset="-122"/>
                <a:cs typeface="Times New Roman" panose="02020603050405020304"/>
              </a:rPr>
              <a:t>通过激素的调节</a:t>
            </a:r>
            <a:r>
              <a:rPr lang="zh-CN" altLang="en-US" sz="5000" b="1" kern="1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5000" b="1" kern="1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(Ⅱ)</a:t>
            </a:r>
            <a:endParaRPr lang="zh-CN" altLang="en-US" sz="5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Picture 2" descr="C:\Users\Administrator\Desktop\图片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1" y="2190989"/>
            <a:ext cx="3869202" cy="24760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504127" y="355630"/>
            <a:ext cx="11232086" cy="5909310"/>
          </a:xfrm>
          <a:prstGeom prst="rect">
            <a:avLst/>
          </a:prstGeom>
        </p:spPr>
        <p:txBody>
          <a:bodyPr>
            <a:spAutoFit/>
          </a:bodyPr>
          <a:lstStyle/>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在寒冷环境中，温度感受器感受到寒冷刺激，产生相应的神经冲动传导至下丘脑，进而依次引起激素</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促甲状腺激素释放激素和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促甲状腺激素分泌，最终引起激素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的分泌增加</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切除</a:t>
            </a:r>
            <a:r>
              <a:rPr lang="zh-CN" altLang="zh-CN" sz="2800" kern="100" dirty="0">
                <a:latin typeface="Times New Roman" panose="02020603050405020304"/>
                <a:ea typeface="华文细黑"/>
                <a:cs typeface="Times New Roman" panose="02020603050405020304"/>
              </a:rPr>
              <a:t>垂体后，</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甲状腺激素的分泌量不会立即停止，在垂体原来产生的促甲状腺激素的作用下，会促进甲状腺分泌甲状腺激素</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切除</a:t>
            </a:r>
            <a:r>
              <a:rPr lang="zh-CN" altLang="zh-CN" sz="2800" kern="100" dirty="0">
                <a:latin typeface="Times New Roman" panose="02020603050405020304"/>
                <a:ea typeface="华文细黑"/>
                <a:cs typeface="Times New Roman" panose="02020603050405020304"/>
              </a:rPr>
              <a:t>甲状腺后，</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的分泌会增加，但由于无甲状腺，不能再分泌</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甲状腺激素，故不能促进代谢</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给</a:t>
            </a:r>
            <a:r>
              <a:rPr lang="zh-CN" altLang="zh-CN" sz="2800" kern="100" dirty="0">
                <a:latin typeface="Times New Roman" panose="02020603050405020304"/>
                <a:ea typeface="华文细黑"/>
                <a:cs typeface="Times New Roman" panose="02020603050405020304"/>
              </a:rPr>
              <a:t>动物注射</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，由于反馈调节使</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的分泌减少</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smtClean="0">
                <a:solidFill>
                  <a:srgbClr val="C00000"/>
                </a:solidFill>
                <a:latin typeface="Times New Roman" panose="02020603050405020304"/>
                <a:ea typeface="华文细黑"/>
                <a:cs typeface="Courier New" panose="02070309020205020404"/>
              </a:rPr>
              <a:t>C</a:t>
            </a:r>
            <a:endParaRPr lang="zh-CN" altLang="zh-CN" sz="2800" b="1"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3" name="五边形 12"/>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74267"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smtClean="0">
                <a:solidFill>
                  <a:schemeClr val="bg1"/>
                </a:solidFill>
                <a:latin typeface="宋体" panose="02010600030101010101" pitchFamily="2" charset="-122"/>
                <a:cs typeface="Courier New" panose="02070309020205020404"/>
              </a:rPr>
              <a:t>一题多变</a:t>
            </a:r>
            <a:endParaRPr lang="zh-CN" altLang="en-US" b="1" kern="100" dirty="0">
              <a:solidFill>
                <a:schemeClr val="bg1"/>
              </a:solidFill>
              <a:latin typeface="宋体" panose="02010600030101010101" pitchFamily="2" charset="-122"/>
              <a:cs typeface="Courier New" panose="02070309020205020404"/>
            </a:endParaRPr>
          </a:p>
        </p:txBody>
      </p:sp>
      <p:sp>
        <p:nvSpPr>
          <p:cNvPr id="12" name="矩形 11"/>
          <p:cNvSpPr/>
          <p:nvPr/>
        </p:nvSpPr>
        <p:spPr>
          <a:xfrm>
            <a:off x="557977" y="909514"/>
            <a:ext cx="10793813" cy="4374548"/>
          </a:xfrm>
          <a:prstGeom prst="rect">
            <a:avLst/>
          </a:prstGeom>
        </p:spPr>
        <p:txBody>
          <a:bodyPr>
            <a:spAutoFit/>
          </a:bodyPr>
          <a:lstStyle/>
          <a:p>
            <a:pPr algn="just">
              <a:lnSpc>
                <a:spcPts val="5500"/>
              </a:lnSpc>
              <a:spcAft>
                <a:spcPts val="0"/>
              </a:spcAft>
              <a:tabLst>
                <a:tab pos="1980565" algn="l"/>
              </a:tabLst>
            </a:pPr>
            <a:r>
              <a:rPr lang="zh-CN" altLang="zh-CN" sz="2800" kern="100" dirty="0">
                <a:latin typeface="Times New Roman" panose="02020603050405020304"/>
                <a:ea typeface="华文细黑"/>
                <a:cs typeface="Times New Roman" panose="02020603050405020304"/>
              </a:rPr>
              <a:t>判断正误</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受到寒冷刺激时，图中</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含量的增加早于</a:t>
            </a:r>
            <a:r>
              <a:rPr lang="en-US" altLang="zh-CN" sz="2800" kern="100" dirty="0">
                <a:latin typeface="宋体" panose="02010600030101010101" pitchFamily="2" charset="-122"/>
                <a:ea typeface="华文细黑"/>
                <a:cs typeface="Times New Roman" panose="02020603050405020304"/>
              </a:rPr>
              <a:t>②③</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用</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饲喂正常动物，将引起</a:t>
            </a:r>
            <a:r>
              <a:rPr lang="en-US" altLang="zh-CN" sz="2800" kern="100" dirty="0">
                <a:latin typeface="宋体" panose="02010600030101010101" pitchFamily="2" charset="-122"/>
                <a:ea typeface="华文细黑"/>
                <a:cs typeface="Times New Roman" panose="02020603050405020304"/>
              </a:rPr>
              <a:t>①②</a:t>
            </a:r>
            <a:r>
              <a:rPr lang="zh-CN" altLang="zh-CN" sz="2800" kern="100" dirty="0">
                <a:latin typeface="Times New Roman" panose="02020603050405020304"/>
                <a:ea typeface="华文细黑"/>
                <a:cs typeface="Times New Roman" panose="02020603050405020304"/>
              </a:rPr>
              <a:t>的分泌均减少。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作用的靶器官只有下丘脑和垂体。</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物质</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与甲状腺细胞的细胞膜表面的糖蛋白结合，体现了细胞膜进行信息交流的功能。</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8697019" y="1802185"/>
            <a:ext cx="543739" cy="523220"/>
          </a:xfrm>
          <a:prstGeom prst="rect">
            <a:avLst/>
          </a:prstGeom>
        </p:spPr>
        <p:txBody>
          <a:bodyPr wrap="none">
            <a:spAutoFit/>
          </a:bodyPr>
          <a:lstStyle/>
          <a:p>
            <a:r>
              <a:rPr lang="en-US" altLang="zh-CN" sz="2800"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0" name="矩形 9"/>
          <p:cNvSpPr/>
          <p:nvPr/>
        </p:nvSpPr>
        <p:spPr>
          <a:xfrm>
            <a:off x="8706544" y="2503101"/>
            <a:ext cx="543739" cy="523220"/>
          </a:xfrm>
          <a:prstGeom prst="rect">
            <a:avLst/>
          </a:prstGeom>
        </p:spPr>
        <p:txBody>
          <a:bodyPr wrap="none">
            <a:spAutoFit/>
          </a:bodyPr>
          <a:lstStyle/>
          <a:p>
            <a:r>
              <a:rPr lang="en-US" altLang="zh-CN" sz="2800"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1" name="矩形 10"/>
          <p:cNvSpPr/>
          <p:nvPr/>
        </p:nvSpPr>
        <p:spPr>
          <a:xfrm>
            <a:off x="6925394" y="3204245"/>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6" name="矩形 15"/>
          <p:cNvSpPr/>
          <p:nvPr/>
        </p:nvSpPr>
        <p:spPr>
          <a:xfrm>
            <a:off x="4386064" y="4600972"/>
            <a:ext cx="543739" cy="523220"/>
          </a:xfrm>
          <a:prstGeom prst="rect">
            <a:avLst/>
          </a:prstGeom>
        </p:spPr>
        <p:txBody>
          <a:bodyPr wrap="none">
            <a:spAutoFit/>
          </a:bodyPr>
          <a:lstStyle/>
          <a:p>
            <a:r>
              <a:rPr lang="en-US" altLang="zh-CN" sz="2800"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10" grpId="0"/>
      <p:bldP spid="10" grpId="1"/>
      <p:bldP spid="11" grpId="0"/>
      <p:bldP spid="11" grpId="1"/>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9" name="五边形 8"/>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燕尾形 9"/>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74267"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方法链接</a:t>
            </a:r>
            <a:endParaRPr lang="zh-CN" altLang="en-US" b="1" kern="100" dirty="0">
              <a:solidFill>
                <a:schemeClr val="bg1"/>
              </a:solidFill>
              <a:latin typeface="宋体" panose="02010600030101010101" pitchFamily="2" charset="-122"/>
              <a:cs typeface="Courier New" panose="02070309020205020404"/>
            </a:endParaRPr>
          </a:p>
        </p:txBody>
      </p:sp>
      <p:sp>
        <p:nvSpPr>
          <p:cNvPr id="8" name="矩形 7"/>
          <p:cNvSpPr/>
          <p:nvPr/>
        </p:nvSpPr>
        <p:spPr>
          <a:xfrm>
            <a:off x="342051" y="689120"/>
            <a:ext cx="11344407" cy="5827493"/>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甲状腺激素的分泌受垂体直接调节，垂体对甲状腺的调节通过分泌促甲状腺激素实现。</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下丘脑可以通过分泌促甲状腺激素释放激素</a:t>
            </a:r>
            <a:r>
              <a:rPr lang="en-US" altLang="zh-CN" sz="2800" kern="100" dirty="0">
                <a:latin typeface="Times New Roman" panose="02020603050405020304"/>
                <a:ea typeface="华文细黑"/>
                <a:cs typeface="Courier New" panose="02070309020205020404"/>
              </a:rPr>
              <a:t>(TRH)</a:t>
            </a:r>
            <a:r>
              <a:rPr lang="zh-CN" altLang="zh-CN" sz="2800" kern="100" dirty="0">
                <a:latin typeface="Times New Roman" panose="02020603050405020304"/>
                <a:ea typeface="华文细黑"/>
                <a:cs typeface="Times New Roman" panose="02020603050405020304"/>
              </a:rPr>
              <a:t>调节垂体分泌促甲状腺激素的量，实现对甲状腺的间接调节。</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下丘脑分泌促甲状腺激素释放激素和垂体分泌促甲状腺激素</a:t>
            </a:r>
            <a:r>
              <a:rPr lang="en-US" altLang="zh-CN" sz="2800" kern="100" dirty="0">
                <a:latin typeface="Times New Roman" panose="02020603050405020304"/>
                <a:ea typeface="华文细黑"/>
                <a:cs typeface="Courier New" panose="02070309020205020404"/>
              </a:rPr>
              <a:t>(TSH)</a:t>
            </a:r>
            <a:r>
              <a:rPr lang="zh-CN" altLang="zh-CN" sz="2800" kern="100" dirty="0">
                <a:latin typeface="Times New Roman" panose="02020603050405020304"/>
                <a:ea typeface="华文细黑"/>
                <a:cs typeface="Times New Roman" panose="02020603050405020304"/>
              </a:rPr>
              <a:t>的活动受体内甲状腺激素浓度的影响。甲状腺激素浓度高时，下丘脑分泌促甲状腺激素释放激素</a:t>
            </a:r>
            <a:r>
              <a:rPr lang="en-US" altLang="zh-CN" sz="2800" kern="100" dirty="0">
                <a:latin typeface="Times New Roman" panose="02020603050405020304"/>
                <a:ea typeface="华文细黑"/>
                <a:cs typeface="Courier New" panose="02070309020205020404"/>
              </a:rPr>
              <a:t>(TRH)</a:t>
            </a:r>
            <a:r>
              <a:rPr lang="zh-CN" altLang="zh-CN" sz="2800" kern="100" dirty="0">
                <a:latin typeface="Times New Roman" panose="02020603050405020304"/>
                <a:ea typeface="华文细黑"/>
                <a:cs typeface="Times New Roman" panose="02020603050405020304"/>
              </a:rPr>
              <a:t>少，垂体释放促甲状腺激素</a:t>
            </a:r>
            <a:r>
              <a:rPr lang="en-US" altLang="zh-CN" sz="2800" kern="100" dirty="0">
                <a:latin typeface="Times New Roman" panose="02020603050405020304"/>
                <a:ea typeface="华文细黑"/>
                <a:cs typeface="Courier New" panose="02070309020205020404"/>
              </a:rPr>
              <a:t>(TSH)</a:t>
            </a:r>
            <a:r>
              <a:rPr lang="zh-CN" altLang="zh-CN" sz="2800" kern="100" dirty="0">
                <a:latin typeface="Times New Roman" panose="02020603050405020304"/>
                <a:ea typeface="华文细黑"/>
                <a:cs typeface="Times New Roman" panose="02020603050405020304"/>
              </a:rPr>
              <a:t>少；反之，则多。</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甲状腺激素分泌既存在分级调节，也存在反馈调节。</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800" b="1" dirty="0">
                <a:latin typeface="微软雅黑" panose="020B0503020204020204" pitchFamily="34" charset="-122"/>
                <a:ea typeface="微软雅黑" panose="020B0503020204020204" pitchFamily="34" charset="-122"/>
              </a:rPr>
              <a:t>二、激素调节的特点</a:t>
            </a:r>
            <a:endParaRPr lang="zh-CN" altLang="zh-CN" sz="4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30175" y="590451"/>
            <a:ext cx="11688154" cy="4850046"/>
          </a:xfrm>
          <a:prstGeom prst="rect">
            <a:avLst/>
          </a:prstGeom>
        </p:spPr>
        <p:txBody>
          <a:bodyPr>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激素调节的特点</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激素</a:t>
            </a:r>
            <a:r>
              <a:rPr lang="zh-CN" altLang="zh-CN" sz="2800" kern="100" dirty="0" smtClean="0">
                <a:latin typeface="Times New Roman" panose="02020603050405020304"/>
                <a:ea typeface="华文细黑"/>
                <a:cs typeface="Times New Roman" panose="02020603050405020304"/>
              </a:rPr>
              <a:t>由</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分泌</a:t>
            </a:r>
            <a:r>
              <a:rPr lang="zh-CN" altLang="zh-CN" sz="2800" kern="100" dirty="0">
                <a:latin typeface="Times New Roman" panose="02020603050405020304"/>
                <a:ea typeface="华文细黑"/>
                <a:cs typeface="Times New Roman" panose="02020603050405020304"/>
              </a:rPr>
              <a:t>，弥散到体液中，</a:t>
            </a:r>
            <a:r>
              <a:rPr lang="zh-CN" altLang="zh-CN" sz="2800" kern="100" dirty="0" smtClean="0">
                <a:latin typeface="Times New Roman" panose="02020603050405020304"/>
                <a:ea typeface="华文细黑"/>
                <a:cs typeface="Times New Roman" panose="02020603050405020304"/>
              </a:rPr>
              <a:t>通过</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运输</a:t>
            </a:r>
            <a:r>
              <a:rPr lang="zh-CN" altLang="zh-CN" sz="2800" kern="100" dirty="0">
                <a:latin typeface="Times New Roman" panose="02020603050405020304"/>
                <a:ea typeface="华文细黑"/>
                <a:cs typeface="Times New Roman" panose="02020603050405020304"/>
              </a:rPr>
              <a:t>，传递着各种信息。</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作用</a:t>
            </a:r>
            <a:r>
              <a:rPr lang="zh-CN" altLang="zh-CN" sz="2800" kern="100" dirty="0" smtClean="0">
                <a:latin typeface="Times New Roman" panose="02020603050405020304"/>
                <a:ea typeface="华文细黑"/>
                <a:cs typeface="Times New Roman" panose="02020603050405020304"/>
              </a:rPr>
              <a:t>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激素在完成调节作用后就</a:t>
            </a:r>
            <a:r>
              <a:rPr lang="zh-CN" altLang="zh-CN" sz="2800" kern="100" dirty="0" smtClean="0">
                <a:latin typeface="Times New Roman" panose="02020603050405020304"/>
                <a:ea typeface="华文细黑"/>
                <a:cs typeface="Times New Roman" panose="02020603050405020304"/>
              </a:rPr>
              <a:t>被</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具有微量</a:t>
            </a:r>
            <a:r>
              <a:rPr lang="zh-CN" altLang="zh-CN" sz="2800" kern="100" dirty="0" smtClean="0">
                <a:latin typeface="Times New Roman" panose="02020603050405020304"/>
                <a:ea typeface="华文细黑"/>
                <a:cs typeface="Times New Roman" panose="02020603050405020304"/>
              </a:rPr>
              <a:t>和</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特点。</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既不</a:t>
            </a:r>
            <a:r>
              <a:rPr lang="zh-CN" altLang="zh-CN" sz="2800" kern="100" dirty="0" smtClean="0">
                <a:latin typeface="Times New Roman" panose="02020603050405020304"/>
                <a:ea typeface="华文细黑"/>
                <a:cs typeface="Times New Roman" panose="02020603050405020304"/>
              </a:rPr>
              <a:t>组成</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又不</a:t>
            </a:r>
            <a:r>
              <a:rPr lang="zh-CN" altLang="zh-CN" sz="2800" kern="100" dirty="0" smtClean="0">
                <a:latin typeface="Times New Roman" panose="02020603050405020304"/>
                <a:ea typeface="华文细黑"/>
                <a:cs typeface="Times New Roman" panose="02020603050405020304"/>
              </a:rPr>
              <a:t>提供</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也不</a:t>
            </a:r>
            <a:r>
              <a:rPr lang="zh-CN" altLang="zh-CN" sz="2800" kern="100" dirty="0" smtClean="0">
                <a:latin typeface="Times New Roman" panose="02020603050405020304"/>
                <a:ea typeface="华文细黑"/>
                <a:cs typeface="Times New Roman" panose="02020603050405020304"/>
              </a:rPr>
              <a:t>起</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作用</a:t>
            </a:r>
            <a:r>
              <a:rPr lang="zh-CN" altLang="zh-CN" sz="2800" kern="100" dirty="0">
                <a:latin typeface="Times New Roman" panose="02020603050405020304"/>
                <a:ea typeface="华文细黑"/>
                <a:cs typeface="Times New Roman" panose="02020603050405020304"/>
              </a:rPr>
              <a:t>，只是使靶细胞原有的生理活动发生变化。</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一种生理活动的调节往往是通过多种</a:t>
            </a:r>
            <a:r>
              <a:rPr lang="zh-CN" altLang="zh-CN" sz="2800" kern="100" dirty="0" smtClean="0">
                <a:latin typeface="Times New Roman" panose="02020603050405020304"/>
                <a:ea typeface="华文细黑"/>
                <a:cs typeface="Times New Roman" panose="02020603050405020304"/>
              </a:rPr>
              <a:t>激素</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完成</a:t>
            </a:r>
            <a:r>
              <a:rPr lang="zh-CN" altLang="zh-CN" sz="2800" kern="100" dirty="0">
                <a:latin typeface="Times New Roman" panose="02020603050405020304"/>
                <a:ea typeface="华文细黑"/>
                <a:cs typeface="Times New Roman" panose="02020603050405020304"/>
              </a:rPr>
              <a:t>的。</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1718895" y="1384881"/>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内分泌腺</a:t>
            </a:r>
            <a:endParaRPr lang="zh-CN" altLang="en-US" sz="2800" dirty="0">
              <a:solidFill>
                <a:srgbClr val="C00000"/>
              </a:solidFill>
            </a:endParaRPr>
          </a:p>
        </p:txBody>
      </p:sp>
      <p:sp>
        <p:nvSpPr>
          <p:cNvPr id="4" name="矩形 3"/>
          <p:cNvSpPr/>
          <p:nvPr/>
        </p:nvSpPr>
        <p:spPr>
          <a:xfrm>
            <a:off x="7381825" y="140404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体液</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1737945" y="2052117"/>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靶器官</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3142878" y="2052117"/>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靶细胞</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4947796" y="273398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灭活</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7887676" y="272445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高效性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2073602" y="3420155"/>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细胞结构</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5317361" y="341063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能量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7554416" y="341063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催化</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7118999" y="4735463"/>
            <a:ext cx="34163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相互协调、共同作用</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9"/>
                                        </p:tgtEl>
                                      </p:cBhvr>
                                    </p:animEffect>
                                    <p:set>
                                      <p:cBhvr>
                                        <p:cTn id="62" dur="1" fill="hold">
                                          <p:stCondLst>
                                            <p:cond delay="499"/>
                                          </p:stCondLst>
                                        </p:cTn>
                                        <p:tgtEl>
                                          <p:spTgt spid="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0"/>
                                        </p:tgtEl>
                                      </p:cBhvr>
                                    </p:animEffect>
                                    <p:set>
                                      <p:cBhvr>
                                        <p:cTn id="65" dur="1" fill="hold">
                                          <p:stCondLst>
                                            <p:cond delay="499"/>
                                          </p:stCondLst>
                                        </p:cTn>
                                        <p:tgtEl>
                                          <p:spTgt spid="10"/>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3"/>
                                        </p:tgtEl>
                                      </p:cBhvr>
                                    </p:animEffect>
                                    <p:set>
                                      <p:cBhvr>
                                        <p:cTn id="7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4" grpId="0"/>
      <p:bldP spid="4"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4" name="矩形 3"/>
          <p:cNvSpPr/>
          <p:nvPr/>
        </p:nvSpPr>
        <p:spPr>
          <a:xfrm>
            <a:off x="219125" y="-26590"/>
            <a:ext cx="11688154" cy="1303177"/>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激素功能的研究方法及思路</a:t>
            </a:r>
            <a:endParaRPr lang="zh-CN" altLang="zh-CN" sz="280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部分激素的研究方法</a:t>
            </a:r>
            <a:endParaRPr lang="zh-CN" altLang="zh-CN" sz="2800" kern="100" dirty="0">
              <a:effectLst/>
              <a:latin typeface="宋体" panose="02010600030101010101" pitchFamily="2" charset="-122"/>
              <a:cs typeface="Courier New" panose="02070309020205020404"/>
            </a:endParaRPr>
          </a:p>
        </p:txBody>
      </p:sp>
      <p:graphicFrame>
        <p:nvGraphicFramePr>
          <p:cNvPr id="6" name="表格 5"/>
          <p:cNvGraphicFramePr>
            <a:graphicFrameLocks noGrp="1"/>
          </p:cNvGraphicFramePr>
          <p:nvPr/>
        </p:nvGraphicFramePr>
        <p:xfrm>
          <a:off x="822166" y="1432620"/>
          <a:ext cx="10546080" cy="4578562"/>
        </p:xfrm>
        <a:graphic>
          <a:graphicData uri="http://schemas.openxmlformats.org/drawingml/2006/table">
            <a:tbl>
              <a:tblPr/>
              <a:tblGrid>
                <a:gridCol w="2092960"/>
                <a:gridCol w="1381760"/>
                <a:gridCol w="7071360"/>
              </a:tblGrid>
              <a:tr h="369041">
                <a:tc>
                  <a:txBody>
                    <a:bodyPr/>
                    <a:lstStyle/>
                    <a:p>
                      <a:pPr algn="ctr">
                        <a:lnSpc>
                          <a:spcPct val="150000"/>
                        </a:lnSpc>
                        <a:spcAft>
                          <a:spcPts val="0"/>
                        </a:spcAft>
                        <a:tabLst>
                          <a:tab pos="1980565" algn="l"/>
                        </a:tabLst>
                      </a:pPr>
                      <a:r>
                        <a:rPr lang="zh-CN" sz="2800" kern="100" dirty="0" smtClean="0">
                          <a:effectLst/>
                          <a:latin typeface="Times New Roman" panose="02020603050405020304"/>
                          <a:ea typeface="华文细黑"/>
                          <a:cs typeface="Times New Roman" panose="02020603050405020304"/>
                        </a:rPr>
                        <a:t>激素</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方法</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具体操作举例</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082">
                <a:tc rowSpan="2">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甲状腺激素</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饲喂法</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用</a:t>
                      </a:r>
                      <a:r>
                        <a:rPr lang="zh-CN" sz="2800" kern="100" dirty="0" smtClean="0">
                          <a:effectLst/>
                          <a:latin typeface="Times New Roman" panose="02020603050405020304"/>
                          <a:ea typeface="华文细黑"/>
                          <a:cs typeface="Times New Roman" panose="02020603050405020304"/>
                        </a:rPr>
                        <a:t>含有</a:t>
                      </a:r>
                      <a:r>
                        <a:rPr lang="en-US" altLang="zh-CN" sz="2800" u="sng" kern="100" dirty="0" smtClean="0">
                          <a:effectLst/>
                          <a:latin typeface="Times New Roman" panose="02020603050405020304"/>
                          <a:ea typeface="华文细黑"/>
                          <a:cs typeface="Times New Roman" panose="02020603050405020304"/>
                        </a:rPr>
                        <a:t>                    </a:t>
                      </a:r>
                      <a:r>
                        <a:rPr lang="zh-CN" sz="2800" kern="100" dirty="0" smtClean="0">
                          <a:effectLst/>
                          <a:latin typeface="Times New Roman" panose="02020603050405020304"/>
                          <a:ea typeface="华文细黑"/>
                          <a:cs typeface="Times New Roman" panose="02020603050405020304"/>
                        </a:rPr>
                        <a:t>制剂</a:t>
                      </a:r>
                      <a:r>
                        <a:rPr lang="zh-CN" sz="2800" kern="100" dirty="0">
                          <a:effectLst/>
                          <a:latin typeface="Times New Roman" panose="02020603050405020304"/>
                          <a:ea typeface="华文细黑"/>
                          <a:cs typeface="Times New Roman" panose="02020603050405020304"/>
                        </a:rPr>
                        <a:t>的饲料饲喂幼年动物</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041">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摘除法</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摘除幼年动物</a:t>
                      </a:r>
                      <a:r>
                        <a:rPr lang="zh-CN" sz="2800" kern="100" dirty="0" smtClean="0">
                          <a:effectLst/>
                          <a:latin typeface="Times New Roman" panose="02020603050405020304"/>
                          <a:ea typeface="华文细黑"/>
                          <a:cs typeface="Times New Roman" panose="02020603050405020304"/>
                        </a:rPr>
                        <a:t>的</a:t>
                      </a:r>
                      <a:r>
                        <a:rPr lang="en-US" altLang="zh-CN" sz="2800" kern="100" dirty="0" smtClean="0">
                          <a:effectLst/>
                          <a:latin typeface="Times New Roman" panose="02020603050405020304"/>
                          <a:ea typeface="华文细黑"/>
                          <a:cs typeface="Times New Roman" panose="02020603050405020304"/>
                        </a:rPr>
                        <a:t>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041">
                <a:tc row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生长激素</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切除法</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切除幼年动物</a:t>
                      </a:r>
                      <a:r>
                        <a:rPr lang="zh-CN" sz="2800" kern="100" dirty="0" smtClean="0">
                          <a:effectLst/>
                          <a:latin typeface="Times New Roman" panose="02020603050405020304"/>
                          <a:ea typeface="华文细黑"/>
                          <a:cs typeface="Times New Roman" panose="02020603050405020304"/>
                        </a:rPr>
                        <a:t>的</a:t>
                      </a:r>
                      <a:r>
                        <a:rPr lang="en-US" altLang="zh-CN" sz="2800" kern="100" dirty="0" smtClean="0">
                          <a:effectLst/>
                          <a:latin typeface="Times New Roman" panose="02020603050405020304"/>
                          <a:ea typeface="华文细黑"/>
                          <a:cs typeface="Times New Roman" panose="02020603050405020304"/>
                        </a:rPr>
                        <a:t>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041">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注射法</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注射一定浓度</a:t>
                      </a:r>
                      <a:r>
                        <a:rPr lang="zh-CN" sz="2800" kern="100" dirty="0" smtClean="0">
                          <a:effectLst/>
                          <a:latin typeface="Times New Roman" panose="02020603050405020304"/>
                          <a:ea typeface="华文细黑"/>
                          <a:cs typeface="Times New Roman" panose="02020603050405020304"/>
                        </a:rPr>
                        <a:t>的</a:t>
                      </a:r>
                      <a:r>
                        <a:rPr lang="en-US" altLang="zh-CN" sz="2800" kern="100" dirty="0" smtClean="0">
                          <a:effectLst/>
                          <a:latin typeface="Times New Roman" panose="02020603050405020304"/>
                          <a:ea typeface="华文细黑"/>
                          <a:cs typeface="Times New Roman" panose="02020603050405020304"/>
                        </a:rPr>
                        <a:t>________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041">
                <a:tc row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性激素</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割除法</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smtClean="0">
                          <a:effectLst/>
                          <a:latin typeface="Times New Roman" panose="02020603050405020304"/>
                          <a:ea typeface="华文细黑"/>
                          <a:cs typeface="Times New Roman" panose="02020603050405020304"/>
                        </a:rPr>
                        <a:t>割除</a:t>
                      </a:r>
                      <a:r>
                        <a:rPr lang="en-US" altLang="zh-CN" sz="2800" kern="100" dirty="0" smtClean="0">
                          <a:effectLst/>
                          <a:latin typeface="Times New Roman" panose="02020603050405020304"/>
                          <a:ea typeface="华文细黑"/>
                          <a:cs typeface="Times New Roman" panose="02020603050405020304"/>
                        </a:rPr>
                        <a:t>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9041">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移植法</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smtClean="0">
                          <a:effectLst/>
                          <a:latin typeface="Times New Roman" panose="02020603050405020304"/>
                          <a:ea typeface="华文细黑"/>
                          <a:cs typeface="Times New Roman" panose="02020603050405020304"/>
                        </a:rPr>
                        <a:t>移植</a:t>
                      </a:r>
                      <a:r>
                        <a:rPr lang="en-US" altLang="zh-CN" sz="2800" kern="100" dirty="0" smtClean="0">
                          <a:effectLst/>
                          <a:latin typeface="Times New Roman" panose="02020603050405020304"/>
                          <a:ea typeface="华文细黑"/>
                          <a:cs typeface="Times New Roman" panose="02020603050405020304"/>
                        </a:rPr>
                        <a:t>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5428084" y="2186608"/>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甲状腺激素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8433722" y="2886046"/>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甲状腺</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8624396" y="353571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垂体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8271623" y="4183782"/>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生长激素</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7731110" y="481280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性腺</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7737058" y="545123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性腺</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7" grpId="0"/>
      <p:bldP spid="7" grpId="1"/>
      <p:bldP spid="8" grpId="0"/>
      <p:bldP spid="8" grpId="1"/>
      <p:bldP spid="9" grpId="0"/>
      <p:bldP spid="9" grpId="1"/>
      <p:bldP spid="10" grpId="0"/>
      <p:bldP spid="10"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225006"/>
            <a:ext cx="11296939" cy="2196676"/>
          </a:xfrm>
          <a:prstGeom prst="rect">
            <a:avLst/>
          </a:prstGeom>
        </p:spPr>
        <p:txBody>
          <a:bodyPr>
            <a:spAutoFit/>
          </a:bodyPr>
          <a:lstStyle/>
          <a:p>
            <a:pPr algn="just">
              <a:lnSpc>
                <a:spcPts val="55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研究思路</a:t>
            </a:r>
            <a:endParaRPr lang="zh-CN" altLang="zh-CN" sz="2800" kern="100" dirty="0">
              <a:latin typeface="宋体" panose="02010600030101010101" pitchFamily="2" charset="-122"/>
              <a:cs typeface="Courier New" panose="02070309020205020404"/>
            </a:endParaRPr>
          </a:p>
          <a:p>
            <a:pPr algn="just">
              <a:lnSpc>
                <a:spcPts val="5500"/>
              </a:lnSpc>
              <a:spcAft>
                <a:spcPts val="0"/>
              </a:spcAft>
              <a:tabLst>
                <a:tab pos="1980565" algn="l"/>
              </a:tabLst>
            </a:pPr>
            <a:r>
              <a:rPr lang="zh-CN" altLang="zh-CN" sz="2800" kern="100" dirty="0">
                <a:latin typeface="Times New Roman" panose="02020603050405020304"/>
                <a:ea typeface="华文细黑"/>
                <a:cs typeface="Times New Roman" panose="02020603050405020304"/>
              </a:rPr>
              <a:t>某种方法处理实验动物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出现相应</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症状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添加某激素后恢复正常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推知相应激素的生理功能。</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6129114" y="106294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病理</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五边形 13"/>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燕尾形 16"/>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183059"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478810" y="769161"/>
            <a:ext cx="11120877" cy="4854781"/>
          </a:xfrm>
          <a:prstGeom prst="rect">
            <a:avLst/>
          </a:prstGeom>
        </p:spPr>
        <p:txBody>
          <a:bodyPr>
            <a:spAutoFit/>
          </a:bodyPr>
          <a:lstStyle/>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根据下面的资料和图示回答相关问题：</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资料　美国学者肯德尔从</a:t>
            </a:r>
            <a:r>
              <a:rPr lang="en-US" altLang="zh-CN" sz="2800" kern="100" dirty="0">
                <a:latin typeface="Times New Roman" panose="02020603050405020304"/>
                <a:ea typeface="华文细黑"/>
                <a:cs typeface="Courier New" panose="02070309020205020404"/>
              </a:rPr>
              <a:t>3 t</a:t>
            </a:r>
            <a:r>
              <a:rPr lang="zh-CN" altLang="zh-CN" sz="2800" kern="100" dirty="0">
                <a:latin typeface="Times New Roman" panose="02020603050405020304"/>
                <a:ea typeface="华文细黑"/>
                <a:cs typeface="Times New Roman" panose="02020603050405020304"/>
              </a:rPr>
              <a:t>新鲜的动物甲状腺中才提取出</a:t>
            </a:r>
            <a:r>
              <a:rPr lang="en-US" altLang="zh-CN" sz="2800" kern="100" dirty="0">
                <a:latin typeface="Times New Roman" panose="02020603050405020304"/>
                <a:ea typeface="华文细黑"/>
                <a:cs typeface="Courier New" panose="02070309020205020404"/>
              </a:rPr>
              <a:t>0.23 </a:t>
            </a:r>
            <a:r>
              <a:rPr lang="en-US" altLang="zh-CN" sz="2800" kern="100" dirty="0" smtClean="0">
                <a:latin typeface="Times New Roman" panose="02020603050405020304"/>
                <a:ea typeface="华文细黑"/>
                <a:cs typeface="Courier New" panose="02070309020205020404"/>
              </a:rPr>
              <a:t>g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甲状腺激素。在人体血液中甲状腺激素的含量只有</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1.4</a:t>
            </a:r>
            <a:r>
              <a:rPr lang="en-US" altLang="zh-CN" sz="2800" kern="100" dirty="0" smtClean="0">
                <a:latin typeface="宋体" panose="02010600030101010101" pitchFamily="2" charset="-122"/>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10</a:t>
            </a:r>
            <a:r>
              <a:rPr lang="zh-CN" altLang="zh-CN" sz="2800" kern="100" baseline="30000" dirty="0">
                <a:latin typeface="Times New Roman" panose="02020603050405020304"/>
                <a:ea typeface="华文细黑"/>
                <a:cs typeface="Times New Roman" panose="02020603050405020304"/>
              </a:rPr>
              <a:t>－</a:t>
            </a:r>
            <a:r>
              <a:rPr lang="en-US" altLang="zh-CN" sz="2800" kern="100" baseline="30000" dirty="0">
                <a:latin typeface="Times New Roman" panose="02020603050405020304"/>
                <a:ea typeface="华文细黑"/>
                <a:cs typeface="Courier New" panose="02070309020205020404"/>
              </a:rPr>
              <a:t>4</a:t>
            </a:r>
            <a:r>
              <a:rPr lang="en-US" altLang="zh-CN" sz="2800" kern="100" dirty="0">
                <a:latin typeface="Times New Roman" panose="02020603050405020304"/>
                <a:ea typeface="华文细黑"/>
                <a:cs typeface="Courier New" panose="02070309020205020404"/>
              </a:rPr>
              <a:t> mg/mL</a:t>
            </a:r>
            <a:r>
              <a:rPr lang="zh-CN" altLang="zh-CN" sz="2800" kern="100" dirty="0">
                <a:latin typeface="Times New Roman" panose="02020603050405020304"/>
                <a:ea typeface="华文细黑"/>
                <a:cs typeface="Times New Roman" panose="02020603050405020304"/>
              </a:rPr>
              <a:t>，而</a:t>
            </a:r>
            <a:r>
              <a:rPr lang="en-US" altLang="zh-CN" sz="2800" kern="100" dirty="0">
                <a:latin typeface="Times New Roman" panose="02020603050405020304"/>
                <a:ea typeface="华文细黑"/>
                <a:cs typeface="Courier New" panose="02070309020205020404"/>
              </a:rPr>
              <a:t>1 mg</a:t>
            </a:r>
            <a:r>
              <a:rPr lang="zh-CN" altLang="zh-CN" sz="2800" kern="100" dirty="0">
                <a:latin typeface="Times New Roman" panose="02020603050405020304"/>
                <a:ea typeface="华文细黑"/>
                <a:cs typeface="Times New Roman" panose="02020603050405020304"/>
              </a:rPr>
              <a:t>甲状腺激素可使人体产热增加</a:t>
            </a:r>
            <a:r>
              <a:rPr lang="en-US" altLang="zh-CN" sz="2800" kern="100" dirty="0">
                <a:latin typeface="Times New Roman" panose="02020603050405020304"/>
                <a:ea typeface="华文细黑"/>
                <a:cs typeface="Courier New" panose="02070309020205020404"/>
              </a:rPr>
              <a:t>4 200 kJ</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从上述资料可以看出激素有什么特点？</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激素在动物体内的含量极微，但生</a:t>
            </a:r>
            <a:r>
              <a:rPr lang="zh-CN" altLang="zh-CN" sz="2800" kern="100" dirty="0">
                <a:solidFill>
                  <a:srgbClr val="C00000"/>
                </a:solidFill>
                <a:latin typeface="Times New Roman" panose="02020603050405020304"/>
                <a:ea typeface="华文细黑"/>
                <a:cs typeface="Times New Roman" panose="02020603050405020304"/>
              </a:rPr>
              <a:t>理作用非常明显，激素调节具有微量和高效的特点</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2800" kern="100" dirty="0">
              <a:solidFill>
                <a:srgbClr val="C00000"/>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blinds(horizontal)">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3" end="3"/>
                                            </p:txEl>
                                          </p:spTgt>
                                        </p:tgtEl>
                                      </p:cBhvr>
                                    </p:animEffect>
                                    <p:set>
                                      <p:cBhvr>
                                        <p:cTn id="12"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7"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301194" y="177879"/>
            <a:ext cx="4762842" cy="656846"/>
          </a:xfrm>
          <a:prstGeom prst="rect">
            <a:avLst/>
          </a:prstGeom>
        </p:spPr>
        <p:txBody>
          <a:bodyPr wrap="none">
            <a:spAutoFit/>
          </a:bodyPr>
          <a:lstStyle/>
          <a:p>
            <a:pPr algn="just">
              <a:lnSpc>
                <a:spcPct val="150000"/>
              </a:lnSpc>
              <a:spcAft>
                <a:spcPts val="0"/>
              </a:spcAft>
              <a:tabLst>
                <a:tab pos="1980565" algn="l"/>
              </a:tabLst>
            </a:pPr>
            <a:r>
              <a:rPr lang="en-US" altLang="zh-CN" sz="2800" kern="10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观察激素作用机理示意图：</a:t>
            </a:r>
            <a:endParaRPr lang="zh-CN" altLang="zh-CN" sz="2800" kern="100" dirty="0">
              <a:effectLst/>
              <a:latin typeface="宋体" panose="02010600030101010101" pitchFamily="2" charset="-122"/>
              <a:cs typeface="Courier New" panose="02070309020205020404"/>
            </a:endParaRPr>
          </a:p>
        </p:txBody>
      </p:sp>
      <p:pic>
        <p:nvPicPr>
          <p:cNvPr id="5122" name="Picture 2" descr="\\李笑影\李笑影\2016\同步\步步高\生物\人教必修3\方正\人教必修3\95.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27888" y="981522"/>
            <a:ext cx="6934637" cy="24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01194" y="3520852"/>
            <a:ext cx="11185087" cy="2677656"/>
          </a:xfrm>
          <a:prstGeom prst="rect">
            <a:avLst/>
          </a:prstGeom>
        </p:spPr>
        <p:txBody>
          <a:bodyPr>
            <a:spAutoFit/>
          </a:bodyPr>
          <a:lstStyle/>
          <a:p>
            <a:pPr algn="just">
              <a:lnSpc>
                <a:spcPct val="150000"/>
              </a:lnSpc>
              <a:spcAft>
                <a:spcPts val="0"/>
              </a:spcAft>
              <a:tabLst>
                <a:tab pos="1980565" algn="l"/>
              </a:tabLst>
            </a:pPr>
            <a:r>
              <a:rPr lang="zh-CN" altLang="zh-CN" sz="2800" kern="100" dirty="0">
                <a:latin typeface="Times New Roman" panose="02020603050405020304"/>
                <a:ea typeface="华文细黑"/>
                <a:cs typeface="Times New Roman" panose="02020603050405020304"/>
              </a:rPr>
              <a:t>激素作为信号分子，是如何调节细胞代谢的？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由图可知，激素作为信号分子，并不直接参与细胞的代谢过程，而是通过与细胞表面或细胞内部的特异性受体结合，影响细胞的代谢过程，或影响基因的表达过程。</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1" end="1"/>
                                            </p:txEl>
                                          </p:spTgt>
                                        </p:tgtEl>
                                      </p:cBhvr>
                                    </p:animEffect>
                                    <p:set>
                                      <p:cBhvr>
                                        <p:cTn id="12"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6" name="矩形 5"/>
          <p:cNvSpPr/>
          <p:nvPr/>
        </p:nvSpPr>
        <p:spPr>
          <a:xfrm>
            <a:off x="279083" y="256788"/>
            <a:ext cx="11639246" cy="5909310"/>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在研究甲状腺激素的功能时，实验动物的相关变化一般可以选择什么测量指标进行观察呢？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加快代谢方面：可以以动物耗氧量变化为指标；促进生长发育方面：可以以蝌蚪变态发育的快慢为指标。</a:t>
            </a:r>
            <a:endParaRPr lang="zh-CN" altLang="zh-CN" sz="2800" kern="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若要选用正常小鼠做实验，验证胰岛素具有降低血糖含量的作用，实验观察指标可以选什么？对实验组小鼠该如何处理呢？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b="1" kern="100" dirty="0" smtClean="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实验观察指标可以选低血糖症状</a:t>
            </a:r>
            <a:r>
              <a:rPr lang="en-US" altLang="zh-CN" sz="2800" kern="100" dirty="0" smtClean="0">
                <a:solidFill>
                  <a:srgbClr val="C00000"/>
                </a:solidFill>
                <a:latin typeface="Times New Roman" panose="02020603050405020304"/>
                <a:ea typeface="华文细黑"/>
                <a:cs typeface="Courier New" panose="02070309020205020404"/>
              </a:rPr>
              <a:t>(</a:t>
            </a:r>
            <a:r>
              <a:rPr lang="zh-CN" altLang="zh-CN" sz="2800" kern="100" dirty="0" smtClean="0">
                <a:solidFill>
                  <a:srgbClr val="C00000"/>
                </a:solidFill>
                <a:latin typeface="Times New Roman" panose="02020603050405020304"/>
                <a:ea typeface="华文细黑"/>
                <a:cs typeface="Times New Roman" panose="02020603050405020304"/>
              </a:rPr>
              <a:t>如昏迷、活动量</a:t>
            </a:r>
            <a:r>
              <a:rPr lang="en-US" altLang="zh-CN" sz="2800" kern="100" dirty="0" smtClean="0">
                <a:solidFill>
                  <a:srgbClr val="C00000"/>
                </a:solidFill>
                <a:latin typeface="Times New Roman" panose="02020603050405020304"/>
                <a:ea typeface="华文细黑"/>
                <a:cs typeface="Courier New" panose="02070309020205020404"/>
              </a:rPr>
              <a:t>)</a:t>
            </a:r>
            <a:r>
              <a:rPr lang="zh-CN" altLang="zh-CN" sz="2800" kern="100" dirty="0" smtClean="0">
                <a:solidFill>
                  <a:srgbClr val="C00000"/>
                </a:solidFill>
                <a:latin typeface="Times New Roman" panose="02020603050405020304"/>
                <a:ea typeface="华文细黑"/>
                <a:cs typeface="Times New Roman" panose="02020603050405020304"/>
              </a:rPr>
              <a:t>；实验组小鼠先注射胰岛素溶液，观察小鼠症状表现。实验鼠出现低血糖症状；然后再给实验组小鼠注射一定浓度的葡萄糖溶液。</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linds(horizontal)">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1" end="1"/>
                                            </p:txEl>
                                          </p:spTgt>
                                        </p:tgtEl>
                                      </p:cBhvr>
                                    </p:animEffect>
                                    <p:set>
                                      <p:cBhvr>
                                        <p:cTn id="17" dur="1" fill="hold">
                                          <p:stCondLst>
                                            <p:cond delay="499"/>
                                          </p:stCondLst>
                                        </p:cTn>
                                        <p:tgtEl>
                                          <p:spTgt spid="6">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3" end="3"/>
                                            </p:txEl>
                                          </p:spTgt>
                                        </p:tgtEl>
                                      </p:cBhvr>
                                    </p:animEffect>
                                    <p:set>
                                      <p:cBhvr>
                                        <p:cTn id="20"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1870094"/>
            <a:ext cx="10793813" cy="2082228"/>
          </a:xfrm>
          <a:prstGeom prst="rect">
            <a:avLst/>
          </a:prstGeom>
        </p:spPr>
        <p:txBody>
          <a:bodyPr>
            <a:spAutoFit/>
          </a:bodyPr>
          <a:lstStyle/>
          <a:p>
            <a:pPr algn="just">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结合教材图</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，构建甲状腺激素分泌的分级调节模型，进一步理解反馈调节的内容</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举例说明激素调节的特点。</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3599" y="1436410"/>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686426" y="1125538"/>
            <a:ext cx="1620957" cy="706797"/>
          </a:xfrm>
          <a:prstGeom prst="rect">
            <a:avLst/>
          </a:prstGeom>
        </p:spPr>
        <p:txBody>
          <a:bodyPr wrap="none">
            <a:spAutoFit/>
          </a:bodyPr>
          <a:lstStyle/>
          <a:p>
            <a:pPr lvl="0" algn="just">
              <a:lnSpc>
                <a:spcPts val="5500"/>
              </a:lnSpc>
            </a:pPr>
            <a:r>
              <a:rPr lang="zh-CN" altLang="en-US" sz="2800" b="1" kern="100" dirty="0">
                <a:solidFill>
                  <a:srgbClr val="0066FF"/>
                </a:solidFill>
                <a:latin typeface="微软雅黑" panose="020B0503020204020204" pitchFamily="34" charset="-122"/>
                <a:ea typeface="微软雅黑" panose="020B0503020204020204" pitchFamily="34" charset="-122"/>
                <a:cs typeface="Courier New" panose="02070309020205020404"/>
              </a:rPr>
              <a:t>目标导读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8" name="矩形 7"/>
          <p:cNvSpPr/>
          <p:nvPr/>
        </p:nvSpPr>
        <p:spPr>
          <a:xfrm>
            <a:off x="686426" y="3991151"/>
            <a:ext cx="1819669" cy="662554"/>
          </a:xfrm>
          <a:prstGeom prst="rect">
            <a:avLst/>
          </a:prstGeom>
        </p:spPr>
        <p:txBody>
          <a:bodyPr wrap="square">
            <a:spAutoFit/>
          </a:bodyPr>
          <a:lstStyle/>
          <a:p>
            <a:pPr lvl="0" algn="just">
              <a:lnSpc>
                <a:spcPct val="150000"/>
              </a:lnSpc>
            </a:pPr>
            <a:r>
              <a:rPr lang="zh-CN" altLang="en-US" sz="2800" b="1" kern="100" dirty="0" smtClean="0">
                <a:solidFill>
                  <a:srgbClr val="0066FF"/>
                </a:solidFill>
                <a:latin typeface="微软雅黑" panose="020B0503020204020204" pitchFamily="34" charset="-122"/>
                <a:ea typeface="微软雅黑" panose="020B0503020204020204" pitchFamily="34" charset="-122"/>
                <a:cs typeface="Courier New" panose="02070309020205020404"/>
              </a:rPr>
              <a:t>重难点击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599" y="4266878"/>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57045" y="4725938"/>
            <a:ext cx="11010769" cy="661015"/>
          </a:xfrm>
          <a:prstGeom prst="rect">
            <a:avLst/>
          </a:prstGeom>
        </p:spPr>
        <p:txBody>
          <a:bodyPr>
            <a:spAutoFit/>
          </a:bodyPr>
          <a:lstStyle/>
          <a:p>
            <a:pPr>
              <a:lnSpc>
                <a:spcPct val="150000"/>
              </a:lnSpc>
              <a:spcAft>
                <a:spcPts val="0"/>
              </a:spcAft>
            </a:pPr>
            <a:r>
              <a:rPr lang="zh-CN" altLang="zh-CN" sz="2800" kern="100" dirty="0">
                <a:latin typeface="Times New Roman" panose="02020603050405020304"/>
                <a:ea typeface="华文细黑"/>
                <a:cs typeface="Times New Roman" panose="02020603050405020304"/>
              </a:rPr>
              <a:t>甲状腺激素分泌的分级调节。</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122818" y="35893"/>
            <a:ext cx="11805036" cy="6609190"/>
          </a:xfrm>
          <a:prstGeom prst="rect">
            <a:avLst/>
          </a:prstGeom>
        </p:spPr>
        <p:txBody>
          <a:bodyPr>
            <a:spAutoFit/>
          </a:bodyPr>
          <a:lstStyle/>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判断正误</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激素在人体内作为信息物质而发挥作用。</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激素在人体内含量较低，但有高效的生物催化作用。</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甲状腺激素除了促进人体产热，还有其他生理效应。</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(4)</a:t>
            </a:r>
            <a:r>
              <a:rPr lang="zh-CN" altLang="zh-CN" sz="2600" kern="100" dirty="0">
                <a:latin typeface="Times New Roman" panose="02020603050405020304"/>
                <a:ea typeface="华文细黑"/>
                <a:cs typeface="Times New Roman" panose="02020603050405020304"/>
              </a:rPr>
              <a:t>在正常人体内，激素的分泌受反馈调节。</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(5)</a:t>
            </a:r>
            <a:r>
              <a:rPr lang="zh-CN" altLang="zh-CN" sz="2600" kern="100" dirty="0">
                <a:latin typeface="Times New Roman" panose="02020603050405020304"/>
                <a:ea typeface="华文细黑"/>
                <a:cs typeface="Times New Roman" panose="02020603050405020304"/>
              </a:rPr>
              <a:t>激素是一种重要的结构物质。</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(6)</a:t>
            </a:r>
            <a:r>
              <a:rPr lang="zh-CN" altLang="zh-CN" sz="2600" kern="100" dirty="0">
                <a:latin typeface="Times New Roman" panose="02020603050405020304"/>
                <a:ea typeface="华文细黑"/>
                <a:cs typeface="Times New Roman" panose="02020603050405020304"/>
              </a:rPr>
              <a:t>神经系统的某些结构也能分泌激素。</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ts val="4300"/>
              </a:lnSpc>
              <a:spcAft>
                <a:spcPts val="0"/>
              </a:spcAft>
              <a:tabLst>
                <a:tab pos="1980565" algn="l"/>
              </a:tabLst>
            </a:pPr>
            <a:r>
              <a:rPr lang="en-US" altLang="zh-CN" sz="2600" kern="100" dirty="0">
                <a:latin typeface="Times New Roman" panose="02020603050405020304"/>
                <a:ea typeface="华文细黑"/>
                <a:cs typeface="Courier New" panose="02070309020205020404"/>
              </a:rPr>
              <a:t>(7)</a:t>
            </a:r>
            <a:r>
              <a:rPr lang="zh-CN" altLang="zh-CN" sz="2600" kern="100" dirty="0">
                <a:latin typeface="Times New Roman" panose="02020603050405020304"/>
                <a:ea typeface="华文细黑"/>
                <a:cs typeface="Times New Roman" panose="02020603050405020304"/>
              </a:rPr>
              <a:t>甲状腺激素的靶器官可以是垂体。</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smtClean="0">
                <a:latin typeface="Times New Roman" panose="02020603050405020304"/>
                <a:ea typeface="华文细黑"/>
                <a:cs typeface="Courier New" panose="02070309020205020404"/>
              </a:rPr>
              <a:t>)</a:t>
            </a:r>
            <a:endParaRPr lang="en-US" altLang="zh-CN" sz="2600" kern="100" dirty="0" smtClean="0">
              <a:latin typeface="Times New Roman" panose="02020603050405020304"/>
              <a:ea typeface="华文细黑"/>
              <a:cs typeface="Courier New" panose="02070309020205020404"/>
            </a:endParaRPr>
          </a:p>
          <a:p>
            <a:pPr algn="just">
              <a:lnSpc>
                <a:spcPts val="4300"/>
              </a:lnSpc>
              <a:spcAft>
                <a:spcPts val="0"/>
              </a:spcAft>
              <a:tabLst>
                <a:tab pos="1980565" algn="l"/>
              </a:tabLst>
            </a:pPr>
            <a:r>
              <a:rPr lang="zh-CN" altLang="zh-CN" sz="2600" b="1" kern="100" dirty="0">
                <a:solidFill>
                  <a:srgbClr val="0000FF"/>
                </a:solidFill>
                <a:latin typeface="Times New Roman" panose="02020603050405020304"/>
                <a:ea typeface="华文细黑"/>
                <a:cs typeface="Times New Roman" panose="02020603050405020304"/>
              </a:rPr>
              <a:t>解析　</a:t>
            </a:r>
            <a:r>
              <a:rPr lang="zh-CN" altLang="zh-CN" sz="2600" kern="100" dirty="0">
                <a:latin typeface="Times New Roman" panose="02020603050405020304"/>
                <a:ea typeface="华文细黑"/>
                <a:cs typeface="Times New Roman" panose="02020603050405020304"/>
              </a:rPr>
              <a:t>激素在人体内含量较低，作为信息物质，具有高效的生物调节作用</a:t>
            </a:r>
            <a:r>
              <a:rPr lang="zh-CN" altLang="zh-CN" sz="2600" kern="100" dirty="0" smtClean="0">
                <a:latin typeface="Times New Roman" panose="02020603050405020304"/>
                <a:ea typeface="华文细黑"/>
                <a:cs typeface="Times New Roman" panose="02020603050405020304"/>
              </a:rPr>
              <a:t>；甲状</a:t>
            </a:r>
            <a:r>
              <a:rPr lang="zh-CN" altLang="zh-CN" sz="2600" kern="100" spc="-100" dirty="0" smtClean="0">
                <a:latin typeface="Times New Roman" panose="02020603050405020304"/>
                <a:ea typeface="华文细黑"/>
                <a:cs typeface="Times New Roman" panose="02020603050405020304"/>
              </a:rPr>
              <a:t>腺激素</a:t>
            </a:r>
            <a:r>
              <a:rPr lang="zh-CN" altLang="zh-CN" sz="2600" kern="100" spc="-100" dirty="0">
                <a:latin typeface="Times New Roman" panose="02020603050405020304"/>
                <a:ea typeface="华文细黑"/>
                <a:cs typeface="Times New Roman" panose="02020603050405020304"/>
              </a:rPr>
              <a:t>具有促进新陈代谢、提高神经系统的兴奋性、促进生物的生长和发育等作用</a:t>
            </a:r>
            <a:r>
              <a:rPr lang="zh-CN" altLang="zh-CN" sz="2600" kern="100" spc="-100" dirty="0" smtClean="0">
                <a:latin typeface="Times New Roman" panose="02020603050405020304"/>
                <a:ea typeface="华文细黑"/>
                <a:cs typeface="Times New Roman" panose="02020603050405020304"/>
              </a:rPr>
              <a:t>；</a:t>
            </a:r>
            <a:r>
              <a:rPr lang="zh-CN" altLang="zh-CN" sz="2600" kern="100" dirty="0" smtClean="0">
                <a:latin typeface="Times New Roman" panose="02020603050405020304"/>
                <a:ea typeface="华文细黑"/>
                <a:cs typeface="Times New Roman" panose="02020603050405020304"/>
              </a:rPr>
              <a:t>在</a:t>
            </a:r>
            <a:r>
              <a:rPr lang="zh-CN" altLang="zh-CN" sz="2600" kern="100" dirty="0">
                <a:latin typeface="Times New Roman" panose="02020603050405020304"/>
                <a:ea typeface="华文细黑"/>
                <a:cs typeface="Times New Roman" panose="02020603050405020304"/>
              </a:rPr>
              <a:t>正常人体内，激素的分泌受反馈调节，从而保证生命活动的正常进行；下丘脑也能分泌激素；甲状腺激素浓度过高会反馈给下丘脑和垂体，抑制其分泌活动</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p:txBody>
      </p:sp>
      <p:sp>
        <p:nvSpPr>
          <p:cNvPr id="4" name="矩形 3"/>
          <p:cNvSpPr/>
          <p:nvPr/>
        </p:nvSpPr>
        <p:spPr>
          <a:xfrm>
            <a:off x="6709370" y="702710"/>
            <a:ext cx="492443" cy="461665"/>
          </a:xfrm>
          <a:prstGeom prst="rect">
            <a:avLst/>
          </a:prstGeom>
        </p:spPr>
        <p:txBody>
          <a:bodyPr wrap="none">
            <a:spAutoFit/>
          </a:bodyPr>
          <a:lstStyle/>
          <a:p>
            <a:r>
              <a:rPr lang="en-US" altLang="zh-CN"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dirty="0">
              <a:solidFill>
                <a:srgbClr val="C00000"/>
              </a:solidFill>
              <a:latin typeface="华文细黑" panose="02010600040101010101" pitchFamily="2" charset="-122"/>
              <a:ea typeface="华文细黑" panose="02010600040101010101" pitchFamily="2" charset="-122"/>
            </a:endParaRPr>
          </a:p>
        </p:txBody>
      </p:sp>
      <p:sp>
        <p:nvSpPr>
          <p:cNvPr id="8" name="矩形 7"/>
          <p:cNvSpPr/>
          <p:nvPr/>
        </p:nvSpPr>
        <p:spPr>
          <a:xfrm>
            <a:off x="8365554" y="1216596"/>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1" name="矩形 10"/>
          <p:cNvSpPr/>
          <p:nvPr/>
        </p:nvSpPr>
        <p:spPr>
          <a:xfrm>
            <a:off x="8392025" y="1816001"/>
            <a:ext cx="492443" cy="461665"/>
          </a:xfrm>
          <a:prstGeom prst="rect">
            <a:avLst/>
          </a:prstGeom>
        </p:spPr>
        <p:txBody>
          <a:bodyPr wrap="none">
            <a:spAutoFit/>
          </a:bodyPr>
          <a:lstStyle/>
          <a:p>
            <a:r>
              <a:rPr lang="en-US" altLang="zh-CN"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dirty="0">
              <a:solidFill>
                <a:srgbClr val="C00000"/>
              </a:solidFill>
              <a:latin typeface="华文细黑" panose="02010600040101010101" pitchFamily="2" charset="-122"/>
              <a:ea typeface="华文细黑" panose="02010600040101010101" pitchFamily="2" charset="-122"/>
            </a:endParaRPr>
          </a:p>
        </p:txBody>
      </p:sp>
      <p:sp>
        <p:nvSpPr>
          <p:cNvPr id="12" name="矩形 11"/>
          <p:cNvSpPr/>
          <p:nvPr/>
        </p:nvSpPr>
        <p:spPr>
          <a:xfrm>
            <a:off x="6735841" y="2339107"/>
            <a:ext cx="492443" cy="461665"/>
          </a:xfrm>
          <a:prstGeom prst="rect">
            <a:avLst/>
          </a:prstGeom>
        </p:spPr>
        <p:txBody>
          <a:bodyPr wrap="none">
            <a:spAutoFit/>
          </a:bodyPr>
          <a:lstStyle/>
          <a:p>
            <a:r>
              <a:rPr lang="en-US" altLang="zh-CN"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dirty="0">
              <a:solidFill>
                <a:srgbClr val="C00000"/>
              </a:solidFill>
              <a:latin typeface="华文细黑" panose="02010600040101010101" pitchFamily="2" charset="-122"/>
              <a:ea typeface="华文细黑" panose="02010600040101010101" pitchFamily="2" charset="-122"/>
            </a:endParaRPr>
          </a:p>
        </p:txBody>
      </p:sp>
      <p:sp>
        <p:nvSpPr>
          <p:cNvPr id="13" name="矩形 12"/>
          <p:cNvSpPr/>
          <p:nvPr/>
        </p:nvSpPr>
        <p:spPr>
          <a:xfrm>
            <a:off x="5066461" y="286847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4" name="矩形 13"/>
          <p:cNvSpPr/>
          <p:nvPr/>
        </p:nvSpPr>
        <p:spPr>
          <a:xfrm>
            <a:off x="6051773" y="3429794"/>
            <a:ext cx="492443" cy="461665"/>
          </a:xfrm>
          <a:prstGeom prst="rect">
            <a:avLst/>
          </a:prstGeom>
        </p:spPr>
        <p:txBody>
          <a:bodyPr wrap="none">
            <a:spAutoFit/>
          </a:bodyPr>
          <a:lstStyle/>
          <a:p>
            <a:r>
              <a:rPr lang="en-US" altLang="zh-CN"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dirty="0">
              <a:solidFill>
                <a:srgbClr val="C00000"/>
              </a:solidFill>
              <a:latin typeface="华文细黑" panose="02010600040101010101" pitchFamily="2" charset="-122"/>
              <a:ea typeface="华文细黑" panose="02010600040101010101" pitchFamily="2" charset="-122"/>
            </a:endParaRPr>
          </a:p>
        </p:txBody>
      </p:sp>
      <p:sp>
        <p:nvSpPr>
          <p:cNvPr id="15" name="矩形 14"/>
          <p:cNvSpPr/>
          <p:nvPr/>
        </p:nvSpPr>
        <p:spPr>
          <a:xfrm>
            <a:off x="5744691" y="3976241"/>
            <a:ext cx="492443" cy="461665"/>
          </a:xfrm>
          <a:prstGeom prst="rect">
            <a:avLst/>
          </a:prstGeom>
        </p:spPr>
        <p:txBody>
          <a:bodyPr wrap="none">
            <a:spAutoFit/>
          </a:bodyPr>
          <a:lstStyle/>
          <a:p>
            <a:r>
              <a:rPr lang="en-US" altLang="zh-CN" kern="10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dirty="0">
              <a:solidFill>
                <a:srgbClr val="C00000"/>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8" end="8"/>
                                            </p:txEl>
                                          </p:spTgt>
                                        </p:tgtEl>
                                        <p:attrNameLst>
                                          <p:attrName>style.visibility</p:attrName>
                                        </p:attrNameLst>
                                      </p:cBhvr>
                                      <p:to>
                                        <p:strVal val="visible"/>
                                      </p:to>
                                    </p:set>
                                    <p:animEffect transition="in" filter="blinds(horizontal)">
                                      <p:cBhvr>
                                        <p:cTn id="7" dur="500"/>
                                        <p:tgtEl>
                                          <p:spTgt spid="5">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5">
                                            <p:txEl>
                                              <p:pRg st="8" end="8"/>
                                            </p:txEl>
                                          </p:spTgt>
                                        </p:tgtEl>
                                      </p:cBhvr>
                                    </p:animEffect>
                                    <p:set>
                                      <p:cBhvr>
                                        <p:cTn id="47" dur="1" fill="hold">
                                          <p:stCondLst>
                                            <p:cond delay="499"/>
                                          </p:stCondLst>
                                        </p:cTn>
                                        <p:tgtEl>
                                          <p:spTgt spid="5">
                                            <p:txEl>
                                              <p:pRg st="8" end="8"/>
                                            </p:txEl>
                                          </p:spTgt>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4"/>
                                        </p:tgtEl>
                                      </p:cBhvr>
                                    </p:animEffect>
                                    <p:set>
                                      <p:cBhvr>
                                        <p:cTn id="65" dur="1" fill="hold">
                                          <p:stCondLst>
                                            <p:cond delay="499"/>
                                          </p:stCondLst>
                                        </p:cTn>
                                        <p:tgtEl>
                                          <p:spTgt spid="1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5"/>
                                        </p:tgtEl>
                                      </p:cBhvr>
                                    </p:animEffect>
                                    <p:set>
                                      <p:cBhvr>
                                        <p:cTn id="6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uiExpand="1" build="allAtOnce"/>
      <p:bldP spid="4" grpId="0"/>
      <p:bldP spid="4" grpId="1"/>
      <p:bldP spid="8" grpId="0"/>
      <p:bldP spid="8" grpId="1"/>
      <p:bldP spid="11" grpId="0"/>
      <p:bldP spid="11" grpId="1"/>
      <p:bldP spid="12" grpId="0"/>
      <p:bldP spid="12" grpId="1"/>
      <p:bldP spid="13" grpId="0"/>
      <p:bldP spid="13" grpId="1"/>
      <p:bldP spid="14" grpId="0"/>
      <p:bldP spid="14" grpId="1"/>
      <p:bldP spid="15" grpId="0"/>
      <p:bldP spid="1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325041" y="184780"/>
            <a:ext cx="11572430" cy="5909310"/>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下列有关人体内激素和酶的叙述，正确的是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均为蛋白质　</a:t>
            </a: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均</a:t>
            </a:r>
            <a:r>
              <a:rPr lang="zh-CN" altLang="zh-CN" sz="2800" kern="100" dirty="0">
                <a:latin typeface="Times New Roman" panose="02020603050405020304"/>
                <a:ea typeface="华文细黑"/>
                <a:cs typeface="Times New Roman" panose="02020603050405020304"/>
              </a:rPr>
              <a:t>由活细胞产生　</a:t>
            </a: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均对新陈代谢的各种化学反应起催化作用　</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均由内分泌腺分泌　</a:t>
            </a: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产生不正常时都可能引起疾病　</a:t>
            </a: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人体正常生理活动中不可缺少</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en-US" altLang="zh-CN" sz="2800" kern="100" dirty="0">
                <a:latin typeface="宋体" panose="02010600030101010101" pitchFamily="2" charset="-122"/>
                <a:ea typeface="华文细黑"/>
                <a:cs typeface="Times New Roman" panose="02020603050405020304"/>
              </a:rPr>
              <a:t>①②④</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③⑤⑥</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en-US" altLang="zh-CN" sz="2800" kern="100" dirty="0">
                <a:latin typeface="宋体" panose="02010600030101010101" pitchFamily="2" charset="-122"/>
                <a:ea typeface="华文细黑"/>
                <a:cs typeface="Times New Roman" panose="02020603050405020304"/>
              </a:rPr>
              <a:t>③④⑤</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D</a:t>
            </a:r>
            <a:r>
              <a:rPr lang="en-US" altLang="zh-CN" sz="2800" kern="100" dirty="0">
                <a:latin typeface="Times New Roman" panose="02020603050405020304"/>
                <a:ea typeface="华文细黑"/>
                <a:cs typeface="Courier New" panose="02070309020205020404"/>
              </a:rPr>
              <a:t>.</a:t>
            </a:r>
            <a:r>
              <a:rPr lang="en-US" altLang="zh-CN" sz="2800" kern="100" dirty="0" smtClean="0">
                <a:latin typeface="宋体" panose="02010600030101010101" pitchFamily="2" charset="-122"/>
                <a:ea typeface="华文细黑"/>
                <a:cs typeface="Times New Roman" panose="02020603050405020304"/>
              </a:rPr>
              <a:t>②⑤⑥</a:t>
            </a:r>
            <a:endParaRPr lang="en-US" altLang="zh-CN" sz="2800" kern="100" dirty="0" smtClean="0">
              <a:latin typeface="宋体" panose="02010600030101010101" pitchFamily="2" charset="-122"/>
              <a:ea typeface="华文细黑"/>
              <a:cs typeface="Times New Roman" panose="02020603050405020304"/>
            </a:endParaRPr>
          </a:p>
          <a:p>
            <a:pPr algn="just">
              <a:lnSpc>
                <a:spcPct val="150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只有部分激素的化学本质是蛋白质</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人</a:t>
            </a:r>
            <a:r>
              <a:rPr lang="zh-CN" altLang="zh-CN" sz="2800" kern="100" dirty="0">
                <a:latin typeface="Times New Roman" panose="02020603050405020304"/>
                <a:ea typeface="华文细黑"/>
                <a:cs typeface="Times New Roman" panose="02020603050405020304"/>
              </a:rPr>
              <a:t>体内激素只能由内分泌器官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或细胞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产生，活细胞均可产生酶</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酶</a:t>
            </a:r>
            <a:r>
              <a:rPr lang="zh-CN" altLang="zh-CN" sz="2800" kern="100" dirty="0">
                <a:latin typeface="Times New Roman" panose="02020603050405020304"/>
                <a:ea typeface="华文细黑"/>
                <a:cs typeface="Times New Roman" panose="02020603050405020304"/>
              </a:rPr>
              <a:t>有催化作用，而激素只能改变细胞代谢水平以实现调节功能</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7660332" y="342975"/>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a:t>
            </a:r>
            <a:endParaRPr lang="zh-CN" altLang="en-US" sz="2800" b="1" kern="100"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linds(horizontal)">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blinds(horizontal)">
                                      <p:cBhvr>
                                        <p:cTn id="12" dur="500"/>
                                        <p:tgtEl>
                                          <p:spTgt spid="5">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blinds(horizontal)">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5">
                                            <p:txEl>
                                              <p:pRg st="4" end="4"/>
                                            </p:txEl>
                                          </p:spTgt>
                                        </p:tgtEl>
                                      </p:cBhvr>
                                    </p:animEffect>
                                    <p:set>
                                      <p:cBhvr>
                                        <p:cTn id="27" dur="1" fill="hold">
                                          <p:stCondLst>
                                            <p:cond delay="499"/>
                                          </p:stCondLst>
                                        </p:cTn>
                                        <p:tgtEl>
                                          <p:spTgt spid="5">
                                            <p:txEl>
                                              <p:pRg st="4" end="4"/>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5">
                                            <p:txEl>
                                              <p:pRg st="5" end="5"/>
                                            </p:txEl>
                                          </p:spTgt>
                                        </p:tgtEl>
                                      </p:cBhvr>
                                    </p:animEffect>
                                    <p:set>
                                      <p:cBhvr>
                                        <p:cTn id="30" dur="1" fill="hold">
                                          <p:stCondLst>
                                            <p:cond delay="499"/>
                                          </p:stCondLst>
                                        </p:cTn>
                                        <p:tgtEl>
                                          <p:spTgt spid="5">
                                            <p:txEl>
                                              <p:pRg st="5" end="5"/>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5">
                                            <p:txEl>
                                              <p:pRg st="6" end="6"/>
                                            </p:txEl>
                                          </p:spTgt>
                                        </p:tgtEl>
                                      </p:cBhvr>
                                    </p:animEffect>
                                    <p:set>
                                      <p:cBhvr>
                                        <p:cTn id="33" dur="1" fill="hold">
                                          <p:stCondLst>
                                            <p:cond delay="499"/>
                                          </p:stCondLst>
                                        </p:cTn>
                                        <p:tgtEl>
                                          <p:spTgt spid="5">
                                            <p:txEl>
                                              <p:pRg st="6" end="6"/>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uiExpand="1" build="allAtOnce"/>
      <p:bldP spid="2" grpId="0"/>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3059"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易混辨析</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224458" y="693490"/>
            <a:ext cx="11010769" cy="661015"/>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动物激素与酶的比较</a:t>
            </a:r>
            <a:endParaRPr lang="en-US" altLang="zh-CN" sz="2800" b="1" kern="100" dirty="0" smtClean="0">
              <a:solidFill>
                <a:srgbClr val="C00000"/>
              </a:solidFill>
              <a:latin typeface="Times New Roman" panose="02020603050405020304"/>
              <a:ea typeface="华文细黑"/>
              <a:cs typeface="Times New Roman" panose="02020603050405020304"/>
            </a:endParaRPr>
          </a:p>
        </p:txBody>
      </p:sp>
      <p:graphicFrame>
        <p:nvGraphicFramePr>
          <p:cNvPr id="3" name="表格 2"/>
          <p:cNvGraphicFramePr>
            <a:graphicFrameLocks noGrp="1"/>
          </p:cNvGraphicFramePr>
          <p:nvPr/>
        </p:nvGraphicFramePr>
        <p:xfrm>
          <a:off x="406574" y="1397867"/>
          <a:ext cx="11504826" cy="5120640"/>
        </p:xfrm>
        <a:graphic>
          <a:graphicData uri="http://schemas.openxmlformats.org/drawingml/2006/table">
            <a:tbl>
              <a:tblPr/>
              <a:tblGrid>
                <a:gridCol w="1440160"/>
                <a:gridCol w="1737360"/>
                <a:gridCol w="4527336"/>
                <a:gridCol w="3799970"/>
              </a:tblGrid>
              <a:tr h="555490">
                <a:tc>
                  <a:txBody>
                    <a:bodyPr/>
                    <a:lstStyle/>
                    <a:p>
                      <a:pPr algn="ctr">
                        <a:lnSpc>
                          <a:spcPct val="150000"/>
                        </a:lnSpc>
                        <a:spcAft>
                          <a:spcPts val="0"/>
                        </a:spcAft>
                        <a:tabLst>
                          <a:tab pos="1980565" algn="l"/>
                        </a:tabLst>
                      </a:pPr>
                      <a:r>
                        <a:rPr lang="en-US" sz="2800" kern="100" dirty="0">
                          <a:effectLst/>
                          <a:latin typeface="Times New Roman" panose="02020603050405020304"/>
                          <a:ea typeface="华文细黑"/>
                          <a:cs typeface="Courier New" panose="02070309020205020404"/>
                        </a:rPr>
                        <a:t> </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动物激素</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酶</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490">
                <a:tc rowSpan="4">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区</a:t>
                      </a:r>
                      <a:endParaRPr lang="zh-CN" sz="2800" kern="100" dirty="0">
                        <a:effectLst/>
                        <a:latin typeface="宋体" panose="02010600030101010101" pitchFamily="2" charset="-122"/>
                        <a:cs typeface="Courier New" panose="02070309020205020404"/>
                      </a:endParaRPr>
                    </a:p>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别</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来源</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内分泌器官或细胞</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活细胞</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490">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本质</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蛋白质、脂质</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固醇</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等</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蛋白质或</a:t>
                      </a:r>
                      <a:r>
                        <a:rPr lang="en-US" sz="2800" kern="100">
                          <a:effectLst/>
                          <a:latin typeface="Times New Roman" panose="02020603050405020304"/>
                          <a:ea typeface="华文细黑"/>
                          <a:cs typeface="Courier New" panose="02070309020205020404"/>
                        </a:rPr>
                        <a:t>RNA</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490">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作用条件</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与神经调节密切联系</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受温度、</a:t>
                      </a:r>
                      <a:r>
                        <a:rPr lang="en-US" sz="2800" kern="100">
                          <a:effectLst/>
                          <a:latin typeface="Times New Roman" panose="02020603050405020304"/>
                          <a:ea typeface="华文细黑"/>
                          <a:cs typeface="Courier New" panose="02070309020205020404"/>
                        </a:rPr>
                        <a:t>pH</a:t>
                      </a:r>
                      <a:r>
                        <a:rPr lang="zh-CN" sz="2800" kern="100">
                          <a:effectLst/>
                          <a:latin typeface="Times New Roman" panose="02020603050405020304"/>
                          <a:ea typeface="华文细黑"/>
                          <a:cs typeface="Times New Roman" panose="02020603050405020304"/>
                        </a:rPr>
                        <a:t>等理化因素制约</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0981">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调节机理</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作为信号分子传递给靶细胞，改变其原有的代谢活动</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催化反应，降低反应的活化能</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490">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相同点</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微量和高效，特异性</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85"/>
            <a:ext cx="12190413" cy="6656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13" name="圆角矩形 12"/>
          <p:cNvSpPr/>
          <p:nvPr/>
        </p:nvSpPr>
        <p:spPr>
          <a:xfrm>
            <a:off x="10343678" y="6660629"/>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5" name="矩形 14"/>
          <p:cNvSpPr/>
          <p:nvPr/>
        </p:nvSpPr>
        <p:spPr>
          <a:xfrm>
            <a:off x="-8792" y="362025"/>
            <a:ext cx="1990750" cy="576000"/>
          </a:xfrm>
          <a:prstGeom prst="rect">
            <a:avLst/>
          </a:prstGeom>
          <a:solidFill>
            <a:schemeClr val="accent6">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课堂小结</a:t>
            </a:r>
            <a:endParaRPr lang="zh-CN" altLang="en-US" sz="2800" b="1" kern="100" dirty="0">
              <a:solidFill>
                <a:schemeClr val="bg1"/>
              </a:solidFill>
              <a:latin typeface="+mj-ea"/>
              <a:ea typeface="+mj-ea"/>
              <a:cs typeface="Courier New" panose="02070309020205020404"/>
            </a:endParaRPr>
          </a:p>
        </p:txBody>
      </p:sp>
      <p:pic>
        <p:nvPicPr>
          <p:cNvPr id="10242" name="Picture 2" descr="F:\2016\同步\步步高\生物\人教必修3\方正\人教必修3\96拆.tif"/>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856004" y="1619197"/>
            <a:ext cx="8478405" cy="393072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918742" y="3871253"/>
            <a:ext cx="827824" cy="461665"/>
          </a:xfrm>
          <a:prstGeom prst="rect">
            <a:avLst/>
          </a:prstGeom>
          <a:noFill/>
        </p:spPr>
        <p:txBody>
          <a:bodyPr wrap="square" rtlCol="0">
            <a:spAutoFit/>
          </a:bodyPr>
          <a:lstStyle/>
          <a:p>
            <a:r>
              <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分级</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0" name="TextBox 9"/>
          <p:cNvSpPr txBox="1"/>
          <p:nvPr/>
        </p:nvSpPr>
        <p:spPr>
          <a:xfrm>
            <a:off x="1971700" y="4259982"/>
            <a:ext cx="827824" cy="461665"/>
          </a:xfrm>
          <a:prstGeom prst="rect">
            <a:avLst/>
          </a:prstGeom>
          <a:noFill/>
        </p:spPr>
        <p:txBody>
          <a:bodyPr wrap="square" rtlCol="0">
            <a:spAutoFit/>
          </a:bodyPr>
          <a:lstStyle/>
          <a:p>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反馈</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4" name="TextBox 13"/>
          <p:cNvSpPr txBox="1"/>
          <p:nvPr/>
        </p:nvSpPr>
        <p:spPr>
          <a:xfrm>
            <a:off x="3505760" y="3871367"/>
            <a:ext cx="1380168" cy="830997"/>
          </a:xfrm>
          <a:prstGeom prst="rect">
            <a:avLst/>
          </a:prstGeom>
          <a:noFill/>
        </p:spPr>
        <p:txBody>
          <a:bodyPr wrap="square" rtlCol="0">
            <a:spAutoFit/>
          </a:bodyPr>
          <a:lstStyle/>
          <a:p>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神经</a:t>
            </a:r>
            <a:r>
              <a:rPr lang="en-US" altLang="zh-CN"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体液</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7" name="TextBox 16"/>
          <p:cNvSpPr txBox="1"/>
          <p:nvPr/>
        </p:nvSpPr>
        <p:spPr>
          <a:xfrm>
            <a:off x="4933308" y="3836702"/>
            <a:ext cx="2093953" cy="904094"/>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促甲状腺激素释放</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8" name="TextBox 17"/>
          <p:cNvSpPr txBox="1"/>
          <p:nvPr/>
        </p:nvSpPr>
        <p:spPr>
          <a:xfrm>
            <a:off x="6405068" y="4250457"/>
            <a:ext cx="501276" cy="471283"/>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促</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19" name="TextBox 18"/>
          <p:cNvSpPr txBox="1"/>
          <p:nvPr/>
        </p:nvSpPr>
        <p:spPr>
          <a:xfrm>
            <a:off x="5049466" y="4607659"/>
            <a:ext cx="1242714" cy="502702"/>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甲状腺</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0" name="TextBox 19"/>
          <p:cNvSpPr txBox="1"/>
          <p:nvPr/>
        </p:nvSpPr>
        <p:spPr>
          <a:xfrm>
            <a:off x="5068516" y="4986749"/>
            <a:ext cx="1242714" cy="502702"/>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甲状腺</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1" name="TextBox 20"/>
          <p:cNvSpPr txBox="1"/>
          <p:nvPr/>
        </p:nvSpPr>
        <p:spPr>
          <a:xfrm>
            <a:off x="7139661" y="3861842"/>
            <a:ext cx="933669" cy="881652"/>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微量、高效</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2" name="TextBox 21"/>
          <p:cNvSpPr txBox="1"/>
          <p:nvPr/>
        </p:nvSpPr>
        <p:spPr>
          <a:xfrm>
            <a:off x="8135813" y="3861842"/>
            <a:ext cx="933669" cy="471283"/>
          </a:xfrm>
          <a:prstGeom prst="rect">
            <a:avLst/>
          </a:prstGeom>
          <a:noFill/>
        </p:spPr>
        <p:txBody>
          <a:bodyPr wrap="square" rtlCol="0">
            <a:spAutoFit/>
          </a:bodyPr>
          <a:lstStyle/>
          <a:p>
            <a:pPr>
              <a:lnSpc>
                <a:spcPts val="32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体液</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3" name="TextBox 22"/>
          <p:cNvSpPr txBox="1"/>
          <p:nvPr/>
        </p:nvSpPr>
        <p:spPr>
          <a:xfrm>
            <a:off x="9079458" y="3814217"/>
            <a:ext cx="1139254" cy="948978"/>
          </a:xfrm>
          <a:prstGeom prst="rect">
            <a:avLst/>
          </a:prstGeom>
          <a:noFill/>
        </p:spPr>
        <p:txBody>
          <a:bodyPr wrap="square" rtlCol="0">
            <a:spAutoFit/>
          </a:bodyPr>
          <a:lstStyle/>
          <a:p>
            <a:pPr>
              <a:lnSpc>
                <a:spcPts val="35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靶器官、靶细胞</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linds(horizontal)">
                                      <p:cBhvr>
                                        <p:cTn id="25" dur="500"/>
                                        <p:tgtEl>
                                          <p:spTgt spid="2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linds(horizontal)">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8"/>
                                        </p:tgtEl>
                                      </p:cBhvr>
                                    </p:animEffect>
                                    <p:set>
                                      <p:cBhvr>
                                        <p:cTn id="51" dur="1" fill="hold">
                                          <p:stCondLst>
                                            <p:cond delay="499"/>
                                          </p:stCondLst>
                                        </p:cTn>
                                        <p:tgtEl>
                                          <p:spTgt spid="18"/>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9"/>
                                        </p:tgtEl>
                                      </p:cBhvr>
                                    </p:animEffect>
                                    <p:set>
                                      <p:cBhvr>
                                        <p:cTn id="54" dur="1" fill="hold">
                                          <p:stCondLst>
                                            <p:cond delay="499"/>
                                          </p:stCondLst>
                                        </p:cTn>
                                        <p:tgtEl>
                                          <p:spTgt spid="1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2"/>
                                        </p:tgtEl>
                                      </p:cBhvr>
                                    </p:animEffect>
                                    <p:set>
                                      <p:cBhvr>
                                        <p:cTn id="63" dur="1" fill="hold">
                                          <p:stCondLst>
                                            <p:cond delay="499"/>
                                          </p:stCondLst>
                                        </p:cTn>
                                        <p:tgtEl>
                                          <p:spTgt spid="2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3"/>
                                        </p:tgtEl>
                                      </p:cBhvr>
                                    </p:animEffect>
                                    <p:set>
                                      <p:cBhvr>
                                        <p:cTn id="66"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3" grpId="0"/>
      <p:bldP spid="3" grpId="1"/>
      <p:bldP spid="10" grpId="0"/>
      <p:bldP spid="10" grpId="1"/>
      <p:bldP spid="14" grpId="0"/>
      <p:bldP spid="14"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rgbClr val="0066C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对点训练        </a:t>
            </a:r>
            <a:r>
              <a:rPr lang="zh-CN" altLang="en-US" sz="3500" dirty="0" smtClean="0">
                <a:latin typeface="微软雅黑" panose="020B0503020204020204" pitchFamily="34" charset="-122"/>
                <a:ea typeface="微软雅黑" panose="020B0503020204020204" pitchFamily="34" charset="-122"/>
              </a:rPr>
              <a:t>当堂检测  自查自纠</a:t>
            </a:r>
            <a:endParaRPr lang="zh-CN" altLang="en-US" sz="35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圆角矩形 12"/>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矩形 13"/>
          <p:cNvSpPr/>
          <p:nvPr/>
        </p:nvSpPr>
        <p:spPr>
          <a:xfrm>
            <a:off x="569640" y="756478"/>
            <a:ext cx="11010769" cy="5863144"/>
          </a:xfrm>
          <a:prstGeom prst="rect">
            <a:avLst/>
          </a:prstGeom>
        </p:spPr>
        <p:txBody>
          <a:bodyPr>
            <a:spAutoFit/>
          </a:bodyPr>
          <a:lstStyle/>
          <a:p>
            <a:pPr algn="just">
              <a:lnSpc>
                <a:spcPts val="5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成年大鼠血液中甲状腺激素浓度升高时，可能出现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体温升高、耗氧量减少</a:t>
            </a:r>
            <a:endParaRPr lang="zh-CN" altLang="zh-CN" sz="2800" kern="100" dirty="0">
              <a:latin typeface="宋体" panose="02010600030101010101" pitchFamily="2" charset="-122"/>
              <a:cs typeface="Courier New" panose="02070309020205020404"/>
            </a:endParaRPr>
          </a:p>
          <a:p>
            <a:pPr algn="just">
              <a:lnSpc>
                <a:spcPts val="5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体温下降、耗氧量增加</a:t>
            </a:r>
            <a:endParaRPr lang="zh-CN" altLang="zh-CN" sz="2800" kern="100" dirty="0">
              <a:latin typeface="宋体" panose="02010600030101010101" pitchFamily="2" charset="-122"/>
              <a:cs typeface="Courier New" panose="02070309020205020404"/>
            </a:endParaRPr>
          </a:p>
          <a:p>
            <a:pPr algn="just">
              <a:lnSpc>
                <a:spcPts val="5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神经系统兴奋性提高、耗氧量增加</a:t>
            </a:r>
            <a:endParaRPr lang="zh-CN" altLang="zh-CN" sz="2800" kern="100" dirty="0">
              <a:latin typeface="宋体" panose="02010600030101010101" pitchFamily="2" charset="-122"/>
              <a:cs typeface="Courier New" panose="02070309020205020404"/>
            </a:endParaRPr>
          </a:p>
          <a:p>
            <a:pPr algn="just">
              <a:lnSpc>
                <a:spcPts val="5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神经系统兴奋性提高、体温</a:t>
            </a:r>
            <a:r>
              <a:rPr lang="zh-CN" altLang="zh-CN" sz="2800" kern="100" dirty="0" smtClean="0">
                <a:latin typeface="Times New Roman" panose="02020603050405020304"/>
                <a:ea typeface="华文细黑"/>
                <a:cs typeface="Times New Roman" panose="02020603050405020304"/>
              </a:rPr>
              <a:t>下降</a:t>
            </a:r>
            <a:endParaRPr lang="en-US" altLang="zh-CN" sz="2800" kern="100" dirty="0" smtClean="0">
              <a:latin typeface="Times New Roman" panose="02020603050405020304"/>
              <a:ea typeface="华文细黑"/>
              <a:cs typeface="Times New Roman" panose="02020603050405020304"/>
            </a:endParaRPr>
          </a:p>
          <a:p>
            <a:pPr algn="just">
              <a:lnSpc>
                <a:spcPts val="50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甲状腺激素能够促进细胞</a:t>
            </a:r>
            <a:r>
              <a:rPr lang="zh-CN" altLang="zh-CN" sz="2800" kern="100" dirty="0" smtClean="0">
                <a:latin typeface="Times New Roman" panose="02020603050405020304"/>
                <a:ea typeface="华文细黑"/>
                <a:cs typeface="Times New Roman" panose="02020603050405020304"/>
              </a:rPr>
              <a:t>的新陈代谢，加速物质的氧化分解，所以耗氧量会增加，同时产生了大量的能量，其中大部分以热能形式散失，故体温升高；</a:t>
            </a:r>
            <a:endParaRPr lang="en-US" altLang="zh-CN" sz="2800" kern="100" dirty="0" smtClean="0">
              <a:latin typeface="Times New Roman" panose="02020603050405020304"/>
              <a:ea typeface="华文细黑"/>
              <a:cs typeface="Times New Roman" panose="02020603050405020304"/>
            </a:endParaRPr>
          </a:p>
          <a:p>
            <a:pPr algn="just">
              <a:lnSpc>
                <a:spcPts val="5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甲状腺激素还能够提高神经系统的兴奋性。</a:t>
            </a:r>
            <a:endParaRPr lang="en-US" altLang="zh-CN" sz="2800" kern="100" dirty="0" smtClean="0">
              <a:latin typeface="宋体" panose="02010600030101010101" pitchFamily="2" charset="-122"/>
              <a:cs typeface="Courier New" panose="02070309020205020404"/>
            </a:endParaRPr>
          </a:p>
        </p:txBody>
      </p:sp>
      <p:sp>
        <p:nvSpPr>
          <p:cNvPr id="2" name="矩形 1"/>
          <p:cNvSpPr/>
          <p:nvPr/>
        </p:nvSpPr>
        <p:spPr>
          <a:xfrm>
            <a:off x="8956476" y="928564"/>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a:t>
            </a:r>
            <a:endParaRPr lang="zh-CN" altLang="en-US" sz="2800" b="1" kern="100"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animEffect transition="in" filter="blinds(horizontal)">
                                      <p:cBhvr>
                                        <p:cTn id="7" dur="500"/>
                                        <p:tgtEl>
                                          <p:spTgt spid="1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6" end="6"/>
                                            </p:txEl>
                                          </p:spTgt>
                                        </p:tgtEl>
                                        <p:attrNameLst>
                                          <p:attrName>style.visibility</p:attrName>
                                        </p:attrNameLst>
                                      </p:cBhvr>
                                      <p:to>
                                        <p:strVal val="visible"/>
                                      </p:to>
                                    </p:set>
                                    <p:animEffect transition="in" filter="blinds(horizontal)">
                                      <p:cBhvr>
                                        <p:cTn id="12" dur="500"/>
                                        <p:tgtEl>
                                          <p:spTgt spid="14">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4">
                                            <p:txEl>
                                              <p:pRg st="5" end="5"/>
                                            </p:txEl>
                                          </p:spTgt>
                                        </p:tgtEl>
                                      </p:cBhvr>
                                    </p:animEffect>
                                    <p:set>
                                      <p:cBhvr>
                                        <p:cTn id="22" dur="1" fill="hold">
                                          <p:stCondLst>
                                            <p:cond delay="499"/>
                                          </p:stCondLst>
                                        </p:cTn>
                                        <p:tgtEl>
                                          <p:spTgt spid="14">
                                            <p:txEl>
                                              <p:pRg st="5" end="5"/>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4">
                                            <p:txEl>
                                              <p:pRg st="6" end="6"/>
                                            </p:txEl>
                                          </p:spTgt>
                                        </p:tgtEl>
                                      </p:cBhvr>
                                    </p:animEffect>
                                    <p:set>
                                      <p:cBhvr>
                                        <p:cTn id="25" dur="1" fill="hold">
                                          <p:stCondLst>
                                            <p:cond delay="499"/>
                                          </p:stCondLst>
                                        </p:cTn>
                                        <p:tgtEl>
                                          <p:spTgt spid="14">
                                            <p:txEl>
                                              <p:pRg st="6" end="6"/>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4" grpId="0" uiExpand="1" build="allAtOnce"/>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1"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6" name="Rectangle 21">
            <a:hlinkClick r:id="rId2"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6"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325041" y="539949"/>
            <a:ext cx="11344407" cy="738664"/>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下图为人体甲状腺激素分泌调节的示意图，下列叙述中错误的</a:t>
            </a:r>
            <a:r>
              <a:rPr lang="zh-CN" altLang="zh-CN" sz="2800" kern="100" dirty="0" smtClean="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pic>
        <p:nvPicPr>
          <p:cNvPr id="11266" name="Picture 2" descr="\\李笑影\李笑影\2016\同步\步步高\生物\人教必修3\方正\人教必修3\97.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93518" y="1271280"/>
            <a:ext cx="2603376" cy="283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5041" y="4012614"/>
            <a:ext cx="9812557" cy="2648015"/>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甲状腺机能亢进患者体内激素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分泌过多</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缺碘时激素</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的浓度都高于正常水平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图中共有</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处箭头表示负反馈调节</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垂体还能分泌与激素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有相似生理效应的激素</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622598" y="808305"/>
            <a:ext cx="10901751" cy="4162232"/>
          </a:xfrm>
          <a:prstGeom prst="rect">
            <a:avLst/>
          </a:prstGeom>
        </p:spPr>
        <p:txBody>
          <a:bodyPr>
            <a:spAutoFit/>
          </a:bodyPr>
          <a:lstStyle/>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示意图是甲状腺激素分级调节的一个变式图，根据甲状腺激素的调节图解可判断：图中</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代表促甲状腺激素释放激素，</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代表促甲状腺激素，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代表甲状腺激素。图中只有</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下丘脑、</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垂体</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处箭头表示负反馈调节</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垂体</a:t>
            </a:r>
            <a:r>
              <a:rPr lang="zh-CN" altLang="zh-CN" sz="2800" kern="100" dirty="0">
                <a:latin typeface="Times New Roman" panose="02020603050405020304"/>
                <a:ea typeface="华文细黑"/>
                <a:cs typeface="Times New Roman" panose="02020603050405020304"/>
              </a:rPr>
              <a:t>分泌的生长激素和甲状腺激素都能促进人体的生长和发育。</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C</a:t>
            </a:r>
            <a:endParaRPr lang="zh-CN" altLang="zh-CN" sz="28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矩形 17"/>
          <p:cNvSpPr/>
          <p:nvPr/>
        </p:nvSpPr>
        <p:spPr>
          <a:xfrm>
            <a:off x="550590" y="549474"/>
            <a:ext cx="11120877" cy="6047938"/>
          </a:xfrm>
          <a:prstGeom prst="rect">
            <a:avLst/>
          </a:prstGeom>
        </p:spPr>
        <p:txBody>
          <a:bodyPr>
            <a:spAutoFit/>
          </a:bodyPr>
          <a:lstStyle/>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下列关于高等动物激素的叙述，正确的是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由无导管的腺体分泌　</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作用后即被灭活　</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激素的化学成分都是蛋白质　</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体液里含量极少，但对动物起重要的调节作用</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en-US" altLang="zh-CN" sz="2800" kern="100" dirty="0">
                <a:latin typeface="宋体" panose="02010600030101010101" pitchFamily="2" charset="-122"/>
                <a:ea typeface="华文细黑"/>
                <a:cs typeface="Times New Roman" panose="02020603050405020304"/>
              </a:rPr>
              <a:t>①④</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①②④</a:t>
            </a:r>
            <a:endParaRPr lang="zh-CN" altLang="zh-CN" sz="2800" kern="100" dirty="0">
              <a:latin typeface="宋体" panose="02010600030101010101" pitchFamily="2" charset="-122"/>
              <a:cs typeface="Courier New" panose="02070309020205020404"/>
            </a:endParaRPr>
          </a:p>
          <a:p>
            <a:pPr algn="just">
              <a:lnSpc>
                <a:spcPts val="47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en-US" altLang="zh-CN" sz="2800" kern="100" dirty="0">
                <a:latin typeface="宋体" panose="02010600030101010101" pitchFamily="2" charset="-122"/>
                <a:ea typeface="华文细黑"/>
                <a:cs typeface="Times New Roman" panose="02020603050405020304"/>
              </a:rPr>
              <a:t>①③④</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D</a:t>
            </a:r>
            <a:r>
              <a:rPr lang="en-US" altLang="zh-CN" sz="2800" kern="100" dirty="0">
                <a:latin typeface="Times New Roman" panose="02020603050405020304"/>
                <a:ea typeface="华文细黑"/>
                <a:cs typeface="Courier New" panose="02070309020205020404"/>
              </a:rPr>
              <a:t>.</a:t>
            </a:r>
            <a:r>
              <a:rPr lang="en-US" altLang="zh-CN" sz="2800" kern="100" dirty="0" smtClean="0">
                <a:latin typeface="宋体" panose="02010600030101010101" pitchFamily="2" charset="-122"/>
                <a:ea typeface="华文细黑"/>
                <a:cs typeface="Times New Roman" panose="02020603050405020304"/>
              </a:rPr>
              <a:t>①②③</a:t>
            </a:r>
            <a:endParaRPr lang="en-US" altLang="zh-CN" sz="2800" kern="100" dirty="0" smtClean="0">
              <a:latin typeface="宋体" panose="02010600030101010101" pitchFamily="2" charset="-122"/>
              <a:ea typeface="华文细黑"/>
              <a:cs typeface="Times New Roman" panose="02020603050405020304"/>
            </a:endParaRPr>
          </a:p>
          <a:p>
            <a:pPr algn="just">
              <a:lnSpc>
                <a:spcPts val="47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激素是由内分泌腺分泌的，内分泌腺和其他腺体的区别是没有导管</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47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激素</a:t>
            </a:r>
            <a:r>
              <a:rPr lang="zh-CN" altLang="zh-CN" sz="2800" kern="100" dirty="0">
                <a:latin typeface="Times New Roman" panose="02020603050405020304"/>
                <a:ea typeface="华文细黑"/>
                <a:cs typeface="Times New Roman" panose="02020603050405020304"/>
              </a:rPr>
              <a:t>在血液里的含量极少，但对动物的调节作用是很重要的，作用后即被灭活</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47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激素</a:t>
            </a:r>
            <a:r>
              <a:rPr lang="zh-CN" altLang="zh-CN" sz="2800" kern="100" dirty="0">
                <a:latin typeface="Times New Roman" panose="02020603050405020304"/>
                <a:ea typeface="华文细黑"/>
                <a:cs typeface="Times New Roman" panose="02020603050405020304"/>
              </a:rPr>
              <a:t>的化学成分很复杂，不一定都是蛋白质</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7510983" y="727381"/>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a:t>
            </a:r>
            <a:endParaRPr lang="zh-CN" altLang="en-US"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xEl>
                                              <p:pRg st="4" end="4"/>
                                            </p:txEl>
                                          </p:spTgt>
                                        </p:tgtEl>
                                        <p:attrNameLst>
                                          <p:attrName>style.visibility</p:attrName>
                                        </p:attrNameLst>
                                      </p:cBhvr>
                                      <p:to>
                                        <p:strVal val="visible"/>
                                      </p:to>
                                    </p:set>
                                    <p:animEffect transition="in" filter="blinds(horizontal)">
                                      <p:cBhvr>
                                        <p:cTn id="7" dur="500"/>
                                        <p:tgtEl>
                                          <p:spTgt spid="18">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5" end="5"/>
                                            </p:txEl>
                                          </p:spTgt>
                                        </p:tgtEl>
                                        <p:attrNameLst>
                                          <p:attrName>style.visibility</p:attrName>
                                        </p:attrNameLst>
                                      </p:cBhvr>
                                      <p:to>
                                        <p:strVal val="visible"/>
                                      </p:to>
                                    </p:set>
                                    <p:animEffect transition="in" filter="blinds(horizontal)">
                                      <p:cBhvr>
                                        <p:cTn id="12" dur="500"/>
                                        <p:tgtEl>
                                          <p:spTgt spid="18">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6" end="6"/>
                                            </p:txEl>
                                          </p:spTgt>
                                        </p:tgtEl>
                                        <p:attrNameLst>
                                          <p:attrName>style.visibility</p:attrName>
                                        </p:attrNameLst>
                                      </p:cBhvr>
                                      <p:to>
                                        <p:strVal val="visible"/>
                                      </p:to>
                                    </p:set>
                                    <p:animEffect transition="in" filter="blinds(horizontal)">
                                      <p:cBhvr>
                                        <p:cTn id="17" dur="500"/>
                                        <p:tgtEl>
                                          <p:spTgt spid="18">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8">
                                            <p:txEl>
                                              <p:pRg st="4" end="4"/>
                                            </p:txEl>
                                          </p:spTgt>
                                        </p:tgtEl>
                                      </p:cBhvr>
                                    </p:animEffect>
                                    <p:set>
                                      <p:cBhvr>
                                        <p:cTn id="27" dur="1" fill="hold">
                                          <p:stCondLst>
                                            <p:cond delay="499"/>
                                          </p:stCondLst>
                                        </p:cTn>
                                        <p:tgtEl>
                                          <p:spTgt spid="18">
                                            <p:txEl>
                                              <p:pRg st="4" end="4"/>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8">
                                            <p:txEl>
                                              <p:pRg st="5" end="5"/>
                                            </p:txEl>
                                          </p:spTgt>
                                        </p:tgtEl>
                                      </p:cBhvr>
                                    </p:animEffect>
                                    <p:set>
                                      <p:cBhvr>
                                        <p:cTn id="30" dur="1" fill="hold">
                                          <p:stCondLst>
                                            <p:cond delay="499"/>
                                          </p:stCondLst>
                                        </p:cTn>
                                        <p:tgtEl>
                                          <p:spTgt spid="18">
                                            <p:txEl>
                                              <p:pRg st="5" end="5"/>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8">
                                            <p:txEl>
                                              <p:pRg st="6" end="6"/>
                                            </p:txEl>
                                          </p:spTgt>
                                        </p:tgtEl>
                                      </p:cBhvr>
                                    </p:animEffect>
                                    <p:set>
                                      <p:cBhvr>
                                        <p:cTn id="33" dur="1" fill="hold">
                                          <p:stCondLst>
                                            <p:cond delay="499"/>
                                          </p:stCondLst>
                                        </p:cTn>
                                        <p:tgtEl>
                                          <p:spTgt spid="18">
                                            <p:txEl>
                                              <p:pRg st="6" end="6"/>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8" grpId="0" uiExpand="1" build="allAtOnce"/>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2"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433081" y="621482"/>
            <a:ext cx="11010769" cy="5909310"/>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据图判断下列说法错误的是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lvl="0" algn="just">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A.</a:t>
            </a:r>
            <a:r>
              <a:rPr lang="zh-CN" altLang="zh-CN" sz="2800" kern="100" dirty="0">
                <a:solidFill>
                  <a:prstClr val="black"/>
                </a:solidFill>
                <a:latin typeface="Times New Roman" panose="02020603050405020304"/>
                <a:ea typeface="华文细黑"/>
                <a:cs typeface="Times New Roman" panose="02020603050405020304"/>
              </a:rPr>
              <a:t>垂体可分泌促甲状腺激素释放激素，直接</a:t>
            </a:r>
            <a:r>
              <a:rPr lang="zh-CN" altLang="zh-CN" sz="2800" kern="100" dirty="0" smtClean="0">
                <a:solidFill>
                  <a:prstClr val="black"/>
                </a:solidFill>
                <a:latin typeface="Times New Roman" panose="02020603050405020304"/>
                <a:ea typeface="华文细黑"/>
                <a:cs typeface="Times New Roman" panose="02020603050405020304"/>
              </a:rPr>
              <a:t>调节</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just">
              <a:lnSpc>
                <a:spcPct val="150000"/>
              </a:lnSpc>
              <a:tabLst>
                <a:tab pos="1980565" algn="l"/>
              </a:tabLst>
            </a:pPr>
            <a:r>
              <a:rPr lang="en-US" altLang="zh-CN" sz="2800" kern="100" dirty="0" smtClean="0">
                <a:solidFill>
                  <a:prstClr val="black"/>
                </a:solidFill>
                <a:latin typeface="Times New Roman" panose="02020603050405020304"/>
                <a:ea typeface="华文细黑"/>
                <a:cs typeface="Times New Roman" panose="02020603050405020304"/>
              </a:rPr>
              <a:t>    </a:t>
            </a:r>
            <a:r>
              <a:rPr lang="zh-CN" altLang="zh-CN" sz="2800" kern="100" dirty="0" smtClean="0">
                <a:solidFill>
                  <a:prstClr val="black"/>
                </a:solidFill>
                <a:latin typeface="Times New Roman" panose="02020603050405020304"/>
                <a:ea typeface="华文细黑"/>
                <a:cs typeface="Times New Roman" panose="02020603050405020304"/>
              </a:rPr>
              <a:t>甲状腺</a:t>
            </a:r>
            <a:r>
              <a:rPr lang="zh-CN" altLang="zh-CN" sz="2800" kern="100" dirty="0">
                <a:solidFill>
                  <a:prstClr val="black"/>
                </a:solidFill>
                <a:latin typeface="Times New Roman" panose="02020603050405020304"/>
                <a:ea typeface="华文细黑"/>
                <a:cs typeface="Times New Roman" panose="02020603050405020304"/>
              </a:rPr>
              <a:t>分泌激素</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B.</a:t>
            </a:r>
            <a:r>
              <a:rPr lang="zh-CN" altLang="zh-CN" sz="2800" kern="100" dirty="0">
                <a:solidFill>
                  <a:prstClr val="black"/>
                </a:solidFill>
                <a:latin typeface="Times New Roman" panose="02020603050405020304"/>
                <a:ea typeface="华文细黑"/>
                <a:cs typeface="Times New Roman" panose="02020603050405020304"/>
              </a:rPr>
              <a:t>垂体可分泌促甲状腺激素，管理甲状腺</a:t>
            </a:r>
            <a:r>
              <a:rPr lang="zh-CN" altLang="zh-CN" sz="2800" kern="100" dirty="0" smtClean="0">
                <a:solidFill>
                  <a:prstClr val="black"/>
                </a:solidFill>
                <a:latin typeface="Times New Roman" panose="02020603050405020304"/>
                <a:ea typeface="华文细黑"/>
                <a:cs typeface="Times New Roman" panose="02020603050405020304"/>
              </a:rPr>
              <a:t>分泌</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just">
              <a:lnSpc>
                <a:spcPct val="150000"/>
              </a:lnSpc>
              <a:tabLst>
                <a:tab pos="1980565" algn="l"/>
              </a:tabLst>
            </a:pPr>
            <a:r>
              <a:rPr lang="en-US"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Times New Roman" panose="02020603050405020304"/>
              </a:rPr>
              <a:t>   </a:t>
            </a:r>
            <a:r>
              <a:rPr lang="zh-CN" altLang="zh-CN" sz="2800" kern="100" dirty="0" smtClean="0">
                <a:solidFill>
                  <a:prstClr val="black"/>
                </a:solidFill>
                <a:latin typeface="Times New Roman" panose="02020603050405020304"/>
                <a:ea typeface="华文细黑"/>
                <a:cs typeface="Times New Roman" panose="02020603050405020304"/>
              </a:rPr>
              <a:t>激素</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C.</a:t>
            </a:r>
            <a:r>
              <a:rPr lang="zh-CN" altLang="zh-CN" sz="2800" kern="100" dirty="0">
                <a:solidFill>
                  <a:prstClr val="black"/>
                </a:solidFill>
                <a:latin typeface="Times New Roman" panose="02020603050405020304"/>
                <a:ea typeface="华文细黑"/>
                <a:cs typeface="Times New Roman" panose="02020603050405020304"/>
              </a:rPr>
              <a:t>下丘脑可调节垂体的分泌活动</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tabLst>
                <a:tab pos="1980565" algn="l"/>
              </a:tabLst>
            </a:pPr>
            <a:r>
              <a:rPr lang="en-US" altLang="zh-CN" sz="2800" kern="100" dirty="0">
                <a:solidFill>
                  <a:prstClr val="black"/>
                </a:solidFill>
                <a:latin typeface="Times New Roman" panose="02020603050405020304"/>
                <a:ea typeface="华文细黑"/>
                <a:cs typeface="Courier New" panose="02070309020205020404"/>
              </a:rPr>
              <a:t>D.</a:t>
            </a:r>
            <a:r>
              <a:rPr lang="zh-CN" altLang="zh-CN" sz="2800" kern="100" dirty="0">
                <a:solidFill>
                  <a:prstClr val="black"/>
                </a:solidFill>
                <a:latin typeface="Times New Roman" panose="02020603050405020304"/>
                <a:ea typeface="华文细黑"/>
                <a:cs typeface="Times New Roman" panose="02020603050405020304"/>
              </a:rPr>
              <a:t>血液中一定含量的甲状腺激素对垂体、下丘脑有</a:t>
            </a:r>
            <a:r>
              <a:rPr lang="zh-CN" altLang="zh-CN" sz="2800" kern="100" dirty="0" smtClean="0">
                <a:solidFill>
                  <a:prstClr val="black"/>
                </a:solidFill>
                <a:latin typeface="Times New Roman" panose="02020603050405020304"/>
                <a:ea typeface="华文细黑"/>
                <a:cs typeface="Times New Roman" panose="02020603050405020304"/>
              </a:rPr>
              <a:t>抑制作用</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just">
              <a:lnSpc>
                <a:spcPct val="150000"/>
              </a:lnSpc>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solidFill>
                  <a:prstClr val="black"/>
                </a:solidFill>
                <a:latin typeface="Times New Roman" panose="02020603050405020304"/>
                <a:ea typeface="华文细黑"/>
                <a:cs typeface="Times New Roman" panose="02020603050405020304"/>
              </a:rPr>
              <a:t>促甲状腺激素释放激素是由下丘脑分泌的，直接作用于垂体，促进垂体分泌促甲状腺激素作用于甲状腺，间接调节甲状腺分泌激素</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2800" kern="100" dirty="0">
              <a:solidFill>
                <a:prstClr val="black"/>
              </a:solidFill>
              <a:latin typeface="宋体" panose="02010600030101010101" pitchFamily="2" charset="-122"/>
              <a:cs typeface="Courier New" panose="02070309020205020404"/>
            </a:endParaRPr>
          </a:p>
        </p:txBody>
      </p:sp>
      <p:pic>
        <p:nvPicPr>
          <p:cNvPr id="21" name="Picture 2" descr="\\李笑影\李笑影\2016\同步\步步高\生物\人教必修3\方正\人教必修3\98.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85419" y="765498"/>
            <a:ext cx="3796934" cy="257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5276667" y="775023"/>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A</a:t>
            </a:r>
            <a:endParaRPr lang="zh-CN" altLang="en-US"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7" end="7"/>
                                            </p:txEl>
                                          </p:spTgt>
                                        </p:tgtEl>
                                        <p:attrNameLst>
                                          <p:attrName>style.visibility</p:attrName>
                                        </p:attrNameLst>
                                      </p:cBhvr>
                                      <p:to>
                                        <p:strVal val="visible"/>
                                      </p:to>
                                    </p:set>
                                    <p:animEffect transition="in" filter="blinds(horizontal)">
                                      <p:cBhvr>
                                        <p:cTn id="7" dur="500"/>
                                        <p:tgtEl>
                                          <p:spTgt spid="20">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0">
                                            <p:txEl>
                                              <p:pRg st="7" end="7"/>
                                            </p:txEl>
                                          </p:spTgt>
                                        </p:tgtEl>
                                      </p:cBhvr>
                                    </p:animEffect>
                                    <p:set>
                                      <p:cBhvr>
                                        <p:cTn id="17" dur="1" fill="hold">
                                          <p:stCondLst>
                                            <p:cond delay="499"/>
                                          </p:stCondLst>
                                        </p:cTn>
                                        <p:tgtEl>
                                          <p:spTgt spid="20">
                                            <p:txEl>
                                              <p:pRg st="7" end="7"/>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0" grpId="0" uiExpand="1" build="allAtOnce"/>
      <p:bldP spid="22" grpId="0"/>
      <p:bldP spid="2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课堂导入</a:t>
            </a:r>
            <a:endParaRPr lang="zh-CN" altLang="en-US" sz="2800" b="1" kern="100" dirty="0">
              <a:solidFill>
                <a:schemeClr val="bg1"/>
              </a:solidFill>
              <a:latin typeface="+mj-ea"/>
              <a:ea typeface="+mj-ea"/>
              <a:cs typeface="Courier New" panose="02070309020205020404"/>
            </a:endParaRPr>
          </a:p>
        </p:txBody>
      </p:sp>
      <p:sp>
        <p:nvSpPr>
          <p:cNvPr id="5" name="矩形 4"/>
          <p:cNvSpPr/>
          <p:nvPr/>
        </p:nvSpPr>
        <p:spPr>
          <a:xfrm>
            <a:off x="190550" y="999994"/>
            <a:ext cx="11010769" cy="5262979"/>
          </a:xfrm>
          <a:prstGeom prst="rect">
            <a:avLst/>
          </a:prstGeom>
        </p:spPr>
        <p:txBody>
          <a:bodyPr>
            <a:spAutoFit/>
          </a:bodyPr>
          <a:lstStyle/>
          <a:p>
            <a:pPr algn="just">
              <a:lnSpc>
                <a:spcPct val="150000"/>
              </a:lnSpc>
              <a:spcAft>
                <a:spcPts val="0"/>
              </a:spcAft>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方式一：</a:t>
            </a:r>
            <a:endParaRPr lang="zh-CN"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a:latin typeface="Times New Roman" panose="02020603050405020304"/>
                <a:ea typeface="华文细黑"/>
                <a:cs typeface="Times New Roman" panose="02020603050405020304"/>
              </a:rPr>
              <a:t>右图是一对亲兄弟：哥哥</a:t>
            </a:r>
            <a:r>
              <a:rPr lang="en-US" altLang="zh-CN" sz="2800" kern="100" dirty="0">
                <a:latin typeface="Times New Roman" panose="02020603050405020304"/>
                <a:ea typeface="华文细黑"/>
                <a:cs typeface="Courier New" panose="02070309020205020404"/>
              </a:rPr>
              <a:t>21</a:t>
            </a:r>
            <a:r>
              <a:rPr lang="zh-CN" altLang="zh-CN" sz="2800" kern="100" dirty="0">
                <a:latin typeface="Times New Roman" panose="02020603050405020304"/>
                <a:ea typeface="华文细黑"/>
                <a:cs typeface="Times New Roman" panose="02020603050405020304"/>
              </a:rPr>
              <a:t>岁，却像个长不大</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孩子</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1.33</a:t>
            </a:r>
            <a:r>
              <a:rPr lang="zh-CN" altLang="zh-CN" sz="2800" kern="100" dirty="0">
                <a:latin typeface="Times New Roman" panose="02020603050405020304"/>
                <a:ea typeface="华文细黑"/>
                <a:cs typeface="Times New Roman" panose="02020603050405020304"/>
              </a:rPr>
              <a:t>米的个子，嗓音稚嫩；弟弟</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岁，</a:t>
            </a:r>
            <a:r>
              <a:rPr lang="zh-CN" altLang="zh-CN" sz="2800" kern="100" dirty="0" smtClean="0">
                <a:latin typeface="Times New Roman" panose="02020603050405020304"/>
                <a:ea typeface="华文细黑"/>
                <a:cs typeface="Times New Roman" panose="02020603050405020304"/>
              </a:rPr>
              <a:t>身高</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已经</a:t>
            </a:r>
            <a:r>
              <a:rPr lang="zh-CN" altLang="zh-CN" sz="2800" kern="100" dirty="0">
                <a:latin typeface="Times New Roman" panose="02020603050405020304"/>
                <a:ea typeface="华文细黑"/>
                <a:cs typeface="Times New Roman" panose="02020603050405020304"/>
              </a:rPr>
              <a:t>达</a:t>
            </a:r>
            <a:r>
              <a:rPr lang="en-US" altLang="zh-CN" sz="2800" kern="100" dirty="0">
                <a:latin typeface="Times New Roman" panose="02020603050405020304"/>
                <a:ea typeface="华文细黑"/>
                <a:cs typeface="Courier New" panose="02070309020205020404"/>
              </a:rPr>
              <a:t>1.96</a:t>
            </a:r>
            <a:r>
              <a:rPr lang="zh-CN" altLang="zh-CN" sz="2800" kern="100" dirty="0">
                <a:latin typeface="Times New Roman" panose="02020603050405020304"/>
                <a:ea typeface="华文细黑"/>
                <a:cs typeface="Times New Roman" panose="02020603050405020304"/>
              </a:rPr>
              <a:t>米，还在不断增高，被人称作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小姚明</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兄弟</a:t>
            </a:r>
            <a:r>
              <a:rPr lang="zh-CN" altLang="zh-CN" sz="2800" kern="100" dirty="0">
                <a:latin typeface="Times New Roman" panose="02020603050405020304"/>
                <a:ea typeface="华文细黑"/>
                <a:cs typeface="Times New Roman" panose="02020603050405020304"/>
              </a:rPr>
              <a:t>俩身高差距巨大是生长激素分泌不正常引起的。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800" kern="100" dirty="0">
                <a:latin typeface="Times New Roman" panose="02020603050405020304"/>
                <a:ea typeface="华文细黑"/>
                <a:cs typeface="Times New Roman" panose="02020603050405020304"/>
              </a:rPr>
              <a:t>看来体内激素的含量过高或者过低都会影响正常</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生命</a:t>
            </a:r>
            <a:r>
              <a:rPr lang="zh-CN" altLang="zh-CN" sz="2800" kern="100" dirty="0">
                <a:latin typeface="Times New Roman" panose="02020603050405020304"/>
                <a:ea typeface="华文细黑"/>
                <a:cs typeface="Times New Roman" panose="02020603050405020304"/>
              </a:rPr>
              <a:t>活动，那么正常</a:t>
            </a:r>
            <a:r>
              <a:rPr lang="zh-CN" altLang="zh-CN" sz="2800" kern="100" dirty="0" smtClean="0">
                <a:latin typeface="Times New Roman" panose="02020603050405020304"/>
                <a:ea typeface="华文细黑"/>
                <a:cs typeface="Times New Roman" panose="02020603050405020304"/>
              </a:rPr>
              <a:t>人体是</a:t>
            </a:r>
            <a:r>
              <a:rPr lang="zh-CN" altLang="zh-CN" sz="2800" kern="100" dirty="0">
                <a:latin typeface="Times New Roman" panose="02020603050405020304"/>
                <a:ea typeface="华文细黑"/>
                <a:cs typeface="Times New Roman" panose="02020603050405020304"/>
              </a:rPr>
              <a:t>如何保证体内激素的</a:t>
            </a:r>
            <a:r>
              <a:rPr lang="zh-CN" altLang="zh-CN" sz="2800" kern="100" dirty="0" smtClean="0">
                <a:latin typeface="Times New Roman" panose="02020603050405020304"/>
                <a:ea typeface="华文细黑"/>
                <a:cs typeface="Times New Roman" panose="02020603050405020304"/>
              </a:rPr>
              <a:t>分泌</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水平</a:t>
            </a:r>
            <a:r>
              <a:rPr lang="zh-CN" altLang="zh-CN" sz="2800" kern="100" dirty="0">
                <a:latin typeface="Times New Roman" panose="02020603050405020304"/>
                <a:ea typeface="华文细黑"/>
                <a:cs typeface="Times New Roman" panose="02020603050405020304"/>
              </a:rPr>
              <a:t>的？激素调节有哪些特点呢？</a:t>
            </a:r>
            <a:endParaRPr lang="zh-CN" altLang="zh-CN" sz="2800" kern="100" dirty="0">
              <a:effectLst/>
              <a:latin typeface="宋体" panose="02010600030101010101" pitchFamily="2" charset="-122"/>
              <a:cs typeface="Courier New" panose="02070309020205020404"/>
            </a:endParaRPr>
          </a:p>
        </p:txBody>
      </p:sp>
      <p:pic>
        <p:nvPicPr>
          <p:cNvPr id="1026" name="Picture 2" descr="F:\2016\同步\步步高\生物\人教必修3\方正\92.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807210" y="1485578"/>
            <a:ext cx="2832612" cy="464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216593" y="672763"/>
            <a:ext cx="11232086" cy="1307346"/>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下表是缺碘与不缺碘的两类人群中，血液内与甲状腺活动密切相关的两种激素含量状况。请回答下列问题：</a:t>
            </a:r>
            <a:endParaRPr lang="en-US" altLang="zh-CN" sz="2800" kern="100" dirty="0" smtClean="0">
              <a:latin typeface="Times New Roman" panose="02020603050405020304"/>
              <a:ea typeface="华文细黑"/>
              <a:cs typeface="Times New Roman" panose="02020603050405020304"/>
            </a:endParaRPr>
          </a:p>
        </p:txBody>
      </p:sp>
      <p:sp>
        <p:nvSpPr>
          <p:cNvPr id="12" name="圆角矩形 11">
            <a:hlinkClick r:id="rId6"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graphicFrame>
        <p:nvGraphicFramePr>
          <p:cNvPr id="3" name="表格 2"/>
          <p:cNvGraphicFramePr>
            <a:graphicFrameLocks noGrp="1"/>
          </p:cNvGraphicFramePr>
          <p:nvPr/>
        </p:nvGraphicFramePr>
        <p:xfrm>
          <a:off x="842486" y="2093610"/>
          <a:ext cx="10505440" cy="2560320"/>
        </p:xfrm>
        <a:graphic>
          <a:graphicData uri="http://schemas.openxmlformats.org/drawingml/2006/table">
            <a:tbl>
              <a:tblPr/>
              <a:tblGrid>
                <a:gridCol w="1737360"/>
                <a:gridCol w="2092960"/>
                <a:gridCol w="3515360"/>
                <a:gridCol w="1527137"/>
                <a:gridCol w="1632623"/>
              </a:tblGrid>
              <a:tr h="432048">
                <a:tc rowSpan="2">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分泌</a:t>
                      </a:r>
                      <a:r>
                        <a:rPr lang="zh-CN" sz="2800" kern="100" dirty="0" smtClean="0">
                          <a:effectLst/>
                          <a:latin typeface="Times New Roman" panose="02020603050405020304"/>
                          <a:ea typeface="华文细黑"/>
                          <a:cs typeface="Times New Roman" panose="02020603050405020304"/>
                        </a:rPr>
                        <a:t>腺体</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激素名称</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不缺碘人群激素含量</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缺碘人群激素含量</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432048">
                <a:tc vMerge="1">
                  <a:tcPr/>
                </a:tc>
                <a:tc vMerge="1">
                  <a:tcPr/>
                </a:tc>
                <a:tc vMerge="1">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补碘前</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补碘后</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48">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甲状腺</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甲状腺激素</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正常</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降低</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正常</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48">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垂体</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sz="2800" kern="100">
                          <a:effectLst/>
                          <a:latin typeface="Times New Roman" panose="02020603050405020304"/>
                          <a:ea typeface="华文细黑"/>
                          <a:cs typeface="Courier New" panose="02070309020205020404"/>
                        </a:rPr>
                        <a:t>A</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a:effectLst/>
                          <a:latin typeface="Times New Roman" panose="02020603050405020304"/>
                          <a:ea typeface="华文细黑"/>
                          <a:cs typeface="Times New Roman" panose="02020603050405020304"/>
                        </a:rPr>
                        <a:t>正常</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en-US" sz="2800" kern="100">
                          <a:effectLst/>
                          <a:latin typeface="Times New Roman" panose="02020603050405020304"/>
                          <a:ea typeface="华文细黑"/>
                          <a:cs typeface="Courier New" panose="02070309020205020404"/>
                        </a:rPr>
                        <a:t>B</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980565" algn="l"/>
                        </a:tabLst>
                      </a:pPr>
                      <a:r>
                        <a:rPr lang="zh-CN" sz="2800" kern="100" dirty="0">
                          <a:effectLst/>
                          <a:latin typeface="Times New Roman" panose="02020603050405020304"/>
                          <a:ea typeface="华文细黑"/>
                          <a:cs typeface="Times New Roman" panose="02020603050405020304"/>
                        </a:rPr>
                        <a:t>正常</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216593" y="4725938"/>
            <a:ext cx="11296938" cy="1384995"/>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表中</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Courier New" panose="02070309020205020404"/>
              </a:rPr>
              <a:t>___________</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应</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。甲状腺激素对垂体分泌激素</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起</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作用。在甲状腺激素的分泌调节中，控制纽枢是</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22598" y="909514"/>
            <a:ext cx="10856136" cy="3538622"/>
          </a:xfrm>
          <a:prstGeom prst="rect">
            <a:avLst/>
          </a:prstGeom>
        </p:spPr>
        <p:txBody>
          <a:bodyPr>
            <a:spAutoFit/>
          </a:bodyPr>
          <a:lstStyle/>
          <a:p>
            <a:pPr>
              <a:lnSpc>
                <a:spcPts val="5300"/>
              </a:lnSpc>
            </a:pPr>
            <a:r>
              <a:rPr lang="zh-CN" altLang="zh-CN" sz="2800" b="1" kern="100" dirty="0">
                <a:solidFill>
                  <a:srgbClr val="0000FF"/>
                </a:solidFill>
                <a:latin typeface="Times New Roman" panose="02020603050405020304"/>
                <a:ea typeface="华文细黑"/>
                <a:cs typeface="Times New Roman" panose="02020603050405020304"/>
              </a:rPr>
              <a:t>解析　</a:t>
            </a:r>
            <a:r>
              <a:rPr lang="en-US" altLang="zh-CN" sz="2800" kern="100" dirty="0" smtClean="0">
                <a:latin typeface="Times New Roman" panose="02020603050405020304"/>
                <a:ea typeface="华文细黑"/>
              </a:rPr>
              <a:t>A</a:t>
            </a:r>
            <a:r>
              <a:rPr lang="zh-CN" altLang="zh-CN" sz="2800" kern="100" dirty="0">
                <a:latin typeface="Times New Roman" panose="02020603050405020304"/>
                <a:ea typeface="华文细黑"/>
                <a:cs typeface="Times New Roman" panose="02020603050405020304"/>
              </a:rPr>
              <a:t>是促甲状腺激素，缺碘造成甲状腺激素合成分泌不足，依据反馈调节原理，血液中甲状腺激素含量降低，将会使得垂体合成分泌促甲状腺激素增多。下丘脑通过合成分泌促甲状腺激素释放激素调节控制垂体和甲状腺的活动</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促甲状腺激素</a:t>
            </a:r>
            <a:r>
              <a:rPr lang="zh-CN" altLang="zh-CN" sz="2800" kern="100" dirty="0">
                <a:solidFill>
                  <a:srgbClr val="C00000"/>
                </a:solidFill>
                <a:latin typeface="Times New Roman" panose="02020603050405020304"/>
                <a:ea typeface="华文细黑"/>
                <a:cs typeface="Times New Roman" panose="02020603050405020304"/>
              </a:rPr>
              <a:t>　升高　抑制</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反馈调节</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　</a:t>
            </a:r>
            <a:r>
              <a:rPr lang="zh-CN" altLang="zh-CN" sz="2800" kern="100" dirty="0" smtClean="0">
                <a:solidFill>
                  <a:srgbClr val="C00000"/>
                </a:solidFill>
                <a:latin typeface="Times New Roman" panose="02020603050405020304"/>
                <a:ea typeface="华文细黑"/>
                <a:cs typeface="Times New Roman" panose="02020603050405020304"/>
              </a:rPr>
              <a:t>下丘脑</a:t>
            </a:r>
            <a:endParaRPr lang="zh-CN" altLang="zh-CN" sz="2800" kern="100" dirty="0">
              <a:solidFill>
                <a:srgbClr val="C00000"/>
              </a:solidFill>
              <a:latin typeface="宋体" panose="02010600030101010101" pitchFamily="2" charset="-122"/>
              <a:cs typeface="Courier New" panose="02070309020205020404"/>
            </a:endParaRPr>
          </a:p>
        </p:txBody>
      </p:sp>
      <p:sp>
        <p:nvSpPr>
          <p:cNvPr id="4"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5"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8"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3"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4"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35" name="圆角矩形 34">
            <a:hlinkClick r:id="rId6"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36" name="圆角矩形 35"/>
          <p:cNvSpPr/>
          <p:nvPr/>
        </p:nvSpPr>
        <p:spPr>
          <a:xfrm>
            <a:off x="10031263"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28" name="矩形 27"/>
          <p:cNvSpPr/>
          <p:nvPr/>
        </p:nvSpPr>
        <p:spPr>
          <a:xfrm>
            <a:off x="334566" y="687095"/>
            <a:ext cx="11457851" cy="5438797"/>
          </a:xfrm>
          <a:prstGeom prst="rect">
            <a:avLst/>
          </a:prstGeom>
        </p:spPr>
        <p:txBody>
          <a:bodyPr>
            <a:spAutoFit/>
          </a:bodyPr>
          <a:lstStyle/>
          <a:p>
            <a:pPr>
              <a:lnSpc>
                <a:spcPts val="5300"/>
              </a:lnSpc>
              <a:spcAft>
                <a:spcPts val="0"/>
              </a:spcAft>
              <a:tabLst>
                <a:tab pos="1980565"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长期缺碘，成年人会表现出：</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喜热、畏寒等体温偏低现象；</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少言寡语、反应迟钝及嗜睡等现象。现象</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说明甲状腺激素的相关作用是</a:t>
            </a:r>
            <a:r>
              <a:rPr lang="en-US" altLang="zh-CN" sz="2800" kern="100" dirty="0">
                <a:latin typeface="Times New Roman" panose="02020603050405020304"/>
                <a:ea typeface="华文细黑"/>
                <a:cs typeface="Courier New" panose="02070309020205020404"/>
              </a:rPr>
              <a:t>_____________</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现象</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说明该激素对神经系统的作用是</a:t>
            </a:r>
            <a:r>
              <a:rPr lang="en-US" altLang="zh-CN" sz="2800" kern="100" dirty="0" smtClean="0">
                <a:latin typeface="Times New Roman" panose="02020603050405020304"/>
                <a:ea typeface="华文细黑"/>
                <a:cs typeface="Courier New" panose="02070309020205020404"/>
              </a:rPr>
              <a:t>__________</a:t>
            </a:r>
            <a:r>
              <a:rPr lang="en-US" altLang="zh-CN" sz="2800" kern="100" dirty="0">
                <a:latin typeface="Times New Roman" panose="02020603050405020304"/>
                <a:ea typeface="华文细黑"/>
                <a:cs typeface="Courier New" panose="02070309020205020404"/>
              </a:rPr>
              <a:t>_</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nSpc>
                <a:spcPts val="5300"/>
              </a:lnSpc>
              <a:spcAft>
                <a:spcPts val="0"/>
              </a:spcAft>
              <a:tabLst>
                <a:tab pos="1980565" algn="l"/>
              </a:tabLst>
            </a:pPr>
            <a:r>
              <a:rPr lang="zh-CN" altLang="zh-CN" sz="2800" kern="100" dirty="0" smtClean="0">
                <a:latin typeface="Times New Roman" panose="02020603050405020304"/>
                <a:ea typeface="华文细黑"/>
                <a:cs typeface="Times New Roman" panose="02020603050405020304"/>
              </a:rPr>
              <a:t>通常</a:t>
            </a:r>
            <a:r>
              <a:rPr lang="zh-CN" altLang="zh-CN" sz="2800" kern="100" dirty="0">
                <a:latin typeface="Times New Roman" panose="02020603050405020304"/>
                <a:ea typeface="华文细黑"/>
                <a:cs typeface="Times New Roman" panose="02020603050405020304"/>
              </a:rPr>
              <a:t>，食用碘盐可以预防碘缺乏症</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长期</a:t>
            </a:r>
            <a:r>
              <a:rPr lang="zh-CN" altLang="zh-CN" sz="2800" kern="100" dirty="0">
                <a:latin typeface="Times New Roman" panose="02020603050405020304"/>
                <a:ea typeface="华文细黑"/>
                <a:cs typeface="Times New Roman" panose="02020603050405020304"/>
              </a:rPr>
              <a:t>缺碘，甲状腺激素合成降低，成年人会表现出喜热、畏寒等体温偏低现象，说明甲状腺激素能促进细胞代谢，增加产热；而甲状腺激素合成降低，表现少言寡语、反应迟钝及嗜睡等现象，说明甲状腺激素能提高神经系统的兴奋性。</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416302" y="2147582"/>
            <a:ext cx="2339102" cy="523220"/>
          </a:xfrm>
          <a:prstGeom prst="rect">
            <a:avLst/>
          </a:prstGeom>
        </p:spPr>
        <p:txBody>
          <a:bodyPr wrap="none">
            <a:spAutoFit/>
          </a:bodyPr>
          <a:lstStyle/>
          <a:p>
            <a:r>
              <a:rPr lang="zh-CN" altLang="zh-CN" sz="2800" kern="100">
                <a:solidFill>
                  <a:srgbClr val="C00000"/>
                </a:solidFill>
                <a:latin typeface="Times New Roman" panose="02020603050405020304"/>
                <a:ea typeface="华文细黑"/>
                <a:cs typeface="Courier New" panose="02070309020205020404"/>
              </a:rPr>
              <a:t>促进</a:t>
            </a:r>
            <a:r>
              <a:rPr lang="zh-CN" altLang="zh-CN" sz="2800" kern="100" smtClean="0">
                <a:solidFill>
                  <a:srgbClr val="C00000"/>
                </a:solidFill>
                <a:latin typeface="Times New Roman" panose="02020603050405020304"/>
                <a:ea typeface="华文细黑"/>
                <a:cs typeface="Courier New" panose="02070309020205020404"/>
              </a:rPr>
              <a:t>新陈代谢</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9181822" y="2146973"/>
            <a:ext cx="1980029" cy="523220"/>
          </a:xfrm>
          <a:prstGeom prst="rect">
            <a:avLst/>
          </a:prstGeom>
        </p:spPr>
        <p:txBody>
          <a:bodyPr wrap="none">
            <a:spAutoFit/>
          </a:bodyPr>
          <a:lstStyle/>
          <a:p>
            <a:r>
              <a:rPr lang="zh-CN" altLang="zh-CN" sz="2800" kern="100" dirty="0" smtClean="0">
                <a:solidFill>
                  <a:srgbClr val="C00000"/>
                </a:solidFill>
                <a:latin typeface="Times New Roman" panose="02020603050405020304"/>
                <a:ea typeface="华文细黑"/>
                <a:cs typeface="Courier New" panose="02070309020205020404"/>
              </a:rPr>
              <a:t>提高</a:t>
            </a:r>
            <a:r>
              <a:rPr lang="zh-CN" altLang="zh-CN" sz="2800" kern="100" dirty="0">
                <a:solidFill>
                  <a:srgbClr val="C00000"/>
                </a:solidFill>
                <a:latin typeface="Times New Roman" panose="02020603050405020304"/>
                <a:ea typeface="华文细黑"/>
                <a:cs typeface="Courier New" panose="02070309020205020404"/>
              </a:rPr>
              <a:t>兴奋性</a:t>
            </a:r>
            <a:endParaRPr lang="zh-CN" altLang="en-US" sz="2800" kern="100" dirty="0">
              <a:solidFill>
                <a:srgbClr val="C00000"/>
              </a:solidFill>
              <a:latin typeface="Times New Roman" panose="02020603050405020304"/>
              <a:ea typeface="华文细黑"/>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2" end="2"/>
                                            </p:txEl>
                                          </p:spTgt>
                                        </p:tgtEl>
                                        <p:attrNameLst>
                                          <p:attrName>style.visibility</p:attrName>
                                        </p:attrNameLst>
                                      </p:cBhvr>
                                      <p:to>
                                        <p:strVal val="visible"/>
                                      </p:to>
                                    </p:set>
                                    <p:animEffect transition="in" filter="blinds(horizontal)">
                                      <p:cBhvr>
                                        <p:cTn id="7" dur="500"/>
                                        <p:tgtEl>
                                          <p:spTgt spid="2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28">
                                            <p:txEl>
                                              <p:pRg st="2" end="2"/>
                                            </p:txEl>
                                          </p:spTgt>
                                        </p:tgtEl>
                                      </p:cBhvr>
                                    </p:animEffect>
                                    <p:set>
                                      <p:cBhvr>
                                        <p:cTn id="20" dur="1" fill="hold">
                                          <p:stCondLst>
                                            <p:cond delay="499"/>
                                          </p:stCondLst>
                                        </p:cTn>
                                        <p:tgtEl>
                                          <p:spTgt spid="28">
                                            <p:txEl>
                                              <p:pRg st="2" end="2"/>
                                            </p:txEl>
                                          </p:spTgt>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bldLst>
      <p:bldP spid="28" grpId="0" uiExpand="1" build="allAtOnce"/>
      <p:bldP spid="2" grpId="0"/>
      <p:bldP spid="2" grpId="1"/>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7"/>
          <p:cNvSpPr>
            <a:spLocks noChangeArrowheads="1"/>
          </p:cNvSpPr>
          <p:nvPr/>
        </p:nvSpPr>
        <p:spPr bwMode="gray">
          <a:xfrm>
            <a:off x="0" y="2216059"/>
            <a:ext cx="12190413" cy="2223023"/>
          </a:xfrm>
          <a:prstGeom prst="rect">
            <a:avLst/>
          </a:prstGeom>
          <a:solidFill>
            <a:srgbClr val="00CCFF"/>
          </a:solidFill>
          <a:ln w="9525">
            <a:noFill/>
            <a:miter lim="800000"/>
          </a:ln>
        </p:spPr>
        <p:txBody>
          <a:bodyPr wrap="none" lIns="91375" tIns="45688" rIns="91375" bIns="45688" anchor="ctr"/>
          <a:lstStyle/>
          <a:p>
            <a:pPr>
              <a:defRPr/>
            </a:pPr>
            <a:endParaRPr lang="zh-CN" altLang="en-US" kern="0">
              <a:solidFill>
                <a:sysClr val="windowText" lastClr="000000"/>
              </a:solidFill>
              <a:latin typeface="Arial" panose="020B0604020202020204"/>
            </a:endParaRPr>
          </a:p>
        </p:txBody>
      </p:sp>
      <p:sp>
        <p:nvSpPr>
          <p:cNvPr id="11" name="矩形 10"/>
          <p:cNvSpPr/>
          <p:nvPr/>
        </p:nvSpPr>
        <p:spPr>
          <a:xfrm>
            <a:off x="3430910" y="2307472"/>
            <a:ext cx="5113300" cy="1410354"/>
          </a:xfrm>
          <a:prstGeom prst="rect">
            <a:avLst/>
          </a:prstGeom>
        </p:spPr>
        <p:txBody>
          <a:bodyPr wrap="square" lIns="91410" tIns="45704" rIns="91410" bIns="45704">
            <a:spAutoFit/>
          </a:bodyPr>
          <a:lstStyle/>
          <a:p>
            <a:pPr algn="ctr">
              <a:lnSpc>
                <a:spcPct val="130000"/>
              </a:lnSpc>
              <a:defRPr/>
            </a:pPr>
            <a:r>
              <a:rPr lang="zh-CN" altLang="en-US" sz="7300" b="1" dirty="0" smtClean="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本课结束</a:t>
            </a:r>
            <a:endParaRPr lang="zh-CN" altLang="en-US" sz="7300" b="1" dirty="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89434"/>
            <a:ext cx="11344407" cy="5529719"/>
          </a:xfrm>
          <a:prstGeom prst="rect">
            <a:avLst/>
          </a:prstGeom>
        </p:spPr>
        <p:txBody>
          <a:bodyPr>
            <a:spAutoFit/>
          </a:bodyPr>
          <a:lstStyle/>
          <a:p>
            <a:pPr algn="just">
              <a:lnSpc>
                <a:spcPts val="5300"/>
              </a:lnSpc>
              <a:spcAft>
                <a:spcPts val="0"/>
              </a:spcAft>
              <a:tabLst>
                <a:tab pos="1980565" algn="l"/>
              </a:tabLst>
            </a:pPr>
            <a:r>
              <a:rPr lang="zh-CN" altLang="zh-CN" sz="2800" b="1" kern="100" dirty="0">
                <a:solidFill>
                  <a:srgbClr val="C00000"/>
                </a:solidFill>
                <a:latin typeface="Times New Roman" panose="02020603050405020304"/>
                <a:ea typeface="华文细黑"/>
                <a:cs typeface="Times New Roman" panose="02020603050405020304"/>
              </a:rPr>
              <a:t>方式二：</a:t>
            </a:r>
            <a:endParaRPr lang="zh-CN" altLang="zh-CN" sz="2800" b="1" kern="100" dirty="0">
              <a:solidFill>
                <a:srgbClr val="C00000"/>
              </a:solidFill>
              <a:latin typeface="Times New Roman" panose="02020603050405020304"/>
              <a:ea typeface="华文细黑"/>
              <a:cs typeface="Times New Roman" panose="02020603050405020304"/>
            </a:endParaRPr>
          </a:p>
          <a:p>
            <a:pPr algn="just">
              <a:lnSpc>
                <a:spcPts val="5300"/>
              </a:lnSpc>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复习导入：</a:t>
            </a:r>
            <a:endParaRPr lang="zh-CN" altLang="zh-CN" sz="2800" b="1" kern="100" dirty="0">
              <a:solidFill>
                <a:srgbClr val="0000FF"/>
              </a:solidFill>
              <a:latin typeface="Times New Roman" panose="02020603050405020304"/>
              <a:ea typeface="华文细黑"/>
              <a:cs typeface="Times New Roman" panose="02020603050405020304"/>
            </a:endParaRPr>
          </a:p>
          <a:p>
            <a:pPr algn="just">
              <a:lnSpc>
                <a:spcPts val="5300"/>
              </a:lnSpc>
              <a:spcAft>
                <a:spcPts val="0"/>
              </a:spcAft>
              <a:tabLst>
                <a:tab pos="1980565" algn="l"/>
              </a:tabLst>
            </a:pPr>
            <a:r>
              <a:rPr lang="zh-CN" altLang="zh-CN" sz="2800" b="1" kern="100" dirty="0">
                <a:solidFill>
                  <a:srgbClr val="0000FF"/>
                </a:solidFill>
                <a:latin typeface="Times New Roman" panose="02020603050405020304"/>
                <a:ea typeface="华文细黑"/>
                <a:cs typeface="Times New Roman" panose="02020603050405020304"/>
              </a:rPr>
              <a:t>复习：</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什么是激素调节</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ts val="53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激素是怎样调节生命活动的？</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ts val="5300"/>
              </a:lnSpc>
              <a:spcAft>
                <a:spcPts val="0"/>
              </a:spcAft>
              <a:tabLst>
                <a:tab pos="1980565" algn="l"/>
              </a:tabLs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人体是如何调节血糖平衡的？</a:t>
            </a:r>
            <a:r>
              <a:rPr lang="en-US" altLang="zh-CN" sz="2800" kern="100" dirty="0">
                <a:latin typeface="Times New Roman" panose="02020603050405020304"/>
                <a:ea typeface="华文细黑"/>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ts val="5300"/>
              </a:lnSpc>
              <a:spcAft>
                <a:spcPts val="0"/>
              </a:spcAft>
              <a:tabLst>
                <a:tab pos="1980565" algn="l"/>
              </a:tabLst>
            </a:pPr>
            <a:r>
              <a:rPr lang="zh-CN" altLang="zh-CN" sz="2800" kern="100" dirty="0">
                <a:latin typeface="Times New Roman" panose="02020603050405020304"/>
                <a:ea typeface="华文细黑"/>
                <a:cs typeface="Times New Roman" panose="02020603050405020304"/>
              </a:rPr>
              <a:t>通过对血糖平衡调节的学习，我们已感受到激素对生命活动调节所起的重要作用。请同学们思考：当你站在寒风中瑟瑟发抖时，你的机体为了抵御寒冷会作出哪些反应？这些反应是通过怎样的调节机制实现的？</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889" y="1702556"/>
            <a:ext cx="12182475" cy="369669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91426" tIns="45712" rIns="91426" bIns="45712" rtlCol="0" anchor="ctr"/>
          <a:lstStyle/>
          <a:p>
            <a:pPr algn="ctr"/>
            <a:endParaRPr lang="zh-CN" altLang="en-US"/>
          </a:p>
        </p:txBody>
      </p:sp>
      <p:cxnSp>
        <p:nvCxnSpPr>
          <p:cNvPr id="13" name="直接连接符 12"/>
          <p:cNvCxnSpPr/>
          <p:nvPr/>
        </p:nvCxnSpPr>
        <p:spPr>
          <a:xfrm>
            <a:off x="3215486" y="2760007"/>
            <a:ext cx="52632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 Box 50">
            <a:hlinkClick r:id="rId1" action="ppaction://hlinksldjump"/>
          </p:cNvPr>
          <p:cNvSpPr txBox="1">
            <a:spLocks noChangeArrowheads="1"/>
          </p:cNvSpPr>
          <p:nvPr/>
        </p:nvSpPr>
        <p:spPr bwMode="auto">
          <a:xfrm>
            <a:off x="3274124" y="2205658"/>
            <a:ext cx="5341362"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一、甲状腺激素分泌的分级调节</a:t>
            </a:r>
            <a:endParaRPr lang="zh-CN" altLang="zh-CN" sz="2800" dirty="0"/>
          </a:p>
        </p:txBody>
      </p:sp>
      <p:sp>
        <p:nvSpPr>
          <p:cNvPr id="18" name="Text Box 51">
            <a:hlinkClick r:id="rId2" action="ppaction://hlinksldjump"/>
          </p:cNvPr>
          <p:cNvSpPr txBox="1">
            <a:spLocks noChangeArrowheads="1"/>
          </p:cNvSpPr>
          <p:nvPr/>
        </p:nvSpPr>
        <p:spPr bwMode="auto">
          <a:xfrm>
            <a:off x="3274124" y="3195538"/>
            <a:ext cx="5341362"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二、激素调节的特点</a:t>
            </a:r>
            <a:endParaRPr lang="zh-CN" altLang="zh-CN" sz="2800" dirty="0"/>
          </a:p>
        </p:txBody>
      </p:sp>
      <p:cxnSp>
        <p:nvCxnSpPr>
          <p:cNvPr id="19" name="直接连接符 18"/>
          <p:cNvCxnSpPr/>
          <p:nvPr/>
        </p:nvCxnSpPr>
        <p:spPr>
          <a:xfrm>
            <a:off x="3215486" y="3752675"/>
            <a:ext cx="526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215486" y="4745343"/>
            <a:ext cx="52632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内容索引</a:t>
            </a:r>
            <a:endParaRPr lang="zh-CN" altLang="en-US" sz="2800" b="1" kern="100" dirty="0">
              <a:solidFill>
                <a:schemeClr val="bg1"/>
              </a:solidFill>
              <a:latin typeface="+mj-ea"/>
              <a:ea typeface="+mj-ea"/>
              <a:cs typeface="Courier New" panose="02070309020205020404"/>
            </a:endParaRPr>
          </a:p>
        </p:txBody>
      </p:sp>
      <p:sp>
        <p:nvSpPr>
          <p:cNvPr id="10" name="TextBox 9">
            <a:hlinkClick r:id="rId3" action="ppaction://hlinksldjump"/>
          </p:cNvPr>
          <p:cNvSpPr txBox="1"/>
          <p:nvPr/>
        </p:nvSpPr>
        <p:spPr>
          <a:xfrm>
            <a:off x="3299594" y="4221882"/>
            <a:ext cx="5400600" cy="523220"/>
          </a:xfrm>
          <a:prstGeom prst="rect">
            <a:avLst/>
          </a:prstGeom>
          <a:noFill/>
        </p:spPr>
        <p:txBody>
          <a:bodyPr wrap="square" rtlCol="0">
            <a:spAutoFit/>
          </a:bodyPr>
          <a:lstStyle/>
          <a:p>
            <a:pPr lvl="0"/>
            <a:r>
              <a:rPr lang="zh-CN" altLang="en-US" sz="2800" b="1" dirty="0">
                <a:solidFill>
                  <a:srgbClr val="3114AC"/>
                </a:solidFill>
                <a:latin typeface="微软雅黑" panose="020B0503020204020204" pitchFamily="34" charset="-122"/>
                <a:ea typeface="微软雅黑" panose="020B0503020204020204" pitchFamily="34" charset="-122"/>
              </a:rPr>
              <a:t>对点训练        </a:t>
            </a:r>
            <a:r>
              <a:rPr lang="zh-CN" altLang="en-US" dirty="0">
                <a:solidFill>
                  <a:srgbClr val="3114AC"/>
                </a:solidFill>
                <a:latin typeface="微软雅黑" panose="020B0503020204020204" pitchFamily="34" charset="-122"/>
                <a:ea typeface="微软雅黑" panose="020B0503020204020204" pitchFamily="34" charset="-122"/>
              </a:rPr>
              <a:t>当堂检测  自查自</a:t>
            </a:r>
            <a:r>
              <a:rPr lang="zh-CN" altLang="en-US" dirty="0" smtClean="0">
                <a:solidFill>
                  <a:srgbClr val="3114AC"/>
                </a:solidFill>
                <a:latin typeface="微软雅黑" panose="020B0503020204020204" pitchFamily="34" charset="-122"/>
                <a:ea typeface="微软雅黑" panose="020B0503020204020204" pitchFamily="34" charset="-122"/>
              </a:rPr>
              <a:t>纠</a:t>
            </a:r>
            <a:endParaRPr lang="zh-CN" altLang="en-US" dirty="0">
              <a:solidFill>
                <a:srgbClr val="3114A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421682"/>
            <a:ext cx="12190413" cy="1512168"/>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800" b="1" dirty="0">
                <a:latin typeface="微软雅黑" panose="020B0503020204020204" pitchFamily="34" charset="-122"/>
                <a:ea typeface="微软雅黑" panose="020B0503020204020204" pitchFamily="34" charset="-122"/>
              </a:rPr>
              <a:t>一、甲状腺激素分泌的分级调节</a:t>
            </a:r>
            <a:endParaRPr lang="zh-CN" altLang="zh-CN" sz="4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585544"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20" name="矩形 19"/>
          <p:cNvSpPr/>
          <p:nvPr/>
        </p:nvSpPr>
        <p:spPr>
          <a:xfrm>
            <a:off x="142427" y="4903"/>
            <a:ext cx="11010769" cy="616579"/>
          </a:xfrm>
          <a:prstGeom prst="rect">
            <a:avLst/>
          </a:prstGeom>
        </p:spPr>
        <p:txBody>
          <a:bodyPr>
            <a:spAutoFit/>
          </a:bodyPr>
          <a:lstStyle/>
          <a:p>
            <a:pPr algn="just">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甲状腺激素分泌的分级调节</a:t>
            </a:r>
            <a:endParaRPr lang="zh-CN" altLang="zh-CN" sz="2600" kern="100" dirty="0">
              <a:effectLst/>
              <a:latin typeface="宋体" panose="02010600030101010101" pitchFamily="2" charset="-122"/>
              <a:cs typeface="Courier New" panose="02070309020205020404"/>
            </a:endParaRPr>
          </a:p>
        </p:txBody>
      </p:sp>
      <p:pic>
        <p:nvPicPr>
          <p:cNvPr id="2050" name="Picture 2" descr="\\李笑影\李笑影\2016\同步\步步高\生物\人教必修3\方正\人教必修3\93.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99200" y="645839"/>
            <a:ext cx="6792012" cy="107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2427" y="1762200"/>
            <a:ext cx="11991926" cy="4893647"/>
          </a:xfrm>
          <a:prstGeom prst="rect">
            <a:avLst/>
          </a:prstGeom>
        </p:spPr>
        <p:txBody>
          <a:bodyPr>
            <a:spAutoFit/>
          </a:bodyPr>
          <a:lstStyle/>
          <a:p>
            <a:pPr>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图中有三级腺体，分别为：</a:t>
            </a:r>
            <a:r>
              <a:rPr lang="en-US" altLang="zh-CN" sz="2600" kern="100" dirty="0">
                <a:latin typeface="Times New Roman" panose="02020603050405020304"/>
                <a:ea typeface="华文细黑"/>
                <a:cs typeface="Courier New" panose="02070309020205020404"/>
              </a:rPr>
              <a:t>a</a:t>
            </a:r>
            <a:r>
              <a:rPr lang="en-US" altLang="zh-CN" sz="2600" kern="100" dirty="0" smtClean="0">
                <a:latin typeface="Times New Roman" panose="02020603050405020304"/>
                <a:ea typeface="华文细黑"/>
                <a:cs typeface="Courier New" panose="02070309020205020404"/>
              </a:rPr>
              <a:t>.</a:t>
            </a:r>
            <a:r>
              <a:rPr lang="en-US" altLang="zh-CN" sz="2600" u="sng" kern="100" dirty="0" smtClean="0">
                <a:latin typeface="Times New Roman" panose="02020603050405020304"/>
                <a:ea typeface="华文细黑"/>
                <a:cs typeface="Courier New" panose="02070309020205020404"/>
              </a:rPr>
              <a:t>          </a:t>
            </a:r>
            <a:r>
              <a:rPr lang="zh-CN" altLang="zh-CN" sz="2600" u="sng" kern="100" dirty="0" smtClean="0">
                <a:latin typeface="Times New Roman" panose="02020603050405020304"/>
                <a:ea typeface="华文细黑"/>
                <a:cs typeface="Times New Roman" panose="02020603050405020304"/>
              </a:rPr>
              <a:t> </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en-US" altLang="zh-CN" sz="2600" kern="100" dirty="0" smtClean="0">
                <a:latin typeface="Times New Roman" panose="02020603050405020304"/>
                <a:ea typeface="华文细黑"/>
                <a:cs typeface="Courier New" panose="02070309020205020404"/>
              </a:rPr>
              <a:t> </a:t>
            </a:r>
            <a:r>
              <a:rPr lang="en-US" altLang="zh-CN" sz="2600" kern="100" dirty="0">
                <a:latin typeface="Times New Roman" panose="02020603050405020304"/>
                <a:ea typeface="华文细黑"/>
                <a:cs typeface="Courier New" panose="02070309020205020404"/>
              </a:rPr>
              <a:t>b</a:t>
            </a:r>
            <a:r>
              <a:rPr lang="en-US" altLang="zh-CN" sz="2600" kern="100" dirty="0" smtClean="0">
                <a:latin typeface="Times New Roman" panose="02020603050405020304"/>
                <a:ea typeface="华文细黑"/>
                <a:cs typeface="Courier New" panose="02070309020205020404"/>
              </a:rPr>
              <a:t>.</a:t>
            </a:r>
            <a:r>
              <a:rPr lang="en-US" altLang="zh-CN" sz="2600" u="sng" kern="100" dirty="0" smtClean="0">
                <a:latin typeface="Times New Roman" panose="02020603050405020304"/>
                <a:ea typeface="华文细黑"/>
                <a:cs typeface="Courier New" panose="02070309020205020404"/>
              </a:rPr>
              <a:t>        </a:t>
            </a:r>
            <a:r>
              <a:rPr lang="zh-CN"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en-US" altLang="zh-CN" sz="2600" kern="100" dirty="0">
                <a:latin typeface="Times New Roman" panose="02020603050405020304"/>
                <a:ea typeface="华文细黑"/>
                <a:cs typeface="Courier New" panose="02070309020205020404"/>
              </a:rPr>
              <a:t>c</a:t>
            </a:r>
            <a:r>
              <a:rPr lang="en-US" altLang="zh-CN" sz="2600" kern="100" dirty="0" smtClean="0">
                <a:latin typeface="Times New Roman" panose="02020603050405020304"/>
                <a:ea typeface="华文细黑"/>
                <a:cs typeface="Courier New" panose="02070309020205020404"/>
              </a:rPr>
              <a:t>.</a:t>
            </a:r>
            <a:r>
              <a:rPr lang="en-US" altLang="zh-CN" sz="2600" u="sng" kern="100" dirty="0" smtClean="0">
                <a:latin typeface="Times New Roman" panose="02020603050405020304"/>
                <a:ea typeface="华文细黑"/>
                <a:cs typeface="Courier New" panose="02070309020205020404"/>
              </a:rPr>
              <a:t>             </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(2) </a:t>
            </a:r>
            <a:r>
              <a:rPr lang="zh-CN" altLang="zh-CN" sz="2600" kern="100" dirty="0">
                <a:latin typeface="Times New Roman" panose="02020603050405020304"/>
                <a:ea typeface="华文细黑"/>
                <a:cs typeface="Times New Roman" panose="02020603050405020304"/>
              </a:rPr>
              <a:t>图中有三级激素，依次为：甲</a:t>
            </a:r>
            <a:r>
              <a:rPr lang="zh-CN" altLang="zh-CN" sz="2600" kern="100" dirty="0" smtClean="0">
                <a:latin typeface="Times New Roman" panose="02020603050405020304"/>
                <a:ea typeface="华文细黑"/>
                <a:cs typeface="Times New Roman" panose="02020603050405020304"/>
              </a:rPr>
              <a:t>：</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乙</a:t>
            </a:r>
            <a:r>
              <a:rPr lang="zh-CN" altLang="zh-CN" sz="2600" kern="100" dirty="0" smtClean="0">
                <a:latin typeface="Times New Roman" panose="02020603050405020304"/>
                <a:ea typeface="华文细黑"/>
                <a:cs typeface="Times New Roman" panose="02020603050405020304"/>
              </a:rPr>
              <a:t>：</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甲状腺激素。</a:t>
            </a:r>
            <a:endParaRPr lang="zh-CN" altLang="zh-CN" sz="26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(3) </a:t>
            </a:r>
            <a:r>
              <a:rPr lang="zh-CN" altLang="zh-CN" sz="2600" kern="100" dirty="0">
                <a:latin typeface="Times New Roman" panose="02020603050405020304"/>
                <a:ea typeface="华文细黑"/>
                <a:cs typeface="Times New Roman" panose="02020603050405020304"/>
              </a:rPr>
              <a:t>图中</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分别</a:t>
            </a:r>
            <a:r>
              <a:rPr lang="zh-CN" altLang="zh-CN" sz="2600" kern="100" dirty="0" smtClean="0">
                <a:latin typeface="Times New Roman" panose="02020603050405020304"/>
                <a:ea typeface="华文细黑"/>
                <a:cs typeface="Times New Roman" panose="02020603050405020304"/>
              </a:rPr>
              <a:t>表示</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和</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分级调节：下丘脑控制垂体，垂体控制相关腺体的方式，我们</a:t>
            </a:r>
            <a:r>
              <a:rPr lang="zh-CN" altLang="zh-CN" sz="2600" kern="100" dirty="0" smtClean="0">
                <a:latin typeface="Times New Roman" panose="02020603050405020304"/>
                <a:ea typeface="华文细黑"/>
                <a:cs typeface="Times New Roman" panose="02020603050405020304"/>
              </a:rPr>
              <a:t>称为</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调节</a:t>
            </a:r>
            <a:r>
              <a:rPr lang="zh-CN" altLang="zh-CN" sz="2600" kern="100" dirty="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a:p>
            <a:pPr>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反馈调节：下丘脑、垂体的调节结果使血液中甲状腺激素增多，甲状腺激素增高到一定程度，又反过来抑制下丘脑和垂体分泌相关激素，进而使甲状腺激素减少，这</a:t>
            </a:r>
            <a:r>
              <a:rPr lang="zh-CN" altLang="zh-CN" sz="2600" kern="100" dirty="0" smtClean="0">
                <a:latin typeface="Times New Roman" panose="02020603050405020304"/>
                <a:ea typeface="华文细黑"/>
                <a:cs typeface="Times New Roman" panose="02020603050405020304"/>
              </a:rPr>
              <a:t>称为</a:t>
            </a:r>
            <a:r>
              <a:rPr lang="en-US" altLang="zh-CN" sz="2600" u="sng" kern="100" dirty="0" smtClean="0">
                <a:latin typeface="Times New Roman" panose="02020603050405020304"/>
                <a:ea typeface="华文细黑"/>
                <a:cs typeface="Times New Roman" panose="02020603050405020304"/>
              </a:rPr>
              <a:t>         </a:t>
            </a:r>
            <a:r>
              <a:rPr lang="zh-CN" altLang="zh-CN" sz="2600" kern="100" dirty="0" smtClean="0">
                <a:latin typeface="Times New Roman" panose="02020603050405020304"/>
                <a:ea typeface="华文细黑"/>
                <a:cs typeface="Times New Roman" panose="02020603050405020304"/>
              </a:rPr>
              <a:t>调节</a:t>
            </a:r>
            <a:r>
              <a:rPr lang="zh-CN" altLang="zh-CN" sz="2600" kern="100" dirty="0">
                <a:latin typeface="Times New Roman" panose="02020603050405020304"/>
                <a:ea typeface="华文细黑"/>
                <a:cs typeface="Times New Roman" panose="02020603050405020304"/>
              </a:rPr>
              <a:t>。</a:t>
            </a:r>
            <a:endParaRPr lang="zh-CN" altLang="zh-CN" sz="2600" kern="100" dirty="0">
              <a:effectLst/>
              <a:latin typeface="宋体" panose="02010600030101010101" pitchFamily="2" charset="-122"/>
              <a:cs typeface="Courier New" panose="02070309020205020404"/>
            </a:endParaRPr>
          </a:p>
        </p:txBody>
      </p:sp>
      <p:sp>
        <p:nvSpPr>
          <p:cNvPr id="6" name="矩形 5"/>
          <p:cNvSpPr/>
          <p:nvPr/>
        </p:nvSpPr>
        <p:spPr>
          <a:xfrm>
            <a:off x="4755629" y="1836093"/>
            <a:ext cx="1184940" cy="492443"/>
          </a:xfrm>
          <a:prstGeom prst="rect">
            <a:avLst/>
          </a:prstGeom>
        </p:spPr>
        <p:txBody>
          <a:bodyPr wrap="none">
            <a:spAutoFit/>
          </a:bodyPr>
          <a:lstStyle/>
          <a:p>
            <a:r>
              <a:rPr lang="zh-CN" altLang="zh-CN" sz="2600" kern="100">
                <a:solidFill>
                  <a:srgbClr val="C00000"/>
                </a:solidFill>
                <a:latin typeface="Times New Roman" panose="02020603050405020304"/>
                <a:ea typeface="华文细黑"/>
                <a:cs typeface="Times New Roman" panose="02020603050405020304"/>
              </a:rPr>
              <a:t>下丘脑</a:t>
            </a:r>
            <a:endParaRPr lang="zh-CN" altLang="en-US">
              <a:solidFill>
                <a:srgbClr val="C00000"/>
              </a:solidFill>
            </a:endParaRPr>
          </a:p>
        </p:txBody>
      </p:sp>
      <p:sp>
        <p:nvSpPr>
          <p:cNvPr id="7" name="矩形 6"/>
          <p:cNvSpPr/>
          <p:nvPr/>
        </p:nvSpPr>
        <p:spPr>
          <a:xfrm>
            <a:off x="6489154" y="1855143"/>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垂体</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7771536" y="1847706"/>
            <a:ext cx="1184940"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甲状腺</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5293548" y="2440732"/>
            <a:ext cx="3518912"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促甲状腺激素释放激素</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9620064" y="2440732"/>
            <a:ext cx="2185214"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促甲状腺激素</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4993759" y="3626768"/>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促进</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6119340" y="3636293"/>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抑制</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10002688" y="4231407"/>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分级</a:t>
            </a:r>
            <a:endParaRPr lang="zh-CN" altLang="en-US" sz="26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1167810" y="6022082"/>
            <a:ext cx="851515" cy="492443"/>
          </a:xfrm>
          <a:prstGeom prst="rect">
            <a:avLst/>
          </a:prstGeom>
        </p:spPr>
        <p:txBody>
          <a:bodyPr wrap="none">
            <a:spAutoFit/>
          </a:bodyPr>
          <a:lstStyle/>
          <a:p>
            <a:r>
              <a:rPr lang="zh-CN" altLang="zh-CN" sz="2600" kern="100" dirty="0">
                <a:solidFill>
                  <a:srgbClr val="C00000"/>
                </a:solidFill>
                <a:latin typeface="Times New Roman" panose="02020603050405020304"/>
                <a:ea typeface="华文细黑"/>
                <a:cs typeface="Times New Roman" panose="02020603050405020304"/>
              </a:rPr>
              <a:t>反馈</a:t>
            </a:r>
            <a:endParaRPr lang="zh-CN" altLang="en-US" sz="26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4"/>
                                        </p:tgtEl>
                                      </p:cBhvr>
                                    </p:animEffect>
                                    <p:set>
                                      <p:cBhvr>
                                        <p:cTn id="59" dur="1" fill="hold">
                                          <p:stCondLst>
                                            <p:cond delay="499"/>
                                          </p:stCondLst>
                                        </p:cTn>
                                        <p:tgtEl>
                                          <p:spTgt spid="14"/>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6"/>
                                        </p:tgtEl>
                                      </p:cBhvr>
                                    </p:animEffect>
                                    <p:set>
                                      <p:cBhvr>
                                        <p:cTn id="6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P spid="7" grpId="0"/>
      <p:bldP spid="7" grpId="1"/>
      <p:bldP spid="10" grpId="0"/>
      <p:bldP spid="10" grpId="1"/>
      <p:bldP spid="11" grpId="0"/>
      <p:bldP spid="11" grpId="1"/>
      <p:bldP spid="13" grpId="0"/>
      <p:bldP spid="13" grpId="1"/>
      <p:bldP spid="14" grpId="0"/>
      <p:bldP spid="14" grpId="1"/>
      <p:bldP spid="15" grpId="0"/>
      <p:bldP spid="15" grpId="1"/>
      <p:bldP spid="16" grpId="0"/>
      <p:bldP spid="16" grpId="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70154"/>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2" name="五边形 11"/>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74267"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10" name="矩形 9"/>
          <p:cNvSpPr/>
          <p:nvPr/>
        </p:nvSpPr>
        <p:spPr>
          <a:xfrm>
            <a:off x="140861" y="606346"/>
            <a:ext cx="11805036" cy="6093976"/>
          </a:xfrm>
          <a:prstGeom prst="rect">
            <a:avLst/>
          </a:prstGeom>
        </p:spPr>
        <p:txBody>
          <a:bodyPr>
            <a:spAutoFit/>
          </a:bodyPr>
          <a:lstStyle/>
          <a:p>
            <a:pPr algn="just">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碘是合成甲状腺激素的必需元素，请结合上述分级调节模型思考缺碘为什么会引起大脖子病。</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600" b="1" kern="100" dirty="0">
                <a:solidFill>
                  <a:srgbClr val="0000FF"/>
                </a:solidFill>
                <a:latin typeface="Times New Roman" panose="02020603050405020304"/>
                <a:ea typeface="华文细黑"/>
                <a:cs typeface="Times New Roman" panose="02020603050405020304"/>
              </a:rPr>
              <a:t>答案　</a:t>
            </a:r>
            <a:r>
              <a:rPr lang="zh-CN" altLang="zh-CN" sz="2600" kern="100" dirty="0">
                <a:solidFill>
                  <a:srgbClr val="C00000"/>
                </a:solidFill>
                <a:latin typeface="Times New Roman" panose="02020603050405020304"/>
                <a:ea typeface="华文细黑"/>
                <a:cs typeface="Times New Roman" panose="02020603050405020304"/>
              </a:rPr>
              <a:t>缺碘使甲状腺激素合成不足，由于负反馈调节，促甲状腺激素释放激素、促甲状腺激素代偿性分泌增加，使甲状腺增生肿大。</a:t>
            </a:r>
            <a:endParaRPr lang="zh-CN" altLang="zh-CN" sz="2600" kern="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激素分子既然是高效能物质，机体为何还需源源不断地产生激素呢？</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600" b="1" kern="100" dirty="0">
                <a:solidFill>
                  <a:srgbClr val="0000FF"/>
                </a:solidFill>
                <a:latin typeface="Times New Roman" panose="02020603050405020304"/>
                <a:ea typeface="华文细黑"/>
                <a:cs typeface="Times New Roman" panose="02020603050405020304"/>
              </a:rPr>
              <a:t>答案　</a:t>
            </a:r>
            <a:r>
              <a:rPr lang="zh-CN" altLang="zh-CN" sz="2600" kern="100" dirty="0">
                <a:solidFill>
                  <a:srgbClr val="C00000"/>
                </a:solidFill>
                <a:latin typeface="Times New Roman" panose="02020603050405020304"/>
                <a:ea typeface="华文细黑"/>
                <a:cs typeface="Times New Roman" panose="02020603050405020304"/>
              </a:rPr>
              <a:t>激素虽然具有微量和高效的特点，但由于激素分子一经靶细胞接受并起作</a:t>
            </a:r>
            <a:r>
              <a:rPr lang="zh-CN" altLang="zh-CN" sz="2600" kern="100" spc="-100" dirty="0">
                <a:solidFill>
                  <a:srgbClr val="C00000"/>
                </a:solidFill>
                <a:latin typeface="Times New Roman" panose="02020603050405020304"/>
                <a:ea typeface="华文细黑"/>
                <a:cs typeface="Times New Roman" panose="02020603050405020304"/>
              </a:rPr>
              <a:t>用后就被灭活了，故机体只有源源不断地产生激素，方可维持激素含量的动态平衡。</a:t>
            </a:r>
            <a:endParaRPr lang="zh-CN" altLang="zh-CN" sz="2600" kern="100" spc="-100" dirty="0">
              <a:solidFill>
                <a:srgbClr val="C00000"/>
              </a:solidFill>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600" kern="100" dirty="0">
                <a:latin typeface="Times New Roman" panose="02020603050405020304"/>
                <a:ea typeface="华文细黑"/>
                <a:cs typeface="Courier New" panose="02070309020205020404"/>
              </a:rPr>
              <a:t>3.</a:t>
            </a:r>
            <a:r>
              <a:rPr lang="zh-CN" altLang="zh-CN" sz="2600" kern="100" dirty="0">
                <a:latin typeface="Times New Roman" panose="02020603050405020304"/>
                <a:ea typeface="华文细黑"/>
                <a:cs typeface="Times New Roman" panose="02020603050405020304"/>
              </a:rPr>
              <a:t>结合甲状腺激素分级调节示意图，思考促甲状腺激素释放激素、促甲状腺激素和甲状腺激素所作用的靶器官</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细胞</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分别是什么？</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zh-CN" altLang="zh-CN" sz="2600" b="1" kern="100" dirty="0">
                <a:solidFill>
                  <a:srgbClr val="0000FF"/>
                </a:solidFill>
                <a:latin typeface="Times New Roman" panose="02020603050405020304"/>
                <a:ea typeface="华文细黑"/>
                <a:cs typeface="Times New Roman" panose="02020603050405020304"/>
              </a:rPr>
              <a:t>答案　</a:t>
            </a:r>
            <a:r>
              <a:rPr lang="zh-CN" altLang="zh-CN" sz="2600" kern="100" dirty="0">
                <a:solidFill>
                  <a:srgbClr val="C00000"/>
                </a:solidFill>
                <a:latin typeface="Times New Roman" panose="02020603050405020304"/>
                <a:ea typeface="华文细黑"/>
                <a:cs typeface="Times New Roman" panose="02020603050405020304"/>
              </a:rPr>
              <a:t>垂体、甲状腺和几乎全身各细胞。</a:t>
            </a:r>
            <a:endParaRPr lang="zh-CN" altLang="zh-CN" sz="26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blinds(horizontal)">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animEffect transition="in" filter="blinds(horizontal)">
                                      <p:cBhvr>
                                        <p:cTn id="17" dur="500"/>
                                        <p:tgtEl>
                                          <p:spTgt spid="1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xEl>
                                              <p:pRg st="1" end="1"/>
                                            </p:txEl>
                                          </p:spTgt>
                                        </p:tgtEl>
                                      </p:cBhvr>
                                    </p:animEffect>
                                    <p:set>
                                      <p:cBhvr>
                                        <p:cTn id="22" dur="1" fill="hold">
                                          <p:stCondLst>
                                            <p:cond delay="499"/>
                                          </p:stCondLst>
                                        </p:cTn>
                                        <p:tgtEl>
                                          <p:spTgt spid="10">
                                            <p:txEl>
                                              <p:pRg st="1" end="1"/>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xEl>
                                              <p:pRg st="3" end="3"/>
                                            </p:txEl>
                                          </p:spTgt>
                                        </p:tgtEl>
                                      </p:cBhvr>
                                    </p:animEffect>
                                    <p:set>
                                      <p:cBhvr>
                                        <p:cTn id="25" dur="1" fill="hold">
                                          <p:stCondLst>
                                            <p:cond delay="499"/>
                                          </p:stCondLst>
                                        </p:cTn>
                                        <p:tgtEl>
                                          <p:spTgt spid="10">
                                            <p:txEl>
                                              <p:pRg st="3" end="3"/>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0">
                                            <p:txEl>
                                              <p:pRg st="5" end="5"/>
                                            </p:txEl>
                                          </p:spTgt>
                                        </p:tgtEl>
                                      </p:cBhvr>
                                    </p:animEffect>
                                    <p:set>
                                      <p:cBhvr>
                                        <p:cTn id="28" dur="1" fill="hold">
                                          <p:stCondLst>
                                            <p:cond delay="499"/>
                                          </p:stCondLst>
                                        </p:cTn>
                                        <p:tgtEl>
                                          <p:spTgt spid="10">
                                            <p:txEl>
                                              <p:pRg st="5" end="5"/>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0"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576019"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8" name="矩形 7"/>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0" name="矩形 9"/>
          <p:cNvSpPr/>
          <p:nvPr/>
        </p:nvSpPr>
        <p:spPr>
          <a:xfrm>
            <a:off x="367757" y="256788"/>
            <a:ext cx="7671665" cy="5909310"/>
          </a:xfrm>
          <a:prstGeom prst="rect">
            <a:avLst/>
          </a:prstGeom>
        </p:spPr>
        <p:txBody>
          <a:bodyPr>
            <a:spAutoFit/>
          </a:bodyPr>
          <a:lstStyle/>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1</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右</a:t>
            </a:r>
            <a:r>
              <a:rPr lang="zh-CN" altLang="zh-CN" sz="2800" kern="100" dirty="0">
                <a:latin typeface="Times New Roman" panose="02020603050405020304"/>
                <a:ea typeface="华文细黑"/>
                <a:cs typeface="Times New Roman" panose="02020603050405020304"/>
              </a:rPr>
              <a:t>图是在寒冷环境中高等动物甲状腺激素分泌的调节示意图，以下叙述正确的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在寒冷的环境中，激素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的分泌增加，但与</a:t>
            </a:r>
            <a:r>
              <a:rPr lang="zh-CN" altLang="zh-CN" sz="2800" kern="100" dirty="0" smtClean="0">
                <a:latin typeface="Times New Roman" panose="02020603050405020304"/>
                <a:ea typeface="华文细黑"/>
                <a:cs typeface="Times New Roman" panose="02020603050405020304"/>
              </a:rPr>
              <a:t>温</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度</a:t>
            </a:r>
            <a:r>
              <a:rPr lang="zh-CN" altLang="zh-CN" sz="2800" kern="100" dirty="0">
                <a:latin typeface="Times New Roman" panose="02020603050405020304"/>
                <a:ea typeface="华文细黑"/>
                <a:cs typeface="Times New Roman" panose="02020603050405020304"/>
              </a:rPr>
              <a:t>感受器无关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切除垂体后，</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的分泌会增加，</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的分泌会</a:t>
            </a:r>
            <a:r>
              <a:rPr lang="zh-CN" altLang="zh-CN" sz="2800" kern="100" dirty="0" smtClean="0">
                <a:latin typeface="Times New Roman" panose="02020603050405020304"/>
                <a:ea typeface="华文细黑"/>
                <a:cs typeface="Times New Roman" panose="02020603050405020304"/>
              </a:rPr>
              <a:t>立</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即</a:t>
            </a:r>
            <a:r>
              <a:rPr lang="zh-CN" altLang="zh-CN" sz="2800" kern="100" dirty="0">
                <a:latin typeface="Times New Roman" panose="02020603050405020304"/>
                <a:ea typeface="华文细黑"/>
                <a:cs typeface="Times New Roman" panose="02020603050405020304"/>
              </a:rPr>
              <a:t>停止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切除甲状腺后，</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的分泌会增加，但不</a:t>
            </a:r>
            <a:r>
              <a:rPr lang="zh-CN" altLang="zh-CN" sz="2800" kern="100" dirty="0" smtClean="0">
                <a:latin typeface="Times New Roman" panose="02020603050405020304"/>
                <a:ea typeface="华文细黑"/>
                <a:cs typeface="Times New Roman" panose="02020603050405020304"/>
              </a:rPr>
              <a:t>促</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进</a:t>
            </a:r>
            <a:r>
              <a:rPr lang="zh-CN" altLang="zh-CN" sz="2800" kern="100" dirty="0">
                <a:latin typeface="Times New Roman" panose="02020603050405020304"/>
                <a:ea typeface="华文细黑"/>
                <a:cs typeface="Times New Roman" panose="02020603050405020304"/>
              </a:rPr>
              <a:t>代谢</a:t>
            </a:r>
            <a:endParaRPr lang="zh-CN" altLang="zh-CN" sz="2800" kern="100" dirty="0">
              <a:latin typeface="宋体" panose="02010600030101010101" pitchFamily="2" charset="-122"/>
              <a:cs typeface="Courier New" panose="02070309020205020404"/>
            </a:endParaRPr>
          </a:p>
          <a:p>
            <a:pPr algn="just">
              <a:lnSpc>
                <a:spcPct val="150000"/>
              </a:lnSpc>
              <a:spcAft>
                <a:spcPts val="0"/>
              </a:spcAft>
              <a:tabLst>
                <a:tab pos="1980565" algn="l"/>
              </a:tabLs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给动物注射</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，反馈调节使</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的分泌增加</a:t>
            </a:r>
            <a:endParaRPr lang="zh-CN" altLang="zh-CN" sz="2800" kern="100" dirty="0">
              <a:effectLst/>
              <a:latin typeface="宋体" panose="02010600030101010101" pitchFamily="2" charset="-122"/>
              <a:cs typeface="Courier New" panose="02070309020205020404"/>
            </a:endParaRPr>
          </a:p>
        </p:txBody>
      </p:sp>
      <p:pic>
        <p:nvPicPr>
          <p:cNvPr id="3074" name="Picture 2" descr="F:\2016\同步\步步高\生物\人教必修3\方正\94.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3283" y="1093283"/>
            <a:ext cx="2726499" cy="3848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5182</Words>
  <Application>WPS 演示</Application>
  <PresentationFormat>自定义</PresentationFormat>
  <Paragraphs>567</Paragraphs>
  <Slides>33</Slides>
  <Notes>0</Notes>
  <HiddenSlides>3</HiddenSlides>
  <MMClips>0</MMClips>
  <ScaleCrop>false</ScaleCrop>
  <HeadingPairs>
    <vt:vector size="6" baseType="variant">
      <vt:variant>
        <vt:lpstr>已用的字体</vt:lpstr>
      </vt:variant>
      <vt:variant>
        <vt:i4>17</vt:i4>
      </vt:variant>
      <vt:variant>
        <vt:lpstr>主题</vt:lpstr>
      </vt:variant>
      <vt:variant>
        <vt:i4>6</vt:i4>
      </vt:variant>
      <vt:variant>
        <vt:lpstr>幻灯片标题</vt:lpstr>
      </vt:variant>
      <vt:variant>
        <vt:i4>33</vt:i4>
      </vt:variant>
    </vt:vector>
  </HeadingPairs>
  <TitlesOfParts>
    <vt:vector size="56" baseType="lpstr">
      <vt:lpstr>Arial</vt:lpstr>
      <vt:lpstr>宋体</vt:lpstr>
      <vt:lpstr>Wingdings</vt:lpstr>
      <vt:lpstr>Calibri</vt:lpstr>
      <vt:lpstr>黑体</vt:lpstr>
      <vt:lpstr>微软雅黑</vt:lpstr>
      <vt:lpstr>Times New Roman</vt:lpstr>
      <vt:lpstr>Times New Roman</vt:lpstr>
      <vt:lpstr>华文细黑</vt:lpstr>
      <vt:lpstr>Courier New</vt:lpstr>
      <vt:lpstr>华文细黑</vt:lpstr>
      <vt:lpstr>Arial Unicode MS</vt:lpstr>
      <vt:lpstr>Broadway</vt:lpstr>
      <vt:lpstr>楷体</vt:lpstr>
      <vt:lpstr>经典繁仿黑</vt:lpstr>
      <vt:lpstr>Arial</vt:lpstr>
      <vt:lpstr>Segoe Print</vt:lpstr>
      <vt:lpstr>2_Office 主题</vt:lpstr>
      <vt:lpstr>3_Office 主题</vt:lpstr>
      <vt:lpstr>4_Office 主题</vt:lpstr>
      <vt:lpstr>5_Office 主题</vt:lpstr>
      <vt:lpstr>7_Office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874</cp:revision>
  <dcterms:created xsi:type="dcterms:W3CDTF">2014-11-27T01:03:00Z</dcterms:created>
  <dcterms:modified xsi:type="dcterms:W3CDTF">2017-12-22T06:24:05Z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