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55" r:id="rId5"/>
    <p:sldMasterId id="2147483658" r:id="rId6"/>
    <p:sldMasterId id="2147483663" r:id="rId7"/>
  </p:sldMasterIdLst>
  <p:notesMasterIdLst>
    <p:notesMasterId r:id="rId44"/>
  </p:notesMasterIdLst>
  <p:handoutMasterIdLst>
    <p:handoutMasterId r:id="rId45"/>
  </p:handoutMasterIdLst>
  <p:sldIdLst>
    <p:sldId id="735" r:id="rId8"/>
    <p:sldId id="707" r:id="rId9"/>
    <p:sldId id="709" r:id="rId10"/>
    <p:sldId id="711" r:id="rId11"/>
    <p:sldId id="706" r:id="rId12"/>
    <p:sldId id="710" r:id="rId13"/>
    <p:sldId id="712" r:id="rId14"/>
    <p:sldId id="743" r:id="rId15"/>
    <p:sldId id="634" r:id="rId16"/>
    <p:sldId id="442" r:id="rId17"/>
    <p:sldId id="533" r:id="rId18"/>
    <p:sldId id="535" r:id="rId19"/>
    <p:sldId id="757" r:id="rId20"/>
    <p:sldId id="458" r:id="rId21"/>
    <p:sldId id="741" r:id="rId22"/>
    <p:sldId id="758" r:id="rId23"/>
    <p:sldId id="761" r:id="rId24"/>
    <p:sldId id="721" r:id="rId25"/>
    <p:sldId id="722" r:id="rId26"/>
    <p:sldId id="762" r:id="rId27"/>
    <p:sldId id="763" r:id="rId28"/>
    <p:sldId id="723" r:id="rId29"/>
    <p:sldId id="724" r:id="rId30"/>
    <p:sldId id="726" r:id="rId31"/>
    <p:sldId id="727" r:id="rId32"/>
    <p:sldId id="728" r:id="rId33"/>
    <p:sldId id="729" r:id="rId34"/>
    <p:sldId id="730" r:id="rId35"/>
    <p:sldId id="738" r:id="rId36"/>
    <p:sldId id="731" r:id="rId37"/>
    <p:sldId id="739" r:id="rId38"/>
    <p:sldId id="732" r:id="rId39"/>
    <p:sldId id="733" r:id="rId40"/>
    <p:sldId id="764" r:id="rId41"/>
    <p:sldId id="765" r:id="rId42"/>
    <p:sldId id="736" r:id="rId43"/>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CC"/>
    <a:srgbClr val="00FF99"/>
    <a:srgbClr val="FF99FF"/>
    <a:srgbClr val="FF00FF"/>
    <a:srgbClr val="CC00FF"/>
    <a:srgbClr val="0066FF"/>
    <a:srgbClr val="00CCFF"/>
    <a:srgbClr val="9BBD59"/>
    <a:srgbClr val="1A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75" autoAdjust="0"/>
    <p:restoredTop sz="93567" autoAdjust="0"/>
  </p:normalViewPr>
  <p:slideViewPr>
    <p:cSldViewPr>
      <p:cViewPr>
        <p:scale>
          <a:sx n="66" d="100"/>
          <a:sy n="66" d="100"/>
        </p:scale>
        <p:origin x="-2478" y="-972"/>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notesMaster" Target="notesMasters/notesMaster1.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99743"/>
            <a:ext cx="12190413" cy="246010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174453"/>
            <a:ext cx="12190413" cy="24601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3"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剖析题型</a:t>
            </a:r>
            <a:r>
              <a:rPr lang="zh-CN" altLang="en-US" sz="3700" baseline="0" dirty="0" smtClean="0">
                <a:solidFill>
                  <a:srgbClr val="FFFF00"/>
                </a:solidFill>
                <a:latin typeface="黑体" panose="02010609060101010101" pitchFamily="2" charset="-122"/>
                <a:ea typeface="黑体" panose="02010609060101010101" pitchFamily="2" charset="-122"/>
              </a:rPr>
              <a:t>  提炼方法</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6239121"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实验解读</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2"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18" name="TextBox 11"/>
          <p:cNvSpPr txBox="1">
            <a:spLocks noChangeArrowheads="1"/>
          </p:cNvSpPr>
          <p:nvPr userDrawn="1"/>
        </p:nvSpPr>
        <p:spPr bwMode="auto">
          <a:xfrm>
            <a:off x="146033" y="40226"/>
            <a:ext cx="9405109" cy="69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700" dirty="0" smtClean="0">
                <a:solidFill>
                  <a:srgbClr val="FFFF00"/>
                </a:solidFill>
                <a:latin typeface="黑体" panose="02010609060101010101" pitchFamily="2" charset="-122"/>
                <a:ea typeface="黑体" panose="02010609060101010101" pitchFamily="2" charset="-122"/>
              </a:rPr>
              <a:t>构建知识网络  强化答题语句</a:t>
            </a:r>
            <a:endParaRPr lang="zh-CN" altLang="en-US" sz="3700" dirty="0">
              <a:solidFill>
                <a:srgbClr val="FFFF00"/>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239"/>
          <p:cNvSpPr>
            <a:spLocks noChangeArrowheads="1"/>
          </p:cNvSpPr>
          <p:nvPr userDrawn="1"/>
        </p:nvSpPr>
        <p:spPr bwMode="auto">
          <a:xfrm>
            <a:off x="0" y="2"/>
            <a:ext cx="12192530" cy="827809"/>
          </a:xfrm>
          <a:prstGeom prst="rect">
            <a:avLst/>
          </a:prstGeom>
          <a:gradFill rotWithShape="1">
            <a:gsLst>
              <a:gs pos="0">
                <a:srgbClr val="0099FF">
                  <a:gamma/>
                  <a:shade val="19216"/>
                  <a:invGamma/>
                </a:srgbClr>
              </a:gs>
              <a:gs pos="100000">
                <a:srgbClr val="0099FF"/>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endParaRPr lang="zh-CN" altLang="en-US" sz="2400" b="0"/>
          </a:p>
        </p:txBody>
      </p:sp>
      <p:sp>
        <p:nvSpPr>
          <p:cNvPr id="4" name="TextBox 11"/>
          <p:cNvSpPr txBox="1">
            <a:spLocks noChangeArrowheads="1"/>
          </p:cNvSpPr>
          <p:nvPr userDrawn="1"/>
        </p:nvSpPr>
        <p:spPr bwMode="auto">
          <a:xfrm>
            <a:off x="-624666" y="21174"/>
            <a:ext cx="6944971" cy="69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8" tIns="60948" rIns="121898" bIns="60948">
            <a:spAutoFit/>
          </a:bodyPr>
          <a:lstStyle>
            <a:lvl1pPr algn="l">
              <a:defRPr>
                <a:solidFill>
                  <a:schemeClr val="tx1"/>
                </a:solidFill>
                <a:latin typeface="Calibri" panose="020F0502020204030204" pitchFamily="34" charset="0"/>
                <a:ea typeface="宋体" panose="02010600030101010101" pitchFamily="2" charset="-122"/>
              </a:defRPr>
            </a:lvl1pPr>
            <a:lvl2pPr marL="742950" indent="-285750" algn="l">
              <a:defRPr>
                <a:solidFill>
                  <a:schemeClr val="tx1"/>
                </a:solidFill>
                <a:latin typeface="Calibri" panose="020F0502020204030204" pitchFamily="34" charset="0"/>
                <a:ea typeface="宋体" panose="02010600030101010101" pitchFamily="2" charset="-122"/>
              </a:defRPr>
            </a:lvl2pPr>
            <a:lvl3pPr marL="1143000" indent="-228600" algn="l">
              <a:defRPr>
                <a:solidFill>
                  <a:schemeClr val="tx1"/>
                </a:solidFill>
                <a:latin typeface="Calibri" panose="020F0502020204030204" pitchFamily="34" charset="0"/>
                <a:ea typeface="宋体" panose="02010600030101010101" pitchFamily="2" charset="-122"/>
              </a:defRPr>
            </a:lvl3pPr>
            <a:lvl4pPr marL="1600200" indent="-228600" algn="l">
              <a:defRPr>
                <a:solidFill>
                  <a:schemeClr val="tx1"/>
                </a:solidFill>
                <a:latin typeface="Calibri" panose="020F0502020204030204" pitchFamily="34" charset="0"/>
                <a:ea typeface="宋体" panose="02010600030101010101" pitchFamily="2" charset="-122"/>
              </a:defRPr>
            </a:lvl4pPr>
            <a:lvl5pPr marL="2057400" indent="-228600" algn="l">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700" dirty="0" smtClean="0">
                <a:solidFill>
                  <a:srgbClr val="FFFF00"/>
                </a:solidFill>
                <a:latin typeface="黑体" panose="02010609060101010101" pitchFamily="2" charset="-122"/>
                <a:ea typeface="黑体" panose="02010609060101010101" pitchFamily="2" charset="-122"/>
              </a:rPr>
              <a:t>探究高考</a:t>
            </a:r>
            <a:r>
              <a:rPr lang="zh-CN" altLang="en-US" sz="3700" baseline="0" dirty="0" smtClean="0">
                <a:solidFill>
                  <a:srgbClr val="FFFF00"/>
                </a:solidFill>
                <a:latin typeface="黑体" panose="02010609060101010101" pitchFamily="2" charset="-122"/>
                <a:ea typeface="黑体" panose="02010609060101010101" pitchFamily="2" charset="-122"/>
              </a:rPr>
              <a:t>  明确考向</a:t>
            </a:r>
            <a:endParaRPr lang="zh-CN" altLang="en-US" sz="3700" dirty="0">
              <a:solidFill>
                <a:srgbClr val="FFFF00"/>
              </a:solidFill>
              <a:latin typeface="黑体" panose="02010609060101010101" pitchFamily="2" charset="-122"/>
              <a:ea typeface="黑体" panose="02010609060101010101" pitchFamily="2" charset="-122"/>
            </a:endParaRPr>
          </a:p>
        </p:txBody>
      </p:sp>
      <p:graphicFrame>
        <p:nvGraphicFramePr>
          <p:cNvPr id="5" name="表格 4"/>
          <p:cNvGraphicFramePr>
            <a:graphicFrameLocks noGrp="1"/>
          </p:cNvGraphicFramePr>
          <p:nvPr userDrawn="1"/>
        </p:nvGraphicFramePr>
        <p:xfrm>
          <a:off x="5896107" y="157563"/>
          <a:ext cx="6022485" cy="519643"/>
        </p:xfrm>
        <a:graphic>
          <a:graphicData uri="http://schemas.openxmlformats.org/drawingml/2006/table">
            <a:tbl>
              <a:tblPr firstRow="1" bandRow="1">
                <a:tableStyleId>{5C22544A-7EE6-4342-B048-85BDC9FD1C3A}</a:tableStyleId>
              </a:tblPr>
              <a:tblGrid>
                <a:gridCol w="1204497"/>
                <a:gridCol w="1204497"/>
                <a:gridCol w="1204497"/>
                <a:gridCol w="1204497"/>
                <a:gridCol w="1204497"/>
              </a:tblGrid>
              <a:tr h="519643">
                <a:tc>
                  <a:txBody>
                    <a:bodyPr/>
                    <a:lstStyle/>
                    <a:p>
                      <a:pPr>
                        <a:lnSpc>
                          <a:spcPct val="50000"/>
                        </a:lnSpc>
                      </a:pPr>
                      <a:endParaRPr lang="zh-CN" altLang="en-US" sz="19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50000"/>
                        </a:lnSpc>
                      </a:pPr>
                      <a:endParaRPr lang="zh-CN" altLang="en-US" sz="19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cSld>
  <p:clrMap bg1="lt1" tx1="dk1" bg2="lt2" tx2="dk2" accent1="accent1" accent2="accent2" accent3="accent3" accent4="accent4" accent5="accent5" accent6="accent6" hlink="hlink" folHlink="folHlink"/>
  <p:sldLayoutIdLst>
    <p:sldLayoutId id="2147483656" r:id="rId1"/>
    <p:sldLayoutId id="2147483657"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AutoShape 46"/>
          <p:cNvSpPr>
            <a:spLocks noChangeArrowheads="1"/>
          </p:cNvSpPr>
          <p:nvPr userDrawn="1"/>
        </p:nvSpPr>
        <p:spPr bwMode="gray">
          <a:xfrm>
            <a:off x="-370369" y="10718"/>
            <a:ext cx="12880358" cy="616092"/>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lIns="121898" tIns="60948" rIns="121898" bIns="60948" anchor="ctr"/>
          <a:lstStyle/>
          <a:p>
            <a:pPr algn="ctr">
              <a:defRPr/>
            </a:pPr>
            <a:endParaRPr lang="zh-CN" altLang="en-US" sz="2400" b="1">
              <a:solidFill>
                <a:schemeClr val="tx1"/>
              </a:solidFill>
              <a:latin typeface="Times New Roman" panose="02020603050405020304" pitchFamily="18" charset="0"/>
              <a:cs typeface="Times New Roman" panose="02020603050405020304" pitchFamily="18" charset="0"/>
            </a:endParaRPr>
          </a:p>
        </p:txBody>
      </p:sp>
      <p:graphicFrame>
        <p:nvGraphicFramePr>
          <p:cNvPr id="3" name="表格 2"/>
          <p:cNvGraphicFramePr>
            <a:graphicFrameLocks noGrp="1"/>
          </p:cNvGraphicFramePr>
          <p:nvPr userDrawn="1"/>
        </p:nvGraphicFramePr>
        <p:xfrm>
          <a:off x="175836" y="68643"/>
          <a:ext cx="11807768" cy="507356"/>
        </p:xfrm>
        <a:graphic>
          <a:graphicData uri="http://schemas.openxmlformats.org/drawingml/2006/table">
            <a:tbl>
              <a:tblPr firstRow="1" bandRow="1">
                <a:tableStyleId>{5C22544A-7EE6-4342-B048-85BDC9FD1C3A}</a:tableStyleId>
              </a:tblPr>
              <a:tblGrid>
                <a:gridCol w="843412"/>
                <a:gridCol w="843412"/>
                <a:gridCol w="843412"/>
                <a:gridCol w="843412"/>
                <a:gridCol w="843412"/>
                <a:gridCol w="843412"/>
                <a:gridCol w="843412"/>
                <a:gridCol w="843412"/>
                <a:gridCol w="843412"/>
                <a:gridCol w="843412"/>
                <a:gridCol w="843412"/>
                <a:gridCol w="843412"/>
                <a:gridCol w="843412"/>
                <a:gridCol w="843412"/>
              </a:tblGrid>
              <a:tr h="507356">
                <a:tc>
                  <a:txBody>
                    <a:bodyPr/>
                    <a:lstStyle/>
                    <a:p>
                      <a:pPr>
                        <a:lnSpc>
                          <a:spcPct val="80000"/>
                        </a:lnSpc>
                      </a:pPr>
                      <a:endParaRPr lang="zh-CN" altLang="en-US" sz="2100" baseline="0" dirty="0"/>
                    </a:p>
                  </a:txBody>
                  <a:tcPr marL="121904" marR="121904" marT="60974" marB="6097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nSpc>
                          <a:spcPct val="80000"/>
                        </a:lnSpc>
                      </a:pPr>
                      <a:endParaRPr lang="zh-CN" altLang="en-US" sz="2100" baseline="0" dirty="0"/>
                    </a:p>
                  </a:txBody>
                  <a:tcPr marL="121904" marR="121904" marT="60974" marB="60974">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bl>
          </a:graphicData>
        </a:graphic>
      </p:graphicFrame>
    </p:spTree>
  </p:cSld>
  <p:clrMap bg1="lt1" tx1="dk1" bg2="lt2" tx2="dk2" accent1="accent1" accent2="accent2" accent3="accent3" accent4="accent4" accent5="accent5" accent6="accent6" hlink="hlink" folHlink="folHlink"/>
  <p:sldLayoutIdLst>
    <p:sldLayoutId id="2147483664"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 Target="slide5.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tiff"/><Relationship Id="rId1" Type="http://schemas.openxmlformats.org/officeDocument/2006/relationships/slide" Target="slide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8.png"/><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tiff"/><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slide" Target="slide35.xml"/><Relationship Id="rId7" Type="http://schemas.openxmlformats.org/officeDocument/2006/relationships/slide" Target="slide5.xml"/><Relationship Id="rId6" Type="http://schemas.openxmlformats.org/officeDocument/2006/relationships/image" Target="../media/image9.png"/><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slide" Target="slide5.xml"/><Relationship Id="rId5" Type="http://schemas.openxmlformats.org/officeDocument/2006/relationships/slide" Target="slide33.xml"/><Relationship Id="rId4" Type="http://schemas.openxmlformats.org/officeDocument/2006/relationships/slide" Target="slide32.xml"/><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 Target="slide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 Target="slide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8.xml"/><Relationship Id="rId2" Type="http://schemas.openxmlformats.org/officeDocument/2006/relationships/image" Target="../media/image4.emf"/><Relationship Id="rId1" Type="http://schemas.openxmlformats.org/officeDocument/2006/relationships/package" Target="../embeddings/Document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74" y="1782402"/>
            <a:ext cx="4224233" cy="400110"/>
          </a:xfrm>
          <a:prstGeom prst="rect">
            <a:avLst/>
          </a:prstGeom>
        </p:spPr>
        <p:txBody>
          <a:bodyPr wrap="none">
            <a:spAutoFit/>
          </a:bodyPr>
          <a:lstStyle/>
          <a:p>
            <a:pPr lvl="0"/>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章</a:t>
            </a:r>
            <a:r>
              <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000" b="1" dirty="0" smtClean="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动物和人体生命活动的调节</a:t>
            </a:r>
            <a:endParaRPr lang="zh-CN" altLang="en-US" sz="2000" b="1" dirty="0">
              <a:solidFill>
                <a:schemeClr val="bg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4293489" y="2369645"/>
            <a:ext cx="7994405" cy="2092879"/>
          </a:xfrm>
          <a:prstGeom prst="rect">
            <a:avLst/>
          </a:prstGeom>
        </p:spPr>
        <p:txBody>
          <a:bodyPr wrap="square" lIns="91438" tIns="45719" rIns="91438" bIns="45719">
            <a:spAutoFit/>
          </a:bodyPr>
          <a:lstStyle/>
          <a:p>
            <a:pPr>
              <a:lnSpc>
                <a:spcPct val="130000"/>
              </a:lnSpc>
            </a:pPr>
            <a:r>
              <a:rPr lang="zh-CN" altLang="en-US" sz="4000" b="1" kern="100" dirty="0" smtClean="0">
                <a:solidFill>
                  <a:schemeClr val="bg1"/>
                </a:solidFill>
                <a:latin typeface="Times New Roman" panose="02020603050405020304"/>
                <a:ea typeface="微软雅黑" panose="020B0503020204020204" pitchFamily="34" charset="-122"/>
              </a:rPr>
              <a:t>第</a:t>
            </a:r>
            <a:r>
              <a:rPr lang="en-US" altLang="zh-CN" sz="4000" b="1" kern="100" dirty="0" smtClean="0">
                <a:solidFill>
                  <a:schemeClr val="bg1"/>
                </a:solidFill>
                <a:latin typeface="Times New Roman" panose="02020603050405020304"/>
                <a:ea typeface="微软雅黑" panose="020B0503020204020204" pitchFamily="34" charset="-122"/>
              </a:rPr>
              <a:t>1</a:t>
            </a:r>
            <a:r>
              <a:rPr lang="zh-CN" altLang="en-US" sz="4000" b="1" kern="100" dirty="0" smtClean="0">
                <a:solidFill>
                  <a:schemeClr val="bg1"/>
                </a:solidFill>
                <a:latin typeface="Times New Roman" panose="02020603050405020304"/>
                <a:ea typeface="微软雅黑" panose="020B0503020204020204" pitchFamily="34" charset="-122"/>
              </a:rPr>
              <a:t>节</a:t>
            </a:r>
            <a:r>
              <a:rPr lang="zh-CN" altLang="zh-CN" sz="5000" b="1" kern="100" dirty="0" smtClean="0">
                <a:solidFill>
                  <a:schemeClr val="bg1"/>
                </a:solidFill>
                <a:latin typeface="Times New Roman" panose="02020603050405020304"/>
                <a:ea typeface="微软雅黑" panose="020B0503020204020204" pitchFamily="34" charset="-122"/>
                <a:cs typeface="Times New Roman" panose="02020603050405020304"/>
              </a:rPr>
              <a:t>　</a:t>
            </a:r>
            <a:endParaRPr lang="en-US" altLang="zh-CN" sz="5000" b="1" kern="100" dirty="0" smtClean="0">
              <a:solidFill>
                <a:schemeClr val="bg1"/>
              </a:solidFill>
              <a:latin typeface="Times New Roman" panose="02020603050405020304"/>
              <a:ea typeface="微软雅黑" panose="020B0503020204020204" pitchFamily="34" charset="-122"/>
              <a:cs typeface="Times New Roman" panose="02020603050405020304"/>
            </a:endParaRPr>
          </a:p>
          <a:p>
            <a:pPr>
              <a:lnSpc>
                <a:spcPct val="130000"/>
              </a:lnSpc>
            </a:pPr>
            <a:r>
              <a:rPr lang="zh-CN" altLang="en-US" sz="4800" b="1" kern="100" dirty="0" smtClean="0">
                <a:solidFill>
                  <a:schemeClr val="bg1"/>
                </a:solidFill>
                <a:latin typeface="Times New Roman" panose="02020603050405020304"/>
                <a:ea typeface="微软雅黑" panose="020B0503020204020204" pitchFamily="34" charset="-122"/>
                <a:cs typeface="Times New Roman" panose="02020603050405020304"/>
              </a:rPr>
              <a:t>通过神经系统的调节</a:t>
            </a:r>
            <a:r>
              <a:rPr lang="en-US" altLang="zh-CN" sz="4800" b="1" kern="100" dirty="0" smtClean="0">
                <a:solidFill>
                  <a:schemeClr val="bg1"/>
                </a:solidFill>
                <a:latin typeface="Times New Roman" panose="02020603050405020304"/>
                <a:ea typeface="微软雅黑" panose="020B0503020204020204" pitchFamily="34" charset="-122"/>
                <a:cs typeface="Times New Roman" panose="02020603050405020304"/>
              </a:rPr>
              <a:t>(Ⅱ)</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771" y="2198601"/>
            <a:ext cx="3833701" cy="24650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矩形 10"/>
          <p:cNvSpPr/>
          <p:nvPr/>
        </p:nvSpPr>
        <p:spPr>
          <a:xfrm>
            <a:off x="557045" y="330736"/>
            <a:ext cx="11010769" cy="2811026"/>
          </a:xfrm>
          <a:prstGeom prst="rect">
            <a:avLst/>
          </a:prstGeom>
        </p:spPr>
        <p:txBody>
          <a:bodyPr>
            <a:spAutoFit/>
          </a:bodyPr>
          <a:lstStyle/>
          <a:p>
            <a:pPr algn="just">
              <a:lnSpc>
                <a:spcPts val="53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神经递质被释放并发生效应后，能否长期存在于突触后膜？其可能的去向有哪些？</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不能；否则突触后神经元会持续兴奋或抑制，神经递质发生效应后，会被分解或被移走。</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xEl>
                                              <p:pRg st="1" end="1"/>
                                            </p:txEl>
                                          </p:spTgt>
                                        </p:tgtEl>
                                      </p:cBhvr>
                                    </p:animEffect>
                                    <p:set>
                                      <p:cBhvr>
                                        <p:cTn id="12"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1"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0" name="矩形 9"/>
          <p:cNvSpPr/>
          <p:nvPr/>
        </p:nvSpPr>
        <p:spPr>
          <a:xfrm>
            <a:off x="283124" y="189434"/>
            <a:ext cx="8044330"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兴奋</a:t>
            </a:r>
            <a:r>
              <a:rPr lang="zh-CN" altLang="zh-CN" sz="2800" kern="100" dirty="0">
                <a:latin typeface="Times New Roman" panose="02020603050405020304"/>
                <a:ea typeface="华文细黑"/>
                <a:cs typeface="Times New Roman" panose="02020603050405020304"/>
              </a:rPr>
              <a:t>在神经元之间的传递的实验分析：</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点，电流计指针发生几次偏转</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smtClean="0">
                <a:latin typeface="Times New Roman" panose="02020603050405020304"/>
                <a:ea typeface="华文细黑"/>
                <a:cs typeface="Times New Roman" panose="02020603050405020304"/>
              </a:rPr>
              <a:t>刺激</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点，由于兴奋在突触间的传递速度小于在神经纤维上的传导速度，尽管</a:t>
            </a:r>
            <a:r>
              <a:rPr lang="en-US" altLang="zh-CN" sz="2800" kern="100" dirty="0" err="1">
                <a:latin typeface="Times New Roman" panose="02020603050405020304"/>
                <a:ea typeface="华文细黑"/>
                <a:cs typeface="Courier New" panose="02070309020205020404"/>
              </a:rPr>
              <a:t>ab</a:t>
            </a:r>
            <a:r>
              <a:rPr lang="zh-CN" altLang="zh-CN" sz="2800" kern="100" dirty="0">
                <a:latin typeface="Times New Roman" panose="02020603050405020304"/>
                <a:ea typeface="华文细黑"/>
                <a:cs typeface="Times New Roman" panose="02020603050405020304"/>
              </a:rPr>
              <a:t>与</a:t>
            </a:r>
            <a:r>
              <a:rPr lang="en-US" altLang="zh-CN" sz="2800" kern="100" dirty="0" err="1">
                <a:latin typeface="Times New Roman" panose="02020603050405020304"/>
                <a:ea typeface="华文细黑"/>
                <a:cs typeface="Courier New" panose="02070309020205020404"/>
              </a:rPr>
              <a:t>bd</a:t>
            </a:r>
            <a:r>
              <a:rPr lang="zh-CN" altLang="zh-CN" sz="2800" kern="100" dirty="0">
                <a:latin typeface="Times New Roman" panose="02020603050405020304"/>
                <a:ea typeface="华文细黑"/>
                <a:cs typeface="Times New Roman" panose="02020603050405020304"/>
              </a:rPr>
              <a:t>距离相等，但</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点先兴奋，</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点后兴奋，所以电流计指针发生两次方向相反的偏转</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两</a:t>
            </a:r>
            <a:r>
              <a:rPr lang="zh-CN" altLang="zh-CN" sz="2800" kern="100" dirty="0">
                <a:solidFill>
                  <a:srgbClr val="C00000"/>
                </a:solidFill>
                <a:latin typeface="Times New Roman" panose="02020603050405020304"/>
                <a:ea typeface="华文细黑"/>
                <a:cs typeface="Times New Roman" panose="02020603050405020304"/>
              </a:rPr>
              <a:t>次</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2800" kern="100" dirty="0">
              <a:solidFill>
                <a:srgbClr val="C00000"/>
              </a:solidFill>
              <a:latin typeface="宋体" panose="02010600030101010101" pitchFamily="2" charset="-122"/>
              <a:cs typeface="Courier New" panose="02070309020205020404"/>
            </a:endParaRPr>
          </a:p>
        </p:txBody>
      </p:sp>
      <p:pic>
        <p:nvPicPr>
          <p:cNvPr id="5122" name="Picture 2" descr="F:\2016\同步\步步高\生物\人教必修3\方正\61.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77402" y="1198892"/>
            <a:ext cx="3287969" cy="246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blinds(horizontal)">
                                      <p:cBhvr>
                                        <p:cTn id="7" dur="500"/>
                                        <p:tgtEl>
                                          <p:spTgt spid="1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blinds(horizontal)">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xEl>
                                              <p:pRg st="2" end="2"/>
                                            </p:txEl>
                                          </p:spTgt>
                                        </p:tgtEl>
                                      </p:cBhvr>
                                    </p:animEffect>
                                    <p:set>
                                      <p:cBhvr>
                                        <p:cTn id="17" dur="1" fill="hold">
                                          <p:stCondLst>
                                            <p:cond delay="499"/>
                                          </p:stCondLst>
                                        </p:cTn>
                                        <p:tgtEl>
                                          <p:spTgt spid="10">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0">
                                            <p:txEl>
                                              <p:pRg st="3" end="3"/>
                                            </p:txEl>
                                          </p:spTgt>
                                        </p:tgtEl>
                                      </p:cBhvr>
                                    </p:animEffect>
                                    <p:set>
                                      <p:cBhvr>
                                        <p:cTn id="20" dur="1" fill="hold">
                                          <p:stCondLst>
                                            <p:cond delay="499"/>
                                          </p:stCondLst>
                                        </p:cTn>
                                        <p:tgtEl>
                                          <p:spTgt spid="10">
                                            <p:txEl>
                                              <p:pRg st="3" end="3"/>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182255"/>
            <a:ext cx="11120877" cy="6209392"/>
          </a:xfrm>
          <a:prstGeom prst="rect">
            <a:avLst/>
          </a:prstGeom>
        </p:spPr>
        <p:txBody>
          <a:bodyPr>
            <a:spAutoFit/>
          </a:bodyPr>
          <a:lstStyle/>
          <a:p>
            <a:pPr algn="just">
              <a:lnSpc>
                <a:spcPts val="53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点，电流计指针发生几次偏转</a:t>
            </a:r>
            <a:r>
              <a:rPr lang="zh-CN" altLang="zh-CN" sz="2800" kern="100" dirty="0" smtClean="0">
                <a:latin typeface="Times New Roman" panose="02020603050405020304"/>
                <a:ea typeface="华文细黑"/>
                <a:cs typeface="Times New Roman" panose="02020603050405020304"/>
              </a:rPr>
              <a:t>？</a:t>
            </a:r>
            <a:endParaRPr lang="en-US" altLang="zh-CN" sz="2800" b="1" kern="100" dirty="0" smtClean="0">
              <a:solidFill>
                <a:srgbClr val="0000FF"/>
              </a:solidFill>
              <a:latin typeface="Times New Roman" panose="02020603050405020304"/>
              <a:ea typeface="华文细黑"/>
              <a:cs typeface="Times New Roman" panose="02020603050405020304"/>
            </a:endParaRPr>
          </a:p>
          <a:p>
            <a:pPr algn="just">
              <a:lnSpc>
                <a:spcPts val="5300"/>
              </a:lnSpc>
              <a:spcAft>
                <a:spcPts val="0"/>
              </a:spcAft>
            </a:pPr>
            <a:r>
              <a:rPr lang="zh-CN" altLang="zh-CN" sz="2800" b="1" kern="100" dirty="0" smtClean="0">
                <a:solidFill>
                  <a:srgbClr val="0000FF"/>
                </a:solidFill>
                <a:latin typeface="Times New Roman" panose="02020603050405020304"/>
                <a:ea typeface="华文细黑"/>
                <a:cs typeface="Times New Roman" panose="02020603050405020304"/>
              </a:rPr>
              <a:t>解析</a:t>
            </a:r>
            <a:r>
              <a:rPr lang="zh-CN" altLang="zh-CN" sz="2800" b="1" kern="100" dirty="0">
                <a:solidFill>
                  <a:srgbClr val="0000FF"/>
                </a:solidFill>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刺激</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点，兴奋只能由</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点传到</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点，</a:t>
            </a:r>
            <a:r>
              <a:rPr lang="zh-CN" altLang="zh-CN" sz="2800" kern="100" dirty="0" smtClean="0">
                <a:latin typeface="Times New Roman" panose="02020603050405020304"/>
                <a:ea typeface="华文细黑"/>
                <a:cs typeface="Times New Roman" panose="02020603050405020304"/>
              </a:rPr>
              <a:t>不能</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pPr>
            <a:r>
              <a:rPr lang="zh-CN" altLang="zh-CN" sz="2800" kern="100" dirty="0" smtClean="0">
                <a:latin typeface="Times New Roman" panose="02020603050405020304"/>
                <a:ea typeface="华文细黑"/>
                <a:cs typeface="Times New Roman" panose="02020603050405020304"/>
              </a:rPr>
              <a:t>传</a:t>
            </a:r>
            <a:r>
              <a:rPr lang="zh-CN" altLang="zh-CN" sz="2800" kern="100" dirty="0">
                <a:latin typeface="Times New Roman" panose="02020603050405020304"/>
                <a:ea typeface="华文细黑"/>
                <a:cs typeface="Times New Roman" panose="02020603050405020304"/>
              </a:rPr>
              <a:t>到</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点，</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点不兴奋，</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点可以兴奋，电流计</a:t>
            </a:r>
            <a:r>
              <a:rPr lang="zh-CN" altLang="zh-CN" sz="2800" kern="100" dirty="0" smtClean="0">
                <a:latin typeface="Times New Roman" panose="02020603050405020304"/>
                <a:ea typeface="华文细黑"/>
                <a:cs typeface="Times New Roman" panose="02020603050405020304"/>
              </a:rPr>
              <a:t>指</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pPr>
            <a:r>
              <a:rPr lang="zh-CN" altLang="zh-CN" sz="2800" kern="100" dirty="0" smtClean="0">
                <a:latin typeface="Times New Roman" panose="02020603050405020304"/>
                <a:ea typeface="华文细黑"/>
                <a:cs typeface="Times New Roman" panose="02020603050405020304"/>
              </a:rPr>
              <a:t>针只</a:t>
            </a:r>
            <a:r>
              <a:rPr lang="zh-CN" altLang="zh-CN" sz="2800" kern="100" dirty="0">
                <a:latin typeface="Times New Roman" panose="02020603050405020304"/>
                <a:ea typeface="华文细黑"/>
                <a:cs typeface="Times New Roman" panose="02020603050405020304"/>
              </a:rPr>
              <a:t>发生一次偏转</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smtClean="0">
                <a:solidFill>
                  <a:srgbClr val="C00000"/>
                </a:solidFill>
                <a:latin typeface="Times New Roman" panose="02020603050405020304"/>
                <a:ea typeface="华文细黑"/>
                <a:cs typeface="Times New Roman" panose="02020603050405020304"/>
              </a:rPr>
              <a:t>一</a:t>
            </a:r>
            <a:r>
              <a:rPr lang="zh-CN" altLang="zh-CN" sz="2800" kern="100" dirty="0">
                <a:solidFill>
                  <a:srgbClr val="C00000"/>
                </a:solidFill>
                <a:latin typeface="Times New Roman" panose="02020603050405020304"/>
                <a:ea typeface="华文细黑"/>
                <a:cs typeface="Times New Roman" panose="02020603050405020304"/>
              </a:rPr>
              <a:t>次</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ts val="53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据此，你能总结出什么规律？</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当电流计两极连接到突触两侧时，刺激突触前的一点，电流计指针会发生方向相反的两次偏转，刺激突触后的一点，电流计指针只发生一次偏转。</a:t>
            </a:r>
            <a:endParaRPr lang="zh-CN" altLang="zh-CN" sz="2800" kern="100" dirty="0">
              <a:solidFill>
                <a:srgbClr val="C00000"/>
              </a:solidFill>
              <a:latin typeface="Times New Roman" panose="02020603050405020304"/>
              <a:ea typeface="华文细黑"/>
              <a:cs typeface="Times New Roman" panose="02020603050405020304"/>
            </a:endParaRPr>
          </a:p>
        </p:txBody>
      </p:sp>
      <p:pic>
        <p:nvPicPr>
          <p:cNvPr id="3" name="Picture 2" descr="F:\2016\同步\步步高\生物\人教必修3\方正\61.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83438" y="400671"/>
            <a:ext cx="3354057" cy="25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blinds(horizontal)">
                                      <p:cBhvr>
                                        <p:cTn id="23" dur="500"/>
                                        <p:tgtEl>
                                          <p:spTgt spid="4">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4">
                                            <p:txEl>
                                              <p:pRg st="1" end="1"/>
                                            </p:txEl>
                                          </p:spTgt>
                                        </p:tgtEl>
                                      </p:cBhvr>
                                    </p:animEffect>
                                    <p:set>
                                      <p:cBhvr>
                                        <p:cTn id="28" dur="1" fill="hold">
                                          <p:stCondLst>
                                            <p:cond delay="499"/>
                                          </p:stCondLst>
                                        </p:cTn>
                                        <p:tgtEl>
                                          <p:spTgt spid="4">
                                            <p:txEl>
                                              <p:pRg st="1" end="1"/>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4">
                                            <p:txEl>
                                              <p:pRg st="2" end="2"/>
                                            </p:txEl>
                                          </p:spTgt>
                                        </p:tgtEl>
                                      </p:cBhvr>
                                    </p:animEffect>
                                    <p:set>
                                      <p:cBhvr>
                                        <p:cTn id="31" dur="1" fill="hold">
                                          <p:stCondLst>
                                            <p:cond delay="499"/>
                                          </p:stCondLst>
                                        </p:cTn>
                                        <p:tgtEl>
                                          <p:spTgt spid="4">
                                            <p:txEl>
                                              <p:pRg st="2" end="2"/>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4">
                                            <p:txEl>
                                              <p:pRg st="3" end="3"/>
                                            </p:txEl>
                                          </p:spTgt>
                                        </p:tgtEl>
                                      </p:cBhvr>
                                    </p:animEffect>
                                    <p:set>
                                      <p:cBhvr>
                                        <p:cTn id="34" dur="1" fill="hold">
                                          <p:stCondLst>
                                            <p:cond delay="499"/>
                                          </p:stCondLst>
                                        </p:cTn>
                                        <p:tgtEl>
                                          <p:spTgt spid="4">
                                            <p:txEl>
                                              <p:pRg st="3" end="3"/>
                                            </p:txEl>
                                          </p:spTgt>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4">
                                            <p:txEl>
                                              <p:pRg st="4" end="4"/>
                                            </p:txEl>
                                          </p:spTgt>
                                        </p:tgtEl>
                                      </p:cBhvr>
                                    </p:animEffect>
                                    <p:set>
                                      <p:cBhvr>
                                        <p:cTn id="37" dur="1" fill="hold">
                                          <p:stCondLst>
                                            <p:cond delay="499"/>
                                          </p:stCondLst>
                                        </p:cTn>
                                        <p:tgtEl>
                                          <p:spTgt spid="4">
                                            <p:txEl>
                                              <p:pRg st="4" end="4"/>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4">
                                            <p:txEl>
                                              <p:pRg st="6" end="6"/>
                                            </p:txEl>
                                          </p:spTgt>
                                        </p:tgtEl>
                                      </p:cBhvr>
                                    </p:animEffect>
                                    <p:set>
                                      <p:cBhvr>
                                        <p:cTn id="40" dur="1" fill="hold">
                                          <p:stCondLst>
                                            <p:cond delay="499"/>
                                          </p:stCondLst>
                                        </p:cTn>
                                        <p:tgtEl>
                                          <p:spTgt spid="4">
                                            <p:txEl>
                                              <p:pRg st="6" end="6"/>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9945" y="26368"/>
            <a:ext cx="10793813" cy="660758"/>
          </a:xfrm>
          <a:prstGeom prst="rect">
            <a:avLst/>
          </a:prstGeom>
        </p:spPr>
        <p:txBody>
          <a:bodyPr>
            <a:spAutoFit/>
          </a:bodyPr>
          <a:lstStyle/>
          <a:p>
            <a:pPr>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比较兴奋在神经纤维上的传导和在神经元之间的</a:t>
            </a:r>
            <a:r>
              <a:rPr lang="zh-CN" altLang="zh-CN" sz="2800" kern="100" dirty="0" smtClean="0">
                <a:latin typeface="Times New Roman" panose="02020603050405020304"/>
                <a:ea typeface="华文细黑"/>
                <a:cs typeface="Times New Roman" panose="02020603050405020304"/>
              </a:rPr>
              <a:t>传递</a:t>
            </a:r>
            <a:endParaRPr lang="zh-CN" altLang="en-US" sz="2800" dirty="0"/>
          </a:p>
        </p:txBody>
      </p:sp>
      <p:graphicFrame>
        <p:nvGraphicFramePr>
          <p:cNvPr id="5" name="表格 4"/>
          <p:cNvGraphicFramePr>
            <a:graphicFrameLocks noGrp="1"/>
          </p:cNvGraphicFramePr>
          <p:nvPr/>
        </p:nvGraphicFramePr>
        <p:xfrm>
          <a:off x="478582" y="826268"/>
          <a:ext cx="11305256" cy="4547742"/>
        </p:xfrm>
        <a:graphic>
          <a:graphicData uri="http://schemas.openxmlformats.org/drawingml/2006/table">
            <a:tbl>
              <a:tblPr/>
              <a:tblGrid>
                <a:gridCol w="3042285"/>
                <a:gridCol w="4226560"/>
                <a:gridCol w="4036411"/>
              </a:tblGrid>
              <a:tr h="662474">
                <a:tc>
                  <a:txBody>
                    <a:bodyPr/>
                    <a:lstStyle/>
                    <a:p>
                      <a:pPr algn="ctr">
                        <a:lnSpc>
                          <a:spcPct val="150000"/>
                        </a:lnSpc>
                        <a:spcAft>
                          <a:spcPts val="0"/>
                        </a:spcAft>
                      </a:pPr>
                      <a:r>
                        <a:rPr lang="zh-CN" sz="2800" kern="100" dirty="0">
                          <a:effectLst/>
                          <a:latin typeface="Times New Roman" panose="02020603050405020304"/>
                          <a:ea typeface="华文细黑"/>
                          <a:cs typeface="Times New Roman" panose="02020603050405020304"/>
                        </a:rPr>
                        <a:t>比较项目</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兴奋在神经纤维上的传导</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dirty="0">
                          <a:effectLst/>
                          <a:latin typeface="Times New Roman" panose="02020603050405020304"/>
                          <a:ea typeface="华文细黑"/>
                          <a:cs typeface="Times New Roman" panose="02020603050405020304"/>
                        </a:rPr>
                        <a:t>兴奋在神经元间</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突触</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的传递</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结构基础</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panose="02020603050405020304"/>
                          <a:ea typeface="华文细黑"/>
                          <a:cs typeface="Times New Roman" panose="02020603050405020304"/>
                        </a:rPr>
                        <a:t>神经元</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神经纤维</a:t>
                      </a:r>
                      <a:r>
                        <a:rPr lang="en-US" sz="2800" kern="100" dirty="0">
                          <a:effectLst/>
                          <a:latin typeface="Times New Roman" panose="02020603050405020304"/>
                          <a:ea typeface="华文细黑"/>
                          <a:cs typeface="Courier New" panose="02070309020205020404"/>
                        </a:rPr>
                        <a:t>)</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none" kern="100" dirty="0" smtClean="0">
                          <a:effectLst/>
                          <a:latin typeface="宋体" panose="02010600030101010101" pitchFamily="2" charset="-122"/>
                          <a:cs typeface="Courier New" panose="02070309020205020404"/>
                        </a:rPr>
                        <a:t>_____</a:t>
                      </a:r>
                      <a:endParaRPr lang="zh-CN" sz="2800" u="none"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800" kern="100" dirty="0">
                          <a:effectLst/>
                          <a:latin typeface="Times New Roman" panose="02020603050405020304"/>
                          <a:ea typeface="华文细黑"/>
                          <a:cs typeface="Times New Roman" panose="02020603050405020304"/>
                        </a:rPr>
                        <a:t>信号形式</a:t>
                      </a:r>
                      <a:r>
                        <a:rPr lang="en-US" sz="2800" kern="100" dirty="0">
                          <a:effectLst/>
                          <a:latin typeface="Times New Roman" panose="02020603050405020304"/>
                          <a:ea typeface="华文细黑"/>
                          <a:cs typeface="Courier New" panose="02070309020205020404"/>
                        </a:rPr>
                        <a:t>(</a:t>
                      </a:r>
                      <a:r>
                        <a:rPr lang="zh-CN" sz="2800" kern="100" dirty="0">
                          <a:effectLst/>
                          <a:latin typeface="Times New Roman" panose="02020603050405020304"/>
                          <a:ea typeface="华文细黑"/>
                          <a:cs typeface="Times New Roman" panose="02020603050405020304"/>
                        </a:rPr>
                        <a:t>或变化</a:t>
                      </a:r>
                      <a:r>
                        <a:rPr lang="en-US" sz="2800" kern="100" dirty="0">
                          <a:effectLst/>
                          <a:latin typeface="Times New Roman" panose="02020603050405020304"/>
                          <a:ea typeface="华文细黑"/>
                          <a:cs typeface="Courier New" panose="02070309020205020404"/>
                        </a:rPr>
                        <a:t>)</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panose="02010600030101010101" pitchFamily="2" charset="-122"/>
                          <a:cs typeface="Courier New" panose="02070309020205020404"/>
                        </a:rPr>
                        <a:t>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altLang="zh-CN" sz="2800" kern="100" dirty="0" smtClean="0">
                          <a:effectLst/>
                          <a:latin typeface="宋体" panose="02010600030101010101" pitchFamily="2" charset="-122"/>
                          <a:cs typeface="Courier New" panose="02070309020205020404"/>
                        </a:rPr>
                        <a:t>__________________</a:t>
                      </a:r>
                      <a:endParaRPr lang="en-US" altLang="zh-CN" sz="2800" kern="100" dirty="0" smtClean="0">
                        <a:effectLst/>
                        <a:latin typeface="宋体" panose="02010600030101010101" pitchFamily="2" charset="-122"/>
                        <a:cs typeface="Courier New" panose="02070309020205020404"/>
                      </a:endParaRPr>
                    </a:p>
                    <a:p>
                      <a:pPr algn="l">
                        <a:lnSpc>
                          <a:spcPct val="150000"/>
                        </a:lnSpc>
                        <a:spcAft>
                          <a:spcPts val="0"/>
                        </a:spcAft>
                      </a:pPr>
                      <a:r>
                        <a:rPr lang="en-US" altLang="zh-CN" sz="2800" kern="100" dirty="0" smtClean="0">
                          <a:effectLst/>
                          <a:latin typeface="宋体" panose="02010600030101010101" pitchFamily="2" charset="-122"/>
                          <a:cs typeface="Courier New" panose="02070309020205020404"/>
                        </a:rPr>
                        <a:t>_______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速度</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panose="02010600030101010101" pitchFamily="2" charset="-122"/>
                          <a:cs typeface="Courier New" panose="02070309020205020404"/>
                        </a:rPr>
                        <a:t>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panose="02010600030101010101" pitchFamily="2" charset="-122"/>
                          <a:cs typeface="Courier New" panose="02070309020205020404"/>
                        </a:rPr>
                        <a:t>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2474">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方向</a:t>
                      </a:r>
                      <a:endParaRPr lang="zh-CN" sz="28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panose="02010600030101010101" pitchFamily="2" charset="-122"/>
                          <a:cs typeface="Courier New" panose="02070309020205020404"/>
                        </a:rPr>
                        <a:t>________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panose="02010600030101010101" pitchFamily="2" charset="-122"/>
                          <a:cs typeface="Courier New" panose="02070309020205020404"/>
                        </a:rPr>
                        <a:t>________</a:t>
                      </a:r>
                      <a:endParaRPr lang="zh-CN" sz="28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9306991" y="2023542"/>
            <a:ext cx="902811" cy="661015"/>
          </a:xfrm>
          <a:prstGeom prst="rect">
            <a:avLst/>
          </a:prstGeom>
        </p:spPr>
        <p:txBody>
          <a:bodyPr wrap="none">
            <a:spAutoFit/>
          </a:bodyPr>
          <a:lstStyle/>
          <a:p>
            <a:pPr algn="ctr">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突触</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5005561" y="3122712"/>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电信号</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7778058" y="2656756"/>
            <a:ext cx="3439241" cy="1307346"/>
          </a:xfrm>
          <a:prstGeom prst="rect">
            <a:avLst/>
          </a:prstGeom>
        </p:spPr>
        <p:txBody>
          <a:bodyPr>
            <a:spAutoFit/>
          </a:bodyPr>
          <a:lstStyle/>
          <a:p>
            <a:pPr>
              <a:lnSpc>
                <a:spcPct val="150000"/>
              </a:lnSpc>
            </a:pPr>
            <a:r>
              <a:rPr lang="zh-CN" altLang="zh-CN" sz="2800" kern="100" dirty="0">
                <a:solidFill>
                  <a:srgbClr val="C00000"/>
                </a:solidFill>
                <a:latin typeface="Times New Roman" panose="02020603050405020304"/>
                <a:ea typeface="华文细黑"/>
                <a:cs typeface="Times New Roman" panose="02020603050405020304"/>
              </a:rPr>
              <a:t>电信号</a:t>
            </a:r>
            <a:r>
              <a:rPr lang="en-US" altLang="zh-CN" sz="2800" kern="100" dirty="0">
                <a:solidFill>
                  <a:srgbClr val="C00000"/>
                </a:solidFill>
                <a:latin typeface="Times New Roman" panose="02020603050405020304"/>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化学信号</a:t>
            </a:r>
            <a:r>
              <a:rPr lang="en-US" altLang="zh-CN" sz="2800" kern="100" dirty="0">
                <a:solidFill>
                  <a:srgbClr val="C00000"/>
                </a:solidFill>
                <a:latin typeface="Times New Roman" panose="02020603050405020304"/>
                <a:ea typeface="华文细黑"/>
                <a:cs typeface="Times New Roman" panose="02020603050405020304"/>
              </a:rPr>
              <a:t>→</a:t>
            </a:r>
            <a:endParaRPr lang="en-US" altLang="zh-CN" sz="2800" kern="100" dirty="0">
              <a:solidFill>
                <a:srgbClr val="C00000"/>
              </a:solidFill>
              <a:latin typeface="Times New Roman" panose="02020603050405020304"/>
              <a:ea typeface="华文细黑"/>
              <a:cs typeface="Times New Roman" panose="02020603050405020304"/>
            </a:endParaRPr>
          </a:p>
          <a:p>
            <a:pPr>
              <a:lnSpc>
                <a:spcPct val="150000"/>
              </a:lnSpc>
            </a:pPr>
            <a:r>
              <a:rPr lang="zh-CN" altLang="zh-CN" sz="2800" kern="100" dirty="0">
                <a:solidFill>
                  <a:srgbClr val="C00000"/>
                </a:solidFill>
                <a:latin typeface="Times New Roman" panose="02020603050405020304"/>
                <a:ea typeface="华文细黑"/>
                <a:cs typeface="Times New Roman" panose="02020603050405020304"/>
              </a:rPr>
              <a:t>电信号</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5378876" y="3967758"/>
            <a:ext cx="543739" cy="661015"/>
          </a:xfrm>
          <a:prstGeom prst="rect">
            <a:avLst/>
          </a:prstGeom>
        </p:spPr>
        <p:txBody>
          <a:bodyPr wrap="none">
            <a:spAutoFit/>
          </a:bodyPr>
          <a:lstStyle/>
          <a:p>
            <a:pPr algn="ctr">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快</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9492857" y="4105553"/>
            <a:ext cx="54373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慢</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4809906" y="4750321"/>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可以双向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8957795" y="475984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单向传递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4" grpId="0"/>
      <p:bldP spid="4" grpId="1"/>
      <p:bldP spid="6" grpId="0"/>
      <p:bldP spid="6" grpId="1"/>
      <p:bldP spid="7" grpId="0"/>
      <p:bldP spid="7" grpId="1"/>
      <p:bldP spid="8" grpId="0"/>
      <p:bldP spid="8" grpId="1"/>
      <p:bldP spid="9" grpId="0"/>
      <p:bldP spid="9"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30175" y="383021"/>
            <a:ext cx="11688154" cy="4904123"/>
          </a:xfrm>
          <a:prstGeom prst="rect">
            <a:avLst/>
          </a:prstGeom>
        </p:spPr>
        <p:txBody>
          <a:bodyPr>
            <a:spAutoFit/>
          </a:bodyPr>
          <a:lstStyle/>
          <a:p>
            <a:pPr>
              <a:lnSpc>
                <a:spcPts val="53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判断正误</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突触小泡和神经递质都属于内环境的结构或成分。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在突触后膜上发生了电信号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化学信号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电信号的转换。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由于神经递质只能由突触前膜释放，然后作用于突触后膜上，因此兴奋在神经元间的传递是单向的。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神经递质作用于突触后膜，使下一个神经元兴奋。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兴奋可从一个神经元的轴突传到下一个神经元的细胞体或树突。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10576019"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2" name="矩形 1"/>
          <p:cNvSpPr/>
          <p:nvPr/>
        </p:nvSpPr>
        <p:spPr>
          <a:xfrm>
            <a:off x="8711877" y="1249363"/>
            <a:ext cx="543739"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cs typeface="Times New Roman" panose="02020603050405020304"/>
              </a:rPr>
              <a:t>×</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3" name="矩形 2"/>
          <p:cNvSpPr/>
          <p:nvPr/>
        </p:nvSpPr>
        <p:spPr>
          <a:xfrm>
            <a:off x="9801522" y="1921704"/>
            <a:ext cx="543739"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cs typeface="Times New Roman" panose="02020603050405020304"/>
              </a:rPr>
              <a:t>×</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5107285" y="3270806"/>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9" name="矩形 8"/>
          <p:cNvSpPr/>
          <p:nvPr/>
        </p:nvSpPr>
        <p:spPr>
          <a:xfrm>
            <a:off x="8715627" y="3928403"/>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0" name="矩形 9"/>
          <p:cNvSpPr/>
          <p:nvPr/>
        </p:nvSpPr>
        <p:spPr>
          <a:xfrm>
            <a:off x="10856817" y="459563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1" name="矩形 10"/>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9" grpId="0"/>
      <p:bldP spid="9"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8" name="矩形 7"/>
          <p:cNvSpPr/>
          <p:nvPr/>
        </p:nvSpPr>
        <p:spPr>
          <a:xfrm>
            <a:off x="239890" y="155617"/>
            <a:ext cx="11457851" cy="130317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如图是反射弧的模式图</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e</a:t>
            </a:r>
            <a:r>
              <a:rPr lang="zh-CN" altLang="zh-CN" sz="2800" kern="100" dirty="0">
                <a:latin typeface="Times New Roman" panose="02020603050405020304"/>
                <a:ea typeface="华文细黑"/>
                <a:cs typeface="Times New Roman" panose="02020603050405020304"/>
              </a:rPr>
              <a:t>表示反射弧的组成部分，</a:t>
            </a:r>
            <a:r>
              <a:rPr lang="en-US" altLang="zh-CN" sz="2800" kern="100" dirty="0">
                <a:latin typeface="宋体" panose="02010600030101010101" pitchFamily="2" charset="-122"/>
                <a:ea typeface="华文细黑"/>
                <a:cs typeface="Times New Roman" panose="02020603050405020304"/>
              </a:rPr>
              <a:t>Ⅰ</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Ⅱ</a:t>
            </a:r>
            <a:r>
              <a:rPr lang="zh-CN" altLang="zh-CN" sz="2800" kern="100" dirty="0">
                <a:latin typeface="Times New Roman" panose="02020603050405020304"/>
                <a:ea typeface="华文细黑"/>
                <a:cs typeface="Times New Roman" panose="02020603050405020304"/>
              </a:rPr>
              <a:t>表示突触的组成部分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，有关说法正确的是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pic>
        <p:nvPicPr>
          <p:cNvPr id="8194" name="Picture 2" descr="\\李笑影\李笑影\2016\同步\步步高\生物\人教必修3\方正\人教必修3\62.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1718" y="1601019"/>
            <a:ext cx="3566976" cy="213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39890" y="3683985"/>
            <a:ext cx="11296938" cy="2595839"/>
          </a:xfrm>
          <a:prstGeom prst="rect">
            <a:avLst/>
          </a:prstGeom>
        </p:spPr>
        <p:txBody>
          <a:bodyPr>
            <a:spAutoFit/>
          </a:bodyPr>
          <a:lstStyle/>
          <a:p>
            <a:pPr algn="just">
              <a:lnSpc>
                <a:spcPct val="150000"/>
              </a:lnSpc>
              <a:spcAft>
                <a:spcPts val="0"/>
              </a:spcAft>
            </a:pPr>
            <a:r>
              <a:rPr lang="en-US" altLang="zh-CN" sz="2800" kern="10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正常机体内兴奋在反射弧中的传递是单向的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切断</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、刺激</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，不会引起效应器收缩</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兴奋在结构</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和结构</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的传导速度相同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err="1">
                <a:latin typeface="Times New Roman" panose="02020603050405020304"/>
                <a:ea typeface="华文细黑"/>
                <a:cs typeface="Courier New" panose="02070309020205020404"/>
              </a:rPr>
              <a:t>D.</a:t>
            </a:r>
            <a:r>
              <a:rPr lang="en-US" altLang="zh-CN" sz="2800" kern="100" dirty="0" err="1">
                <a:latin typeface="宋体" panose="02010600030101010101" pitchFamily="2" charset="-122"/>
                <a:ea typeface="华文细黑"/>
                <a:cs typeface="Times New Roman" panose="02020603050405020304"/>
              </a:rPr>
              <a:t>Ⅱ</a:t>
            </a:r>
            <a:r>
              <a:rPr lang="zh-CN" altLang="zh-CN" sz="2800" kern="100" dirty="0">
                <a:latin typeface="Times New Roman" panose="02020603050405020304"/>
                <a:ea typeface="华文细黑"/>
                <a:cs typeface="Times New Roman" panose="02020603050405020304"/>
              </a:rPr>
              <a:t>处发生的信号变化是电信号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化学信号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电信号</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641648" y="358256"/>
            <a:ext cx="10793813" cy="3503586"/>
          </a:xfrm>
          <a:prstGeom prst="rect">
            <a:avLst/>
          </a:prstGeom>
        </p:spPr>
        <p:txBody>
          <a:bodyPr>
            <a:spAutoFit/>
          </a:bodyPr>
          <a:lstStyle/>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参照神经节的位置，准确识别感受器为</a:t>
            </a:r>
            <a:r>
              <a:rPr lang="en-US" altLang="zh-CN" sz="2800" kern="100" dirty="0">
                <a:latin typeface="Times New Roman" panose="02020603050405020304"/>
                <a:ea typeface="华文细黑"/>
                <a:cs typeface="Courier New" panose="02070309020205020404"/>
              </a:rPr>
              <a:t>e</a:t>
            </a:r>
            <a:r>
              <a:rPr lang="zh-CN" altLang="zh-CN" sz="2800" kern="100" dirty="0">
                <a:latin typeface="Times New Roman" panose="02020603050405020304"/>
                <a:ea typeface="华文细黑"/>
                <a:cs typeface="Times New Roman" panose="02020603050405020304"/>
              </a:rPr>
              <a:t>、效应器为</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。突触的存在，决定了兴奋在反射弧中的传递只能是单向的。兴奋在突触处的传递是单向的，传递速度比在神经纤维上慢。突触后膜上的信号变化为化学信号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电信号。</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A</a:t>
            </a:r>
            <a:endParaRPr lang="zh-CN" altLang="zh-CN" sz="28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70917" y="691287"/>
            <a:ext cx="11010769" cy="656077"/>
          </a:xfrm>
          <a:prstGeom prst="rect">
            <a:avLst/>
          </a:prstGeom>
        </p:spPr>
        <p:txBody>
          <a:bodyPr>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Ⅰ</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Ⅱ</a:t>
            </a:r>
            <a:r>
              <a:rPr lang="zh-CN" altLang="zh-CN" sz="2800" kern="100" dirty="0">
                <a:latin typeface="Times New Roman" panose="02020603050405020304"/>
                <a:ea typeface="华文细黑"/>
                <a:cs typeface="Times New Roman" panose="02020603050405020304"/>
              </a:rPr>
              <a:t>放大后</a:t>
            </a:r>
            <a:r>
              <a:rPr lang="zh-CN" altLang="zh-CN" sz="2800" kern="100" dirty="0" smtClean="0">
                <a:latin typeface="Times New Roman" panose="02020603050405020304"/>
                <a:ea typeface="华文细黑"/>
                <a:cs typeface="Times New Roman" panose="02020603050405020304"/>
              </a:rPr>
              <a:t>如</a:t>
            </a:r>
            <a:r>
              <a:rPr lang="zh-CN" altLang="en-US" sz="2800" kern="100" dirty="0" smtClean="0">
                <a:latin typeface="Times New Roman" panose="02020603050405020304"/>
                <a:ea typeface="华文细黑"/>
                <a:cs typeface="Times New Roman" panose="02020603050405020304"/>
              </a:rPr>
              <a:t>右</a:t>
            </a:r>
            <a:r>
              <a:rPr lang="zh-CN" altLang="zh-CN" sz="2800" kern="100" dirty="0" smtClean="0">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，据图判断正误</a:t>
            </a:r>
            <a:endParaRPr lang="zh-CN" altLang="zh-CN" sz="2800" kern="100" dirty="0">
              <a:effectLst/>
              <a:latin typeface="宋体" panose="02010600030101010101" pitchFamily="2" charset="-122"/>
              <a:cs typeface="Courier New" panose="02070309020205020404"/>
            </a:endParaRPr>
          </a:p>
        </p:txBody>
      </p:sp>
      <p:sp>
        <p:nvSpPr>
          <p:cNvPr id="5" name="五边形 4"/>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燕尾形 8"/>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74267"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一题多变</a:t>
            </a:r>
            <a:endParaRPr lang="zh-CN" altLang="en-US" b="1" kern="100" dirty="0">
              <a:solidFill>
                <a:schemeClr val="bg1"/>
              </a:solidFill>
              <a:latin typeface="宋体" panose="02010600030101010101" pitchFamily="2" charset="-122"/>
              <a:cs typeface="Courier New" panose="02070309020205020404"/>
            </a:endParaRPr>
          </a:p>
        </p:txBody>
      </p:sp>
      <p:sp>
        <p:nvSpPr>
          <p:cNvPr id="3" name="矩形 2"/>
          <p:cNvSpPr/>
          <p:nvPr/>
        </p:nvSpPr>
        <p:spPr>
          <a:xfrm>
            <a:off x="70917" y="1329834"/>
            <a:ext cx="12447474"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spc="-100" dirty="0">
                <a:latin typeface="Times New Roman" panose="02020603050405020304"/>
                <a:ea typeface="华文细黑"/>
                <a:cs typeface="Times New Roman" panose="02020603050405020304"/>
              </a:rPr>
              <a:t>电信号到达</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1</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时，依赖</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3</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结构中</a:t>
            </a:r>
            <a:r>
              <a:rPr lang="zh-CN" altLang="zh-CN" sz="2800" kern="100" spc="-100" dirty="0" smtClean="0">
                <a:latin typeface="Times New Roman" panose="02020603050405020304"/>
                <a:ea typeface="华文细黑"/>
                <a:cs typeface="Times New Roman" panose="02020603050405020304"/>
              </a:rPr>
              <a:t>的化学</a:t>
            </a:r>
            <a:endParaRPr lang="en-US" altLang="zh-CN" sz="2800" kern="100" spc="-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spc="-100" dirty="0" smtClean="0">
                <a:latin typeface="Times New Roman" panose="02020603050405020304"/>
                <a:ea typeface="华文细黑"/>
                <a:cs typeface="Times New Roman" panose="02020603050405020304"/>
              </a:rPr>
              <a:t>物质</a:t>
            </a:r>
            <a:r>
              <a:rPr lang="zh-CN" altLang="zh-CN" sz="2800" kern="100" spc="-100" dirty="0">
                <a:latin typeface="Times New Roman" panose="02020603050405020304"/>
                <a:ea typeface="华文细黑"/>
                <a:cs typeface="Times New Roman" panose="02020603050405020304"/>
              </a:rPr>
              <a:t>传递到</a:t>
            </a:r>
            <a:r>
              <a:rPr lang="en-US" altLang="zh-CN" sz="2800" kern="100" spc="-100" dirty="0">
                <a:latin typeface="宋体" panose="02010600030101010101" pitchFamily="2" charset="-122"/>
                <a:ea typeface="华文细黑"/>
                <a:cs typeface="Times New Roman" panose="02020603050405020304"/>
              </a:rPr>
              <a:t>Ⅱ</a:t>
            </a:r>
            <a:r>
              <a:rPr lang="zh-CN" altLang="zh-CN" sz="2800" kern="100" spc="-100" dirty="0">
                <a:latin typeface="Times New Roman" panose="02020603050405020304"/>
                <a:ea typeface="华文细黑"/>
                <a:cs typeface="Times New Roman" panose="02020603050405020304"/>
              </a:rPr>
              <a:t>，但到达</a:t>
            </a:r>
            <a:r>
              <a:rPr lang="en-US" altLang="zh-CN" sz="2800" kern="100" spc="-100" dirty="0">
                <a:latin typeface="宋体" panose="02010600030101010101" pitchFamily="2" charset="-122"/>
                <a:ea typeface="华文细黑"/>
                <a:cs typeface="Times New Roman" panose="02020603050405020304"/>
              </a:rPr>
              <a:t>Ⅱ</a:t>
            </a:r>
            <a:r>
              <a:rPr lang="zh-CN" altLang="zh-CN" sz="2800" kern="100" spc="-100" dirty="0">
                <a:latin typeface="Times New Roman" panose="02020603050405020304"/>
                <a:ea typeface="华文细黑"/>
                <a:cs typeface="Times New Roman" panose="02020603050405020304"/>
              </a:rPr>
              <a:t>时又转换为</a:t>
            </a:r>
            <a:r>
              <a:rPr lang="zh-CN" altLang="zh-CN" sz="2800" kern="100" spc="-100" dirty="0" smtClean="0">
                <a:latin typeface="Times New Roman" panose="02020603050405020304"/>
                <a:ea typeface="华文细黑"/>
                <a:cs typeface="Times New Roman" panose="02020603050405020304"/>
              </a:rPr>
              <a:t>电信号</a:t>
            </a:r>
            <a:r>
              <a:rPr lang="zh-CN" altLang="zh-CN" sz="2800" kern="100" spc="-100" dirty="0">
                <a:latin typeface="Times New Roman" panose="02020603050405020304"/>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　　</a:t>
            </a:r>
            <a:r>
              <a:rPr lang="en-US" altLang="zh-CN" sz="2800" kern="100" spc="-100" dirty="0">
                <a:latin typeface="Times New Roman" panose="02020603050405020304"/>
                <a:ea typeface="华文细黑"/>
                <a:cs typeface="Courier New" panose="02070309020205020404"/>
              </a:rPr>
              <a:t>)</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spc="-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每个神经元都只有一个轴突，但</a:t>
            </a:r>
            <a:r>
              <a:rPr lang="en-US" altLang="zh-CN" sz="2800" kern="100" dirty="0">
                <a:latin typeface="宋体" panose="02010600030101010101" pitchFamily="2" charset="-122"/>
                <a:ea typeface="华文细黑"/>
                <a:cs typeface="Times New Roman" panose="02020603050405020304"/>
              </a:rPr>
              <a:t>Ⅰ</a:t>
            </a:r>
            <a:r>
              <a:rPr lang="zh-CN" altLang="zh-CN" sz="2800" kern="100" dirty="0">
                <a:latin typeface="Times New Roman" panose="02020603050405020304"/>
                <a:ea typeface="华文细黑"/>
                <a:cs typeface="Times New Roman" panose="02020603050405020304"/>
              </a:rPr>
              <a:t>结构可以有多个，</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因此一个神经元可以与多个其他神经元的</a:t>
            </a:r>
            <a:r>
              <a:rPr lang="en-US" altLang="zh-CN" sz="2800" kern="100" dirty="0">
                <a:latin typeface="宋体" panose="02010600030101010101" pitchFamily="2" charset="-122"/>
                <a:ea typeface="华文细黑"/>
                <a:cs typeface="Times New Roman" panose="02020603050405020304"/>
              </a:rPr>
              <a:t>Ⅱ</a:t>
            </a:r>
            <a:r>
              <a:rPr lang="zh-CN" altLang="zh-CN" sz="2800" kern="100" dirty="0">
                <a:latin typeface="Times New Roman" panose="02020603050405020304"/>
                <a:ea typeface="华文细黑"/>
                <a:cs typeface="Times New Roman" panose="02020603050405020304"/>
              </a:rPr>
              <a:t>结构构成这种连接。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突触的连接方式只有轴突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细胞体型。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结构的形成与高尔基体无关。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en-US" altLang="zh-CN" sz="2800" kern="100" spc="-500" dirty="0">
                <a:latin typeface="Times New Roman" panose="02020603050405020304"/>
                <a:ea typeface="华文细黑"/>
                <a:cs typeface="Courier New" panose="02070309020205020404"/>
              </a:rPr>
              <a:t>)</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6</a:t>
            </a:r>
            <a:r>
              <a:rPr lang="en-US" altLang="zh-CN" sz="2800" kern="100" spc="-5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上能与</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3</a:t>
            </a:r>
            <a:r>
              <a:rPr lang="en-US" altLang="zh-CN" sz="2800" kern="100" spc="-5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内物质结合的结构化学本质是糖蛋白</a:t>
            </a:r>
            <a:r>
              <a:rPr lang="zh-CN" altLang="zh-CN" sz="2800" kern="100" spc="-8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不具有专一性</a:t>
            </a:r>
            <a:r>
              <a:rPr lang="zh-CN" altLang="zh-CN" sz="2800" kern="100" spc="-800" dirty="0">
                <a:latin typeface="Times New Roman" panose="02020603050405020304" pitchFamily="18" charset="0"/>
                <a:ea typeface="华文细黑"/>
                <a:cs typeface="Times New Roman" panose="02020603050405020304" pitchFamily="18" charset="0"/>
              </a:rPr>
              <a:t>。</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　　</a:t>
            </a:r>
            <a:r>
              <a:rPr lang="en-US" altLang="zh-CN" sz="2800" kern="100" spc="-100" dirty="0">
                <a:latin typeface="Times New Roman" panose="02020603050405020304"/>
                <a:ea typeface="华文细黑"/>
                <a:cs typeface="Courier New" panose="02070309020205020404"/>
              </a:rPr>
              <a:t>)</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有较多的</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存在说明该过程需要消耗能量。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p:txBody>
      </p:sp>
      <p:pic>
        <p:nvPicPr>
          <p:cNvPr id="11" name="Picture 2" descr="\\李笑影\李笑影\2016\同步\步步高\生物\人教必修3\方正\人教必修3\63.TIF"/>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34881" y="331247"/>
            <a:ext cx="3954152" cy="215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7188601" y="2121922"/>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5" name="矩形 14"/>
          <p:cNvSpPr/>
          <p:nvPr/>
        </p:nvSpPr>
        <p:spPr>
          <a:xfrm>
            <a:off x="10281195" y="3398902"/>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4" name="矩形 13"/>
          <p:cNvSpPr/>
          <p:nvPr/>
        </p:nvSpPr>
        <p:spPr>
          <a:xfrm>
            <a:off x="6794653" y="405649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7" name="矩形 16"/>
          <p:cNvSpPr/>
          <p:nvPr/>
        </p:nvSpPr>
        <p:spPr>
          <a:xfrm>
            <a:off x="6264581" y="469401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8" name="矩形 17"/>
          <p:cNvSpPr/>
          <p:nvPr/>
        </p:nvSpPr>
        <p:spPr>
          <a:xfrm>
            <a:off x="11355540" y="533789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9" name="矩形 18"/>
          <p:cNvSpPr/>
          <p:nvPr/>
        </p:nvSpPr>
        <p:spPr>
          <a:xfrm>
            <a:off x="8037839" y="5966921"/>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20" name="圆角矩形 19">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21" name="圆角矩形 20"/>
          <p:cNvSpPr/>
          <p:nvPr/>
        </p:nvSpPr>
        <p:spPr>
          <a:xfrm>
            <a:off x="10343678" y="6660629"/>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3" grpId="0"/>
      <p:bldP spid="13" grpId="1"/>
      <p:bldP spid="15" grpId="0"/>
      <p:bldP spid="15" grpId="1"/>
      <p:bldP spid="14" grpId="0"/>
      <p:bldP spid="14" grpId="1"/>
      <p:bldP spid="17" grpId="0"/>
      <p:bldP spid="17" grpId="1"/>
      <p:bldP spid="18" grpId="0"/>
      <p:bldP spid="18" grpId="1"/>
      <p:bldP spid="19" grpId="0"/>
      <p:bldP spid="1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700" b="1" dirty="0">
                <a:latin typeface="微软雅黑" panose="020B0503020204020204" pitchFamily="34" charset="-122"/>
                <a:ea typeface="微软雅黑" panose="020B0503020204020204" pitchFamily="34" charset="-122"/>
              </a:rPr>
              <a:t>二、神经系统的分级调节和人脑的高级功能</a:t>
            </a:r>
            <a:endParaRPr lang="zh-CN" altLang="zh-CN" sz="47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08201" y="147742"/>
            <a:ext cx="11010769" cy="656846"/>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神经系统的分级调节</a:t>
            </a:r>
            <a:endParaRPr lang="zh-CN" altLang="zh-CN" sz="2800" kern="100" dirty="0">
              <a:effectLst/>
              <a:latin typeface="宋体" panose="02010600030101010101" pitchFamily="2" charset="-122"/>
              <a:cs typeface="Courier New" panose="02070309020205020404"/>
            </a:endParaRPr>
          </a:p>
        </p:txBody>
      </p:sp>
      <p:pic>
        <p:nvPicPr>
          <p:cNvPr id="10242" name="Picture 2" descr="\\李笑影\李笑影\2016\同步\步步高\生物\人教必修3\方正\人教必修3\64.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56119" y="803598"/>
            <a:ext cx="5151655" cy="324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08201" y="768912"/>
            <a:ext cx="11873194" cy="5262979"/>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各级中枢</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IPAPANNEW"/>
                <a:ea typeface="华文细黑"/>
                <a:cs typeface="Times New Roman" panose="02020603050405020304"/>
              </a:rPr>
              <a:t>[A]</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调节机体活动</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a:p>
            <a:pPr>
              <a:lnSpc>
                <a:spcPct val="150000"/>
              </a:lnSpc>
              <a:spcAft>
                <a:spcPts val="0"/>
              </a:spcAft>
            </a:pPr>
            <a:r>
              <a:rPr lang="zh-CN" altLang="zh-CN" sz="2800" kern="100" dirty="0" smtClean="0">
                <a:latin typeface="Times New Roman" panose="02020603050405020304"/>
                <a:ea typeface="华文细黑"/>
                <a:cs typeface="Times New Roman" panose="02020603050405020304"/>
              </a:rPr>
              <a:t>最高级</a:t>
            </a:r>
            <a:r>
              <a:rPr lang="zh-CN" altLang="zh-CN" sz="2800" kern="100" dirty="0">
                <a:latin typeface="Times New Roman" panose="02020603050405020304"/>
                <a:ea typeface="华文细黑"/>
                <a:cs typeface="Times New Roman" panose="02020603050405020304"/>
              </a:rPr>
              <a:t>中枢。</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IPAPANNEW"/>
                <a:ea typeface="华文细黑"/>
                <a:cs typeface="Times New Roman" panose="02020603050405020304"/>
              </a:rPr>
              <a:t>[B]</a:t>
            </a:r>
            <a:r>
              <a:rPr lang="zh-CN" altLang="zh-CN" sz="2800" kern="100" dirty="0">
                <a:latin typeface="Times New Roman" panose="02020603050405020304"/>
                <a:ea typeface="华文细黑"/>
                <a:cs typeface="Times New Roman" panose="02020603050405020304"/>
              </a:rPr>
              <a:t>：小脑：</a:t>
            </a:r>
            <a:r>
              <a:rPr lang="zh-CN" altLang="zh-CN" sz="2800" kern="100" dirty="0" smtClean="0">
                <a:latin typeface="Times New Roman" panose="02020603050405020304"/>
                <a:ea typeface="华文细黑"/>
                <a:cs typeface="Times New Roman" panose="02020603050405020304"/>
              </a:rPr>
              <a:t>维持</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中枢。</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IPAPANNEW"/>
                <a:ea typeface="华文细黑"/>
                <a:cs typeface="Times New Roman" panose="02020603050405020304"/>
              </a:rPr>
              <a:t>[C]</a:t>
            </a:r>
            <a:r>
              <a:rPr lang="zh-CN" altLang="zh-CN" sz="2800" kern="100" dirty="0">
                <a:latin typeface="Times New Roman" panose="02020603050405020304"/>
                <a:ea typeface="华文细黑"/>
                <a:cs typeface="Times New Roman" panose="02020603050405020304"/>
              </a:rPr>
              <a:t>：脊髓：</a:t>
            </a:r>
            <a:r>
              <a:rPr lang="zh-CN" altLang="zh-CN" sz="2800" kern="100" dirty="0" smtClean="0">
                <a:latin typeface="Times New Roman" panose="02020603050405020304"/>
                <a:ea typeface="华文细黑"/>
                <a:cs typeface="Times New Roman" panose="02020603050405020304"/>
              </a:rPr>
              <a:t>调节</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低级中枢。</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IPAPANNEW"/>
                <a:ea typeface="华文细黑"/>
                <a:cs typeface="Times New Roman" panose="02020603050405020304"/>
              </a:rPr>
              <a:t>[D]</a:t>
            </a:r>
            <a:r>
              <a:rPr lang="zh-CN" altLang="zh-CN" sz="2800" kern="100" dirty="0">
                <a:latin typeface="Times New Roman" panose="02020603050405020304"/>
                <a:ea typeface="华文细黑"/>
                <a:cs typeface="Times New Roman" panose="02020603050405020304"/>
              </a:rPr>
              <a:t>：下丘脑</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中枢</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调节</a:t>
            </a:r>
            <a:r>
              <a:rPr lang="zh-CN" altLang="zh-CN" sz="2800" kern="100" dirty="0">
                <a:latin typeface="Times New Roman" panose="02020603050405020304"/>
                <a:ea typeface="华文细黑"/>
                <a:cs typeface="Times New Roman" panose="02020603050405020304"/>
              </a:rPr>
              <a:t>中枢，</a:t>
            </a:r>
            <a:r>
              <a:rPr lang="zh-CN" altLang="zh-CN" sz="2800" kern="100" dirty="0" smtClean="0">
                <a:latin typeface="Times New Roman" panose="02020603050405020304"/>
                <a:ea typeface="华文细黑"/>
                <a:cs typeface="Times New Roman" panose="02020603050405020304"/>
              </a:rPr>
              <a:t>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等</a:t>
            </a:r>
            <a:r>
              <a:rPr lang="zh-CN" altLang="zh-CN" sz="2800" kern="100" dirty="0">
                <a:latin typeface="Times New Roman" panose="02020603050405020304"/>
                <a:ea typeface="华文细黑"/>
                <a:cs typeface="Times New Roman" panose="02020603050405020304"/>
              </a:rPr>
              <a:t>的控制有关。</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IPAPANNEW"/>
                <a:ea typeface="华文细黑"/>
                <a:cs typeface="Times New Roman" panose="02020603050405020304"/>
              </a:rPr>
              <a:t>[E]</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有许多维持生命必要的中枢，</a:t>
            </a:r>
            <a:r>
              <a:rPr lang="zh-CN" altLang="zh-CN" sz="2800" kern="100" dirty="0" smtClean="0">
                <a:latin typeface="Times New Roman" panose="02020603050405020304"/>
                <a:ea typeface="华文细黑"/>
                <a:cs typeface="Times New Roman" panose="02020603050405020304"/>
              </a:rPr>
              <a:t>如</a:t>
            </a:r>
            <a:r>
              <a:rPr lang="en-US" altLang="zh-CN" sz="2800" u="sng" kern="100" dirty="0" smtClean="0">
                <a:latin typeface="Times New Roman" panose="02020603050405020304"/>
                <a:ea typeface="华文细黑"/>
                <a:cs typeface="Times New Roman" panose="02020603050405020304"/>
              </a:rPr>
              <a:t>                </a:t>
            </a:r>
            <a:r>
              <a:rPr lang="en-US" altLang="zh-CN" sz="2800" u="sng" kern="100" dirty="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关系：一般来说，</a:t>
            </a:r>
            <a:r>
              <a:rPr lang="zh-CN" altLang="zh-CN" sz="2800" kern="100" dirty="0" smtClean="0">
                <a:latin typeface="Times New Roman" panose="02020603050405020304"/>
                <a:ea typeface="华文细黑"/>
                <a:cs typeface="Times New Roman" panose="02020603050405020304"/>
              </a:rPr>
              <a:t>位于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低级中枢</a:t>
            </a:r>
            <a:r>
              <a:rPr lang="zh-CN" altLang="zh-CN" sz="2800" kern="100" dirty="0" smtClean="0">
                <a:latin typeface="Times New Roman" panose="02020603050405020304"/>
                <a:ea typeface="华文细黑"/>
                <a:cs typeface="Times New Roman" panose="02020603050405020304"/>
              </a:rPr>
              <a:t>受</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中</a:t>
            </a:r>
            <a:r>
              <a:rPr lang="zh-CN" altLang="zh-CN" sz="2800" kern="100" dirty="0">
                <a:latin typeface="Times New Roman" panose="02020603050405020304"/>
                <a:ea typeface="华文细黑"/>
                <a:cs typeface="Times New Roman" panose="02020603050405020304"/>
              </a:rPr>
              <a:t>相应的高级中枢的调控。</a:t>
            </a:r>
            <a:endParaRPr lang="zh-CN" altLang="zh-CN" sz="2800" kern="100" dirty="0">
              <a:effectLst/>
              <a:latin typeface="宋体" panose="02010600030101010101" pitchFamily="2" charset="-122"/>
              <a:cs typeface="Courier New" panose="02070309020205020404"/>
            </a:endParaRPr>
          </a:p>
        </p:txBody>
      </p:sp>
      <p:sp>
        <p:nvSpPr>
          <p:cNvPr id="6" name="矩形 5"/>
          <p:cNvSpPr/>
          <p:nvPr/>
        </p:nvSpPr>
        <p:spPr>
          <a:xfrm>
            <a:off x="1102271" y="150043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大脑皮层</a:t>
            </a:r>
            <a:endParaRPr lang="zh-CN" altLang="en-US" sz="2800" dirty="0">
              <a:solidFill>
                <a:srgbClr val="C00000"/>
              </a:solidFill>
            </a:endParaRPr>
          </a:p>
        </p:txBody>
      </p:sp>
      <p:sp>
        <p:nvSpPr>
          <p:cNvPr id="7" name="矩形 6"/>
          <p:cNvSpPr/>
          <p:nvPr/>
        </p:nvSpPr>
        <p:spPr>
          <a:xfrm>
            <a:off x="2849513" y="2772197"/>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身体平衡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2861667" y="342167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躯体运动</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2475756" y="405476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体温</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4958288" y="4049291"/>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水平衡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8161515" y="405881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生物节律</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1035596" y="470677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脑干</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7142433" y="4697363"/>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呼吸中枢</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4188475" y="533591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脊髓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7145168" y="5345321"/>
            <a:ext cx="54373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脑</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5"/>
                                        </p:tgtEl>
                                      </p:cBhvr>
                                    </p:animEffect>
                                    <p:set>
                                      <p:cBhvr>
                                        <p:cTn id="7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7045" y="1429105"/>
            <a:ext cx="10686944"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结合教材图</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，概述突触的结构和兴奋在神经元间传递的过程及特点</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结合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资料分析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，举例说明神经系统的分级调节</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以言语区为例，了解人脑的高级功能。</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3599" y="1004362"/>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704131" y="693490"/>
            <a:ext cx="1620957" cy="706797"/>
          </a:xfrm>
          <a:prstGeom prst="rect">
            <a:avLst/>
          </a:prstGeom>
        </p:spPr>
        <p:txBody>
          <a:bodyPr wrap="none">
            <a:spAutoFit/>
          </a:bodyPr>
          <a:lstStyle/>
          <a:p>
            <a:pPr lvl="0" algn="just">
              <a:lnSpc>
                <a:spcPts val="5500"/>
              </a:lnSpc>
            </a:pPr>
            <a:r>
              <a:rPr lang="zh-CN" altLang="en-US" sz="2800" b="1" kern="100" dirty="0">
                <a:solidFill>
                  <a:srgbClr val="0066FF"/>
                </a:solidFill>
                <a:latin typeface="微软雅黑" panose="020B0503020204020204" pitchFamily="34" charset="-122"/>
                <a:ea typeface="微软雅黑" panose="020B0503020204020204" pitchFamily="34" charset="-122"/>
                <a:cs typeface="Courier New" panose="02070309020205020404"/>
              </a:rPr>
              <a:t>目标导读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8" name="矩形 7"/>
          <p:cNvSpPr/>
          <p:nvPr/>
        </p:nvSpPr>
        <p:spPr>
          <a:xfrm>
            <a:off x="686426" y="4148110"/>
            <a:ext cx="1819669" cy="662554"/>
          </a:xfrm>
          <a:prstGeom prst="rect">
            <a:avLst/>
          </a:prstGeom>
        </p:spPr>
        <p:txBody>
          <a:bodyPr wrap="square">
            <a:spAutoFit/>
          </a:bodyPr>
          <a:lstStyle/>
          <a:p>
            <a:pPr lvl="0" algn="just">
              <a:lnSpc>
                <a:spcPct val="150000"/>
              </a:lnSpc>
            </a:pPr>
            <a:r>
              <a:rPr lang="zh-CN" altLang="en-US" sz="2800" b="1" kern="100" dirty="0" smtClean="0">
                <a:solidFill>
                  <a:srgbClr val="0066FF"/>
                </a:solidFill>
                <a:latin typeface="微软雅黑" panose="020B0503020204020204" pitchFamily="34" charset="-122"/>
                <a:ea typeface="微软雅黑" panose="020B0503020204020204" pitchFamily="34" charset="-122"/>
                <a:cs typeface="Courier New" panose="02070309020205020404"/>
              </a:rPr>
              <a:t>重难点击</a:t>
            </a:r>
            <a:endParaRPr lang="en-US" altLang="zh-CN" sz="2800" b="1" kern="100" dirty="0">
              <a:solidFill>
                <a:srgbClr val="0066FF"/>
              </a:solidFill>
              <a:latin typeface="微软雅黑" panose="020B0503020204020204" pitchFamily="34" charset="-122"/>
              <a:ea typeface="微软雅黑" panose="020B0503020204020204" pitchFamily="34" charset="-122"/>
              <a:cs typeface="Courier New" panose="02070309020205020404"/>
            </a:endParaRPr>
          </a:p>
        </p:txBody>
      </p:sp>
      <p:sp>
        <p:nvSpPr>
          <p:cNvPr id="9" name="矩形 8"/>
          <p:cNvSpPr/>
          <p:nvPr/>
        </p:nvSpPr>
        <p:spPr>
          <a:xfrm>
            <a:off x="-3599" y="4423837"/>
            <a:ext cx="672780" cy="225009"/>
          </a:xfrm>
          <a:prstGeom prst="rect">
            <a:avLst/>
          </a:prstGeom>
          <a:gradFill flip="none" rotWithShape="1">
            <a:gsLst>
              <a:gs pos="0">
                <a:srgbClr val="00CCFF">
                  <a:tint val="66000"/>
                  <a:satMod val="160000"/>
                </a:srgbClr>
              </a:gs>
              <a:gs pos="50000">
                <a:srgbClr val="00CCFF">
                  <a:tint val="44500"/>
                  <a:satMod val="160000"/>
                </a:srgbClr>
              </a:gs>
              <a:gs pos="100000">
                <a:srgbClr val="00CCFF">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57045" y="4869954"/>
            <a:ext cx="11010769" cy="656077"/>
          </a:xfrm>
          <a:prstGeom prst="rect">
            <a:avLst/>
          </a:prstGeom>
        </p:spPr>
        <p:txBody>
          <a:bodyPr>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兴奋在神经元间传递的过程和特点。</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83745" y="138968"/>
            <a:ext cx="11524006" cy="1303177"/>
          </a:xfrm>
          <a:prstGeom prst="rect">
            <a:avLst/>
          </a:prstGeom>
        </p:spPr>
        <p:txBody>
          <a:bodyPr>
            <a:spAutoFit/>
          </a:bodyPr>
          <a:lstStyle/>
          <a:p>
            <a:pPr algn="just">
              <a:lnSpc>
                <a:spcPct val="150000"/>
              </a:lnSpc>
              <a:spcAft>
                <a:spcPts val="0"/>
              </a:spcAft>
            </a:pPr>
            <a:r>
              <a:rPr lang="en-US" altLang="zh-CN" sz="2800" kern="10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人脑的高级功能</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人脑的语言功能</a:t>
            </a:r>
            <a:endParaRPr lang="zh-CN" altLang="zh-CN" sz="2800" kern="100" dirty="0">
              <a:effectLst/>
              <a:latin typeface="宋体" panose="02010600030101010101" pitchFamily="2" charset="-122"/>
              <a:cs typeface="Courier New" panose="02070309020205020404"/>
            </a:endParaRPr>
          </a:p>
        </p:txBody>
      </p:sp>
      <p:pic>
        <p:nvPicPr>
          <p:cNvPr id="11266" name="Picture 2" descr="F:\2016\同步\步步高\生物\人教必修3\方正\人教必修3\65拆.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75460" y="1588452"/>
            <a:ext cx="5239492" cy="43616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536826" y="1625561"/>
            <a:ext cx="1008112" cy="461665"/>
          </a:xfrm>
          <a:prstGeom prst="rect">
            <a:avLst/>
          </a:prstGeom>
          <a:noFill/>
        </p:spPr>
        <p:txBody>
          <a:bodyPr wrap="square" rtlCol="0">
            <a:spAutoFit/>
          </a:bodyPr>
          <a:lstStyle/>
          <a:p>
            <a:r>
              <a:rPr lang="en-US" altLang="zh-CN" kern="100" dirty="0">
                <a:solidFill>
                  <a:srgbClr val="C00000"/>
                </a:solidFill>
                <a:latin typeface="Times New Roman" panose="02020603050405020304"/>
                <a:ea typeface="华文细黑"/>
                <a:cs typeface="Times New Roman" panose="02020603050405020304"/>
              </a:rPr>
              <a:t> W</a:t>
            </a:r>
            <a:r>
              <a:rPr lang="zh-CN" altLang="en-US" kern="100" dirty="0">
                <a:solidFill>
                  <a:srgbClr val="C00000"/>
                </a:solidFill>
                <a:latin typeface="Times New Roman" panose="02020603050405020304"/>
                <a:ea typeface="华文细黑"/>
                <a:cs typeface="Times New Roman" panose="02020603050405020304"/>
              </a:rPr>
              <a:t>区</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8" name="TextBox 7"/>
          <p:cNvSpPr txBox="1"/>
          <p:nvPr/>
        </p:nvSpPr>
        <p:spPr>
          <a:xfrm>
            <a:off x="4871070" y="1993925"/>
            <a:ext cx="1008112" cy="461665"/>
          </a:xfrm>
          <a:prstGeom prst="rect">
            <a:avLst/>
          </a:prstGeom>
          <a:noFill/>
        </p:spPr>
        <p:txBody>
          <a:bodyPr wrap="square" rtlCol="0">
            <a:spAutoFit/>
          </a:bodyPr>
          <a:lstStyle/>
          <a:p>
            <a:r>
              <a:rPr lang="zh-CN" altLang="en-US" kern="100" dirty="0" smtClean="0">
                <a:solidFill>
                  <a:srgbClr val="C00000"/>
                </a:solidFill>
                <a:latin typeface="Times New Roman" panose="02020603050405020304"/>
                <a:ea typeface="华文细黑"/>
                <a:cs typeface="Times New Roman" panose="02020603050405020304"/>
              </a:rPr>
              <a:t>写字</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9" name="TextBox 8"/>
          <p:cNvSpPr txBox="1"/>
          <p:nvPr/>
        </p:nvSpPr>
        <p:spPr>
          <a:xfrm>
            <a:off x="6220172" y="1571402"/>
            <a:ext cx="1008112" cy="461665"/>
          </a:xfrm>
          <a:prstGeom prst="rect">
            <a:avLst/>
          </a:prstGeom>
          <a:noFill/>
        </p:spPr>
        <p:txBody>
          <a:bodyPr wrap="square" rtlCol="0">
            <a:spAutoFit/>
          </a:bodyPr>
          <a:lstStyle/>
          <a:p>
            <a:r>
              <a:rPr lang="en-US" altLang="zh-CN" kern="100" dirty="0" smtClean="0">
                <a:solidFill>
                  <a:srgbClr val="C00000"/>
                </a:solidFill>
                <a:latin typeface="Times New Roman" panose="02020603050405020304"/>
                <a:ea typeface="华文细黑"/>
                <a:cs typeface="Times New Roman" panose="02020603050405020304"/>
              </a:rPr>
              <a:t>V</a:t>
            </a:r>
            <a:r>
              <a:rPr lang="zh-CN" altLang="en-US" kern="100" dirty="0" smtClean="0">
                <a:solidFill>
                  <a:srgbClr val="C00000"/>
                </a:solidFill>
                <a:latin typeface="Times New Roman" panose="02020603050405020304"/>
                <a:ea typeface="华文细黑"/>
                <a:cs typeface="Times New Roman" panose="02020603050405020304"/>
              </a:rPr>
              <a:t>区</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10" name="TextBox 9"/>
          <p:cNvSpPr txBox="1"/>
          <p:nvPr/>
        </p:nvSpPr>
        <p:spPr>
          <a:xfrm>
            <a:off x="7146751" y="1940967"/>
            <a:ext cx="1406252" cy="461665"/>
          </a:xfrm>
          <a:prstGeom prst="rect">
            <a:avLst/>
          </a:prstGeom>
          <a:noFill/>
        </p:spPr>
        <p:txBody>
          <a:bodyPr wrap="square" rtlCol="0">
            <a:spAutoFit/>
          </a:bodyPr>
          <a:lstStyle/>
          <a:p>
            <a:r>
              <a:rPr lang="zh-CN" altLang="en-US" kern="100" dirty="0" smtClean="0">
                <a:solidFill>
                  <a:srgbClr val="C00000"/>
                </a:solidFill>
                <a:latin typeface="Times New Roman" panose="02020603050405020304"/>
                <a:ea typeface="华文细黑"/>
                <a:cs typeface="Times New Roman" panose="02020603050405020304"/>
              </a:rPr>
              <a:t>看懂文字</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11" name="TextBox 10"/>
          <p:cNvSpPr txBox="1"/>
          <p:nvPr/>
        </p:nvSpPr>
        <p:spPr>
          <a:xfrm>
            <a:off x="3607284" y="5129411"/>
            <a:ext cx="721630" cy="461665"/>
          </a:xfrm>
          <a:prstGeom prst="rect">
            <a:avLst/>
          </a:prstGeom>
          <a:noFill/>
        </p:spPr>
        <p:txBody>
          <a:bodyPr wrap="square" rtlCol="0">
            <a:spAutoFit/>
          </a:bodyPr>
          <a:lstStyle/>
          <a:p>
            <a:r>
              <a:rPr lang="en-US" altLang="zh-CN" kern="100" dirty="0" smtClean="0">
                <a:solidFill>
                  <a:srgbClr val="C00000"/>
                </a:solidFill>
                <a:latin typeface="Times New Roman" panose="02020603050405020304"/>
                <a:ea typeface="华文细黑"/>
                <a:cs typeface="Times New Roman" panose="02020603050405020304"/>
              </a:rPr>
              <a:t>S</a:t>
            </a:r>
            <a:r>
              <a:rPr lang="zh-CN" altLang="en-US" kern="100" dirty="0" smtClean="0">
                <a:solidFill>
                  <a:srgbClr val="C00000"/>
                </a:solidFill>
                <a:latin typeface="Times New Roman" panose="02020603050405020304"/>
                <a:ea typeface="华文细黑"/>
                <a:cs typeface="Times New Roman" panose="02020603050405020304"/>
              </a:rPr>
              <a:t>区</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12" name="TextBox 11"/>
          <p:cNvSpPr txBox="1"/>
          <p:nvPr/>
        </p:nvSpPr>
        <p:spPr>
          <a:xfrm>
            <a:off x="4580409" y="5488409"/>
            <a:ext cx="1058837" cy="461665"/>
          </a:xfrm>
          <a:prstGeom prst="rect">
            <a:avLst/>
          </a:prstGeom>
          <a:noFill/>
        </p:spPr>
        <p:txBody>
          <a:bodyPr wrap="square" rtlCol="0">
            <a:spAutoFit/>
          </a:bodyPr>
          <a:lstStyle/>
          <a:p>
            <a:r>
              <a:rPr lang="zh-CN" altLang="en-US" kern="100" dirty="0" smtClean="0">
                <a:solidFill>
                  <a:srgbClr val="C00000"/>
                </a:solidFill>
                <a:latin typeface="Times New Roman" panose="02020603050405020304"/>
                <a:ea typeface="华文细黑"/>
                <a:cs typeface="Times New Roman" panose="02020603050405020304"/>
              </a:rPr>
              <a:t>讲话</a:t>
            </a:r>
            <a:endParaRPr lang="zh-CN" altLang="en-US" kern="100" dirty="0">
              <a:solidFill>
                <a:srgbClr val="C00000"/>
              </a:solidFill>
              <a:latin typeface="Times New Roman" panose="02020603050405020304"/>
              <a:ea typeface="华文细黑"/>
              <a:cs typeface="Times New Roman" panose="02020603050405020304"/>
            </a:endParaRPr>
          </a:p>
        </p:txBody>
      </p:sp>
      <p:sp>
        <p:nvSpPr>
          <p:cNvPr id="13" name="TextBox 12"/>
          <p:cNvSpPr txBox="1"/>
          <p:nvPr/>
        </p:nvSpPr>
        <p:spPr>
          <a:xfrm>
            <a:off x="7105551" y="5450309"/>
            <a:ext cx="1346869" cy="461665"/>
          </a:xfrm>
          <a:prstGeom prst="rect">
            <a:avLst/>
          </a:prstGeom>
          <a:noFill/>
        </p:spPr>
        <p:txBody>
          <a:bodyPr wrap="square" rtlCol="0">
            <a:spAutoFit/>
          </a:bodyPr>
          <a:lstStyle/>
          <a:p>
            <a:r>
              <a:rPr lang="zh-CN" altLang="en-US" kern="100" dirty="0" smtClean="0">
                <a:solidFill>
                  <a:srgbClr val="C00000"/>
                </a:solidFill>
                <a:latin typeface="Times New Roman" panose="02020603050405020304"/>
                <a:ea typeface="华文细黑"/>
                <a:cs typeface="Times New Roman" panose="02020603050405020304"/>
              </a:rPr>
              <a:t>听懂话</a:t>
            </a:r>
            <a:endParaRPr lang="zh-CN" altLang="en-US"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392252" y="309067"/>
            <a:ext cx="11394215" cy="4170372"/>
          </a:xfrm>
          <a:prstGeom prst="rect">
            <a:avLst/>
          </a:prstGeom>
        </p:spPr>
        <p:txBody>
          <a:bodyPr wrap="square">
            <a:spAutoFit/>
          </a:bodyPr>
          <a:lstStyle/>
          <a:p>
            <a:pPr>
              <a:lnSpc>
                <a:spcPts val="53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学习和记忆是脑的高级功能之一</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学习</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不断</a:t>
            </a:r>
            <a:r>
              <a:rPr lang="zh-CN" altLang="zh-CN" sz="2800" kern="100" dirty="0">
                <a:latin typeface="Times New Roman" panose="02020603050405020304"/>
                <a:ea typeface="华文细黑"/>
                <a:cs typeface="Times New Roman" panose="02020603050405020304"/>
              </a:rPr>
              <a:t>地接受刺激，获得新</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和</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过程。</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记忆则是将获得的经验</a:t>
            </a:r>
            <a:r>
              <a:rPr lang="zh-CN" altLang="zh-CN" sz="2800" kern="100" dirty="0" smtClean="0">
                <a:latin typeface="Times New Roman" panose="02020603050405020304"/>
                <a:ea typeface="华文细黑"/>
                <a:cs typeface="Times New Roman" panose="02020603050405020304"/>
              </a:rPr>
              <a:t>进行</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zh-CN" altLang="zh-CN" sz="2800" kern="100" dirty="0">
                <a:latin typeface="Times New Roman" panose="02020603050405020304"/>
                <a:ea typeface="华文细黑"/>
                <a:cs typeface="Times New Roman" panose="02020603050405020304"/>
              </a:rPr>
              <a:t>短期记忆主要</a:t>
            </a:r>
            <a:r>
              <a:rPr lang="zh-CN" altLang="zh-CN" sz="2800" kern="100" dirty="0" smtClean="0">
                <a:latin typeface="Times New Roman" panose="02020603050405020304"/>
                <a:ea typeface="华文细黑"/>
                <a:cs typeface="Times New Roman" panose="02020603050405020304"/>
              </a:rPr>
              <a:t>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有关</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zh-CN" altLang="zh-CN" sz="2800" kern="100" dirty="0">
                <a:latin typeface="Times New Roman" panose="02020603050405020304"/>
                <a:ea typeface="华文细黑"/>
                <a:cs typeface="Times New Roman" panose="02020603050405020304"/>
              </a:rPr>
              <a:t>长期记忆可能</a:t>
            </a:r>
            <a:r>
              <a:rPr lang="zh-CN" altLang="zh-CN" sz="2800" kern="100" dirty="0" smtClean="0">
                <a:latin typeface="Times New Roman" panose="02020603050405020304"/>
                <a:ea typeface="华文细黑"/>
                <a:cs typeface="Times New Roman" panose="02020603050405020304"/>
              </a:rPr>
              <a:t>与</a:t>
            </a:r>
            <a:r>
              <a:rPr lang="en-US" altLang="zh-CN" sz="2800" i="1"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建立有关。</a:t>
            </a:r>
            <a:endParaRPr lang="zh-CN" altLang="zh-CN" sz="2800" kern="100" dirty="0">
              <a:effectLst/>
              <a:latin typeface="宋体" panose="02010600030101010101" pitchFamily="2" charset="-122"/>
              <a:cs typeface="Courier New" panose="02070309020205020404"/>
            </a:endParaRPr>
          </a:p>
        </p:txBody>
      </p:sp>
      <p:sp>
        <p:nvSpPr>
          <p:cNvPr id="6" name="矩形 5"/>
          <p:cNvSpPr/>
          <p:nvPr/>
        </p:nvSpPr>
        <p:spPr>
          <a:xfrm>
            <a:off x="7571561" y="1096963"/>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行为、习惯</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1846734" y="110637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神经系统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9796189" y="110648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积累经验</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5042194" y="2445951"/>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贮存和再现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2873896" y="3113073"/>
            <a:ext cx="5570756"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神经元的活动及神经元之间的联系</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2908156" y="3780195"/>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新突触</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五边形 13"/>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燕尾形 16"/>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183059"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204696" y="722624"/>
            <a:ext cx="11688154" cy="590931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饮酒过量的人往往语无伦次、走路不稳、呼吸急促等，请分析这些现象分别与中枢神经系统的哪些部分有关？</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分别与大脑、小脑、脑干的作用有关，大脑皮层有言语区；小脑有维持身体平衡的中枢；脑干有许多维持生命必要的中枢，如呼吸中枢等。</a:t>
            </a:r>
            <a:endParaRPr lang="zh-CN" altLang="zh-CN" sz="2800"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成年人能有意识地控制大小便，而婴儿及许多偏瘫患者却不能，其道理何在？</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人的大脑能控制排便、排尿等低级中枢的反射活动，婴儿由于脑发育尚不完善，许多偏瘫患者则由于大脑相关中枢受伤，从而导致丧失对低级中枢的控制能力，致使大小便处于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失禁</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状态。</a:t>
            </a:r>
            <a:endParaRPr lang="zh-CN" altLang="zh-CN" sz="2800" kern="100" dirty="0">
              <a:solidFill>
                <a:srgbClr val="C00000"/>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linds(horizont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1" end="1"/>
                                            </p:txEl>
                                          </p:spTgt>
                                        </p:tgtEl>
                                      </p:cBhvr>
                                    </p:animEffect>
                                    <p:set>
                                      <p:cBhvr>
                                        <p:cTn id="17" dur="1" fill="hold">
                                          <p:stCondLst>
                                            <p:cond delay="499"/>
                                          </p:stCondLst>
                                        </p:cTn>
                                        <p:tgtEl>
                                          <p:spTgt spid="7">
                                            <p:txEl>
                                              <p:pRg st="1" end="1"/>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3" end="3"/>
                                            </p:txEl>
                                          </p:spTgt>
                                        </p:tgtEl>
                                      </p:cBhvr>
                                    </p:animEffect>
                                    <p:set>
                                      <p:cBhvr>
                                        <p:cTn id="20"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7"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6019" y="1985"/>
            <a:ext cx="1620000" cy="691200"/>
          </a:xfrm>
          <a:prstGeom prst="rect">
            <a:avLst/>
          </a:prstGeom>
          <a:solidFill>
            <a:schemeClr val="accent6">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活学活用</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62558" y="196655"/>
            <a:ext cx="11572430" cy="5493962"/>
          </a:xfrm>
          <a:prstGeom prst="rect">
            <a:avLst/>
          </a:prstGeom>
        </p:spPr>
        <p:txBody>
          <a:bodyPr>
            <a:spAutoFit/>
          </a:bodyPr>
          <a:lstStyle/>
          <a:p>
            <a:pPr algn="just">
              <a:lnSpc>
                <a:spcPts val="53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下列有关人脑功能的说法错误的是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语言功能是人脑特有的高级功能</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大脑皮层</a:t>
            </a:r>
            <a:r>
              <a:rPr lang="en-US" altLang="zh-CN" sz="2800" kern="100" dirty="0">
                <a:latin typeface="Times New Roman" panose="02020603050405020304"/>
                <a:ea typeface="华文细黑"/>
                <a:cs typeface="Courier New" panose="02070309020205020404"/>
              </a:rPr>
              <a:t>V</a:t>
            </a:r>
            <a:r>
              <a:rPr lang="zh-CN" altLang="zh-CN" sz="2800" kern="100" dirty="0">
                <a:latin typeface="Times New Roman" panose="02020603050405020304"/>
                <a:ea typeface="华文细黑"/>
                <a:cs typeface="Times New Roman" panose="02020603050405020304"/>
              </a:rPr>
              <a:t>区受损患者不能写字</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脑中高级中枢可对脊髓中相应的低级中枢进行调控</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由短期记忆到长期记忆可能与新突触的建立</a:t>
            </a:r>
            <a:r>
              <a:rPr lang="zh-CN" altLang="zh-CN" sz="2800" kern="100" dirty="0" smtClean="0">
                <a:latin typeface="Times New Roman" panose="02020603050405020304"/>
                <a:ea typeface="华文细黑"/>
                <a:cs typeface="Times New Roman" panose="02020603050405020304"/>
              </a:rPr>
              <a:t>有关</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语言功能是人类特有的高级功能。脑中的高级中枢对脊髓中相应的低级中枢有调控作用。长期记忆的形成可能与新突触的建立有关。大脑皮层</a:t>
            </a:r>
            <a:r>
              <a:rPr lang="en-US" altLang="zh-CN" sz="2800" kern="100" dirty="0">
                <a:latin typeface="Times New Roman" panose="02020603050405020304"/>
                <a:ea typeface="华文细黑"/>
                <a:cs typeface="Courier New" panose="02070309020205020404"/>
              </a:rPr>
              <a:t>W</a:t>
            </a:r>
            <a:r>
              <a:rPr lang="zh-CN" altLang="zh-CN" sz="2800" kern="100" dirty="0">
                <a:latin typeface="Times New Roman" panose="02020603050405020304"/>
                <a:ea typeface="华文细黑"/>
                <a:cs typeface="Times New Roman" panose="02020603050405020304"/>
              </a:rPr>
              <a:t>区受损的患者不能写字，</a:t>
            </a:r>
            <a:r>
              <a:rPr lang="en-US" altLang="zh-CN" sz="2800" kern="100" dirty="0">
                <a:latin typeface="Times New Roman" panose="02020603050405020304"/>
                <a:ea typeface="华文细黑"/>
                <a:cs typeface="Courier New" panose="02070309020205020404"/>
              </a:rPr>
              <a:t>V</a:t>
            </a:r>
            <a:r>
              <a:rPr lang="zh-CN" altLang="zh-CN" sz="2800" kern="100" dirty="0">
                <a:latin typeface="Times New Roman" panose="02020603050405020304"/>
                <a:ea typeface="华文细黑"/>
                <a:cs typeface="Times New Roman" panose="02020603050405020304"/>
              </a:rPr>
              <a:t>区受损的患者不能看懂文字。故选</a:t>
            </a:r>
            <a:r>
              <a:rPr lang="en-US" altLang="zh-CN" sz="2800" kern="100" dirty="0">
                <a:latin typeface="Times New Roman" panose="02020603050405020304"/>
                <a:ea typeface="华文细黑"/>
                <a:cs typeface="Courier New" panose="02070309020205020404"/>
              </a:rPr>
              <a:t>B</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3" name="矩形 2"/>
          <p:cNvSpPr/>
          <p:nvPr/>
        </p:nvSpPr>
        <p:spPr>
          <a:xfrm>
            <a:off x="6154963" y="251917"/>
            <a:ext cx="423514" cy="661207"/>
          </a:xfrm>
          <a:prstGeom prst="rect">
            <a:avLst/>
          </a:prstGeom>
        </p:spPr>
        <p:txBody>
          <a:bodyPr wrap="none">
            <a:spAutoFit/>
          </a:bodyPr>
          <a:lstStyle/>
          <a:p>
            <a:pPr algn="just">
              <a:lnSpc>
                <a:spcPct val="150000"/>
              </a:lnSpc>
            </a:pPr>
            <a:r>
              <a:rPr lang="en-US" altLang="zh-CN" sz="2800" b="1" kern="100" dirty="0">
                <a:solidFill>
                  <a:srgbClr val="C00000"/>
                </a:solidFill>
                <a:latin typeface="Times New Roman" panose="02020603050405020304"/>
                <a:ea typeface="华文细黑"/>
                <a:cs typeface="Times New Roman" panose="02020603050405020304"/>
              </a:rPr>
              <a:t>B</a:t>
            </a:r>
            <a:endParaRPr lang="zh-CN" altLang="en-US" sz="2800" b="1"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blinds(horizontal)">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xEl>
                                              <p:pRg st="5" end="5"/>
                                            </p:txEl>
                                          </p:spTgt>
                                        </p:tgtEl>
                                      </p:cBhvr>
                                    </p:animEffect>
                                    <p:set>
                                      <p:cBhvr>
                                        <p:cTn id="17" dur="1" fill="hold">
                                          <p:stCondLst>
                                            <p:cond delay="499"/>
                                          </p:stCondLst>
                                        </p:cTn>
                                        <p:tgtEl>
                                          <p:spTgt spid="5">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uiExpand="1" build="allAtOnce"/>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1" name="五边形 10"/>
          <p:cNvSpPr/>
          <p:nvPr/>
        </p:nvSpPr>
        <p:spPr>
          <a:xfrm>
            <a:off x="902" y="315975"/>
            <a:ext cx="432048" cy="377515"/>
          </a:xfrm>
          <a:prstGeom prst="homePlate">
            <a:avLst>
              <a:gd name="adj" fmla="val 35304"/>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3059" y="137844"/>
            <a:ext cx="2088232" cy="59052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一题多变</a:t>
            </a:r>
            <a:endParaRPr lang="zh-CN" altLang="en-US" b="1" kern="100" dirty="0">
              <a:solidFill>
                <a:schemeClr val="bg1"/>
              </a:solidFill>
              <a:latin typeface="宋体" panose="02010600030101010101" pitchFamily="2" charset="-122"/>
              <a:cs typeface="Courier New" panose="02070309020205020404"/>
            </a:endParaRPr>
          </a:p>
        </p:txBody>
      </p:sp>
      <p:sp>
        <p:nvSpPr>
          <p:cNvPr id="7" name="矩形 6"/>
          <p:cNvSpPr/>
          <p:nvPr/>
        </p:nvSpPr>
        <p:spPr>
          <a:xfrm>
            <a:off x="204351" y="784548"/>
            <a:ext cx="11805036" cy="5439566"/>
          </a:xfrm>
          <a:prstGeom prst="rect">
            <a:avLst/>
          </a:prstGeom>
        </p:spPr>
        <p:txBody>
          <a:bodyPr>
            <a:spAutoFit/>
          </a:bodyPr>
          <a:lstStyle/>
          <a:p>
            <a:pPr>
              <a:lnSpc>
                <a:spcPts val="5300"/>
              </a:lnSpc>
              <a:spcAft>
                <a:spcPts val="0"/>
              </a:spcAft>
            </a:pPr>
            <a:r>
              <a:rPr lang="zh-CN" altLang="zh-CN" sz="2800" kern="100" dirty="0">
                <a:latin typeface="Times New Roman" panose="02020603050405020304"/>
                <a:ea typeface="华文细黑"/>
                <a:cs typeface="Times New Roman" panose="02020603050405020304"/>
              </a:rPr>
              <a:t>判断正误</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视觉性语言中枢就是视觉中枢。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完成呼吸、排尿、阅读的神经中枢依次是脑干、脊髓、大脑皮层。</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残奥会闭幕式上，中国残疾人艺术团表演的舞蹈得到观众的一致称赞。这些聋哑演员要准确理解指导老师的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手语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所表达的含义，依靠的中枢是视觉中枢。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针刺指尖引起缩手反射属于低级中枢控制的非条件反射。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nSpc>
                <a:spcPts val="53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意识丧失的病人能排尿但不能控制，意识恢复后可控制。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5858549" y="1514153"/>
            <a:ext cx="543739" cy="661015"/>
          </a:xfrm>
          <a:prstGeom prst="rect">
            <a:avLst/>
          </a:prstGeom>
        </p:spPr>
        <p:txBody>
          <a:bodyPr wrap="none">
            <a:spAutoFit/>
          </a:bodyPr>
          <a:lstStyle/>
          <a:p>
            <a:pPr algn="just">
              <a:lnSpc>
                <a:spcPct val="150000"/>
              </a:lnSpc>
            </a:pPr>
            <a:r>
              <a:rPr lang="en-US" altLang="zh-CN" sz="2800" kern="100" dirty="0">
                <a:solidFill>
                  <a:srgbClr val="C00000"/>
                </a:solidFill>
                <a:latin typeface="Times New Roman" panose="02020603050405020304"/>
                <a:ea typeface="华文细黑"/>
                <a:cs typeface="Times New Roman" panose="02020603050405020304"/>
              </a:rPr>
              <a:t>×</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11188724" y="232109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6" name="矩形 15"/>
          <p:cNvSpPr/>
          <p:nvPr/>
        </p:nvSpPr>
        <p:spPr>
          <a:xfrm>
            <a:off x="2604914" y="4202832"/>
            <a:ext cx="543739" cy="661015"/>
          </a:xfrm>
          <a:prstGeom prst="rect">
            <a:avLst/>
          </a:prstGeom>
        </p:spPr>
        <p:txBody>
          <a:bodyPr wrap="none">
            <a:spAutoFit/>
          </a:bodyPr>
          <a:lstStyle/>
          <a:p>
            <a:pPr algn="just">
              <a:lnSpc>
                <a:spcPct val="150000"/>
              </a:lnSpc>
            </a:pPr>
            <a:r>
              <a:rPr lang="en-US" altLang="zh-CN" sz="2800" kern="100" dirty="0">
                <a:solidFill>
                  <a:srgbClr val="C00000"/>
                </a:solidFill>
                <a:latin typeface="Times New Roman" panose="02020603050405020304"/>
                <a:ea typeface="华文细黑"/>
                <a:cs typeface="Times New Roman" panose="02020603050405020304"/>
              </a:rPr>
              <a:t>×</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7" name="矩形 16"/>
          <p:cNvSpPr/>
          <p:nvPr/>
        </p:nvSpPr>
        <p:spPr>
          <a:xfrm>
            <a:off x="9766031" y="5013970"/>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
        <p:nvSpPr>
          <p:cNvPr id="18" name="矩形 17"/>
          <p:cNvSpPr/>
          <p:nvPr/>
        </p:nvSpPr>
        <p:spPr>
          <a:xfrm>
            <a:off x="9746981" y="5691369"/>
            <a:ext cx="543739" cy="523220"/>
          </a:xfrm>
          <a:prstGeom prst="rect">
            <a:avLst/>
          </a:prstGeom>
        </p:spPr>
        <p:txBody>
          <a:bodyPr wrap="none">
            <a:spAutoFit/>
          </a:bodyPr>
          <a:lstStyle/>
          <a:p>
            <a:r>
              <a:rPr lang="en-US" altLang="zh-CN" sz="2800" kern="100" dirty="0">
                <a:solidFill>
                  <a:srgbClr val="C00000"/>
                </a:solidFill>
                <a:latin typeface="华文细黑" panose="02010600040101010101" pitchFamily="2" charset="-122"/>
                <a:ea typeface="华文细黑" panose="02010600040101010101" pitchFamily="2" charset="-122"/>
                <a:cs typeface="Times New Roman" panose="02020603050405020304"/>
              </a:rPr>
              <a:t>√</a:t>
            </a:r>
            <a:endParaRPr lang="zh-CN" altLang="en-US" sz="2800" dirty="0">
              <a:solidFill>
                <a:srgbClr val="C00000"/>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2" grpId="0"/>
      <p:bldP spid="2" grpId="1"/>
      <p:bldP spid="4" grpId="0"/>
      <p:bldP spid="4" grpId="1"/>
      <p:bldP spid="16" grpId="0"/>
      <p:bldP spid="16" grpId="1"/>
      <p:bldP spid="17" grpId="0"/>
      <p:bldP spid="17" grpId="1"/>
      <p:bldP spid="18" grpId="0"/>
      <p:bldP spid="1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85"/>
            <a:ext cx="12190413" cy="6656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13" name="圆角矩形 12"/>
          <p:cNvSpPr/>
          <p:nvPr/>
        </p:nvSpPr>
        <p:spPr>
          <a:xfrm>
            <a:off x="10343678" y="6660629"/>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5" name="矩形 14"/>
          <p:cNvSpPr/>
          <p:nvPr/>
        </p:nvSpPr>
        <p:spPr>
          <a:xfrm>
            <a:off x="-8792" y="362025"/>
            <a:ext cx="1990750" cy="576000"/>
          </a:xfrm>
          <a:prstGeom prst="rect">
            <a:avLst/>
          </a:prstGeom>
          <a:solidFill>
            <a:schemeClr val="accent6">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课堂小结</a:t>
            </a:r>
            <a:endParaRPr lang="zh-CN" altLang="en-US" sz="2800" b="1" kern="100" dirty="0">
              <a:solidFill>
                <a:schemeClr val="bg1"/>
              </a:solidFill>
              <a:latin typeface="+mj-ea"/>
              <a:ea typeface="+mj-ea"/>
              <a:cs typeface="Courier New" panose="02070309020205020404"/>
            </a:endParaRPr>
          </a:p>
        </p:txBody>
      </p:sp>
      <p:pic>
        <p:nvPicPr>
          <p:cNvPr id="5122" name="Picture 2" descr="F:\2016\同步\步步高\生物\人教必修3\方正\人教必修3\66拆.tif"/>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017447" y="665511"/>
            <a:ext cx="8155518" cy="56516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274496" y="703015"/>
            <a:ext cx="936104" cy="461665"/>
          </a:xfrm>
          <a:prstGeom prst="rect">
            <a:avLst/>
          </a:prstGeom>
          <a:noFill/>
        </p:spPr>
        <p:txBody>
          <a:bodyPr wrap="square" rtlCol="0">
            <a:spAutoFit/>
          </a:bodyPr>
          <a:lstStyle/>
          <a:p>
            <a:r>
              <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rPr>
              <a:t>大脑</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0" name="TextBox 9"/>
          <p:cNvSpPr txBox="1"/>
          <p:nvPr/>
        </p:nvSpPr>
        <p:spPr>
          <a:xfrm>
            <a:off x="8231063" y="2978696"/>
            <a:ext cx="936104" cy="461665"/>
          </a:xfrm>
          <a:prstGeom prst="rect">
            <a:avLst/>
          </a:prstGeom>
          <a:noFill/>
        </p:spPr>
        <p:txBody>
          <a:bodyPr wrap="square" rtlCol="0">
            <a:spAutoFit/>
          </a:bodyPr>
          <a:lstStyle/>
          <a:p>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脊髓</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4" name="TextBox 13"/>
          <p:cNvSpPr txBox="1"/>
          <p:nvPr/>
        </p:nvSpPr>
        <p:spPr>
          <a:xfrm>
            <a:off x="8212013" y="3892505"/>
            <a:ext cx="936104" cy="461665"/>
          </a:xfrm>
          <a:prstGeom prst="rect">
            <a:avLst/>
          </a:prstGeom>
          <a:noFill/>
        </p:spPr>
        <p:txBody>
          <a:bodyPr wrap="square" rtlCol="0">
            <a:spAutoFit/>
          </a:bodyPr>
          <a:lstStyle/>
          <a:p>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感知</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7" name="TextBox 16"/>
          <p:cNvSpPr txBox="1"/>
          <p:nvPr/>
        </p:nvSpPr>
        <p:spPr>
          <a:xfrm>
            <a:off x="9608740" y="4473391"/>
            <a:ext cx="936104" cy="461665"/>
          </a:xfrm>
          <a:prstGeom prst="rect">
            <a:avLst/>
          </a:prstGeom>
          <a:noFill/>
        </p:spPr>
        <p:txBody>
          <a:bodyPr wrap="square" rtlCol="0">
            <a:spAutoFit/>
          </a:bodyPr>
          <a:lstStyle/>
          <a:p>
            <a:r>
              <a:rPr lang="zh-CN" altLang="en-US" kern="100" smtClean="0">
                <a:solidFill>
                  <a:srgbClr val="C00000"/>
                </a:solidFill>
                <a:latin typeface="华文细黑" panose="02010600040101010101" pitchFamily="2" charset="-122"/>
                <a:ea typeface="华文细黑" panose="02010600040101010101" pitchFamily="2" charset="-122"/>
                <a:cs typeface="Times New Roman" panose="02020603050405020304"/>
              </a:rPr>
              <a:t>反</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5" name="矩形 4"/>
          <p:cNvSpPr/>
          <p:nvPr/>
        </p:nvSpPr>
        <p:spPr>
          <a:xfrm>
            <a:off x="8164388" y="4826521"/>
            <a:ext cx="1107996" cy="461665"/>
          </a:xfrm>
          <a:prstGeom prst="rect">
            <a:avLst/>
          </a:prstGeom>
        </p:spPr>
        <p:txBody>
          <a:bodyPr wrap="none">
            <a:spAutoFit/>
          </a:bodyPr>
          <a:lstStyle/>
          <a:p>
            <a:pPr lvl="0"/>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射活动</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8" name="矩形 17"/>
          <p:cNvSpPr/>
          <p:nvPr/>
        </p:nvSpPr>
        <p:spPr>
          <a:xfrm>
            <a:off x="8087047" y="5414198"/>
            <a:ext cx="800219" cy="461665"/>
          </a:xfrm>
          <a:prstGeom prst="rect">
            <a:avLst/>
          </a:prstGeom>
        </p:spPr>
        <p:txBody>
          <a:bodyPr wrap="none">
            <a:spAutoFit/>
          </a:bodyPr>
          <a:lstStyle/>
          <a:p>
            <a:pPr lvl="0"/>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语言</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19" name="矩形 18"/>
          <p:cNvSpPr/>
          <p:nvPr/>
        </p:nvSpPr>
        <p:spPr>
          <a:xfrm>
            <a:off x="2077621" y="2992413"/>
            <a:ext cx="1415772" cy="1131079"/>
          </a:xfrm>
          <a:prstGeom prst="rect">
            <a:avLst/>
          </a:prstGeom>
        </p:spPr>
        <p:txBody>
          <a:bodyPr wrap="none">
            <a:spAutoFit/>
          </a:bodyPr>
          <a:lstStyle/>
          <a:p>
            <a:pPr lvl="0">
              <a:lnSpc>
                <a:spcPts val="27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电信号</a:t>
            </a:r>
            <a:r>
              <a:rPr lang="en-US" altLang="zh-CN" kern="100" dirty="0" smtClean="0">
                <a:solidFill>
                  <a:srgbClr val="C00000"/>
                </a:solidFill>
                <a:latin typeface="宋体" panose="02010600030101010101" pitchFamily="2" charset="-122"/>
                <a:ea typeface="华文细黑"/>
                <a:cs typeface="Times New Roman" panose="02020603050405020304"/>
              </a:rPr>
              <a:t>→</a:t>
            </a:r>
            <a:endParaRPr lang="en-US" altLang="zh-CN" kern="100" dirty="0" smtClean="0">
              <a:solidFill>
                <a:srgbClr val="C00000"/>
              </a:solidFill>
              <a:latin typeface="宋体" panose="02010600030101010101" pitchFamily="2" charset="-122"/>
              <a:ea typeface="华文细黑"/>
              <a:cs typeface="Times New Roman" panose="02020603050405020304"/>
            </a:endParaRPr>
          </a:p>
          <a:p>
            <a:pPr lvl="0">
              <a:lnSpc>
                <a:spcPts val="2700"/>
              </a:lnSpc>
            </a:pPr>
            <a:r>
              <a:rPr lang="zh-CN" altLang="en-US" kern="100" dirty="0" smtClean="0">
                <a:solidFill>
                  <a:srgbClr val="C00000"/>
                </a:solidFill>
                <a:latin typeface="宋体" panose="02010600030101010101" pitchFamily="2" charset="-122"/>
                <a:ea typeface="华文细黑"/>
                <a:cs typeface="Times New Roman" panose="02020603050405020304"/>
              </a:rPr>
              <a:t>化学信号</a:t>
            </a:r>
            <a:endParaRPr lang="en-US" altLang="zh-CN" kern="100" dirty="0" smtClean="0">
              <a:solidFill>
                <a:srgbClr val="C00000"/>
              </a:solidFill>
              <a:latin typeface="宋体" panose="02010600030101010101" pitchFamily="2" charset="-122"/>
              <a:ea typeface="华文细黑"/>
              <a:cs typeface="Times New Roman" panose="02020603050405020304"/>
            </a:endParaRPr>
          </a:p>
          <a:p>
            <a:pPr lvl="0">
              <a:lnSpc>
                <a:spcPts val="2700"/>
              </a:lnSpc>
            </a:pPr>
            <a:r>
              <a:rPr lang="en-US" altLang="zh-CN" kern="100" dirty="0" smtClean="0">
                <a:solidFill>
                  <a:srgbClr val="C00000"/>
                </a:solidFill>
                <a:latin typeface="宋体" panose="02010600030101010101" pitchFamily="2" charset="-122"/>
                <a:ea typeface="华文细黑"/>
                <a:cs typeface="Times New Roman" panose="02020603050405020304"/>
              </a:rPr>
              <a:t>→</a:t>
            </a:r>
            <a:r>
              <a:rPr lang="zh-CN" altLang="en-US" kern="100" dirty="0" smtClean="0">
                <a:solidFill>
                  <a:srgbClr val="C00000"/>
                </a:solidFill>
                <a:latin typeface="宋体" panose="02010600030101010101" pitchFamily="2" charset="-122"/>
                <a:ea typeface="华文细黑"/>
                <a:cs typeface="Times New Roman" panose="02020603050405020304"/>
              </a:rPr>
              <a:t>电信号</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20" name="TextBox 19"/>
          <p:cNvSpPr txBox="1"/>
          <p:nvPr/>
        </p:nvSpPr>
        <p:spPr>
          <a:xfrm>
            <a:off x="2101230" y="4509914"/>
            <a:ext cx="1507604" cy="646331"/>
          </a:xfrm>
          <a:prstGeom prst="rect">
            <a:avLst/>
          </a:prstGeom>
          <a:noFill/>
        </p:spPr>
        <p:txBody>
          <a:bodyPr wrap="square" rtlCol="0">
            <a:spAutoFit/>
          </a:bodyPr>
          <a:lstStyle/>
          <a:p>
            <a:pPr>
              <a:lnSpc>
                <a:spcPct val="1500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单向传递</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21" name="TextBox 20"/>
          <p:cNvSpPr txBox="1"/>
          <p:nvPr/>
        </p:nvSpPr>
        <p:spPr>
          <a:xfrm>
            <a:off x="6258272" y="2215183"/>
            <a:ext cx="851004" cy="646331"/>
          </a:xfrm>
          <a:prstGeom prst="rect">
            <a:avLst/>
          </a:prstGeom>
          <a:noFill/>
        </p:spPr>
        <p:txBody>
          <a:bodyPr wrap="square" rtlCol="0">
            <a:spAutoFit/>
          </a:bodyPr>
          <a:lstStyle/>
          <a:p>
            <a:pPr>
              <a:lnSpc>
                <a:spcPct val="1500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分级</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
        <p:nvSpPr>
          <p:cNvPr id="22" name="TextBox 21"/>
          <p:cNvSpPr txBox="1"/>
          <p:nvPr/>
        </p:nvSpPr>
        <p:spPr>
          <a:xfrm>
            <a:off x="7068971" y="4087391"/>
            <a:ext cx="851004" cy="646331"/>
          </a:xfrm>
          <a:prstGeom prst="rect">
            <a:avLst/>
          </a:prstGeom>
          <a:noFill/>
        </p:spPr>
        <p:txBody>
          <a:bodyPr wrap="square" rtlCol="0">
            <a:spAutoFit/>
          </a:bodyPr>
          <a:lstStyle/>
          <a:p>
            <a:pPr>
              <a:lnSpc>
                <a:spcPct val="150000"/>
              </a:lnSpc>
            </a:pPr>
            <a:r>
              <a:rPr lang="zh-CN" altLang="en-US" kern="100" dirty="0" smtClean="0">
                <a:solidFill>
                  <a:srgbClr val="C00000"/>
                </a:solidFill>
                <a:latin typeface="华文细黑" panose="02010600040101010101" pitchFamily="2" charset="-122"/>
                <a:ea typeface="华文细黑" panose="02010600040101010101" pitchFamily="2" charset="-122"/>
                <a:cs typeface="Times New Roman" panose="02020603050405020304"/>
              </a:rPr>
              <a:t>高级</a:t>
            </a:r>
            <a:endParaRPr lang="zh-CN" altLang="en-US" kern="100" dirty="0">
              <a:solidFill>
                <a:srgbClr val="C00000"/>
              </a:solidFill>
              <a:latin typeface="华文细黑" panose="02010600040101010101" pitchFamily="2" charset="-122"/>
              <a:ea typeface="华文细黑" panose="02010600040101010101" pitchFamily="2" charset="-122"/>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linds(horizontal)">
                                      <p:cBhvr>
                                        <p:cTn id="25" dur="500"/>
                                        <p:tgtEl>
                                          <p:spTgt spid="2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8"/>
                                        </p:tgtEl>
                                      </p:cBhvr>
                                    </p:animEffect>
                                    <p:set>
                                      <p:cBhvr>
                                        <p:cTn id="51" dur="1" fill="hold">
                                          <p:stCondLst>
                                            <p:cond delay="499"/>
                                          </p:stCondLst>
                                        </p:cTn>
                                        <p:tgtEl>
                                          <p:spTgt spid="18"/>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9"/>
                                        </p:tgtEl>
                                      </p:cBhvr>
                                    </p:animEffect>
                                    <p:set>
                                      <p:cBhvr>
                                        <p:cTn id="54" dur="1" fill="hold">
                                          <p:stCondLst>
                                            <p:cond delay="499"/>
                                          </p:stCondLst>
                                        </p:cTn>
                                        <p:tgtEl>
                                          <p:spTgt spid="1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2"/>
                                        </p:tgtEl>
                                      </p:cBhvr>
                                    </p:animEffect>
                                    <p:set>
                                      <p:cBhvr>
                                        <p:cTn id="63" dur="1" fill="hold">
                                          <p:stCondLst>
                                            <p:cond delay="499"/>
                                          </p:stCondLst>
                                        </p:cTn>
                                        <p:tgtEl>
                                          <p:spTgt spid="2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3"/>
                                        </p:tgtEl>
                                      </p:cBhvr>
                                    </p:animEffect>
                                    <p:set>
                                      <p:cBhvr>
                                        <p:cTn id="66"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3" grpId="0"/>
      <p:bldP spid="3" grpId="1"/>
      <p:bldP spid="10" grpId="0"/>
      <p:bldP spid="10" grpId="1"/>
      <p:bldP spid="14" grpId="0"/>
      <p:bldP spid="14" grpId="1"/>
      <p:bldP spid="17" grpId="0"/>
      <p:bldP spid="17" grpId="1"/>
      <p:bldP spid="5" grpId="0"/>
      <p:bldP spid="5" grpId="1"/>
      <p:bldP spid="18" grpId="0"/>
      <p:bldP spid="18" grpId="1"/>
      <p:bldP spid="19" grpId="0"/>
      <p:bldP spid="19" grpId="1"/>
      <p:bldP spid="20" grpId="0"/>
      <p:bldP spid="20" grpId="1"/>
      <p:bldP spid="21" grpId="0"/>
      <p:bldP spid="21" grpId="1"/>
      <p:bldP spid="22" grpId="0"/>
      <p:bldP spid="2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2421682"/>
            <a:ext cx="12190413" cy="1512168"/>
          </a:xfrm>
          <a:prstGeom prst="rect">
            <a:avLst/>
          </a:prstGeom>
          <a:solidFill>
            <a:srgbClr val="0066C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latin typeface="微软雅黑" panose="020B0503020204020204" pitchFamily="34" charset="-122"/>
                <a:ea typeface="微软雅黑" panose="020B0503020204020204" pitchFamily="34" charset="-122"/>
              </a:rPr>
              <a:t>对点训练        </a:t>
            </a:r>
            <a:r>
              <a:rPr lang="zh-CN" altLang="en-US" sz="3500" dirty="0" smtClean="0">
                <a:latin typeface="微软雅黑" panose="020B0503020204020204" pitchFamily="34" charset="-122"/>
                <a:ea typeface="微软雅黑" panose="020B0503020204020204" pitchFamily="34" charset="-122"/>
              </a:rPr>
              <a:t>当堂检测  自查自纠</a:t>
            </a:r>
            <a:endParaRPr lang="zh-CN" altLang="en-US" sz="35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圆角矩形 12"/>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矩形 13"/>
          <p:cNvSpPr/>
          <p:nvPr/>
        </p:nvSpPr>
        <p:spPr>
          <a:xfrm>
            <a:off x="310701" y="568524"/>
            <a:ext cx="11457851" cy="6017225"/>
          </a:xfrm>
          <a:prstGeom prst="rect">
            <a:avLst/>
          </a:prstGeom>
        </p:spPr>
        <p:txBody>
          <a:bodyPr>
            <a:spAutoFit/>
          </a:bodyPr>
          <a:lstStyle/>
          <a:p>
            <a:pPr algn="just">
              <a:lnSpc>
                <a:spcPct val="15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近年，有人利用肉毒杆菌毒素进行除皱美容，这遭到了部分专家的质疑。肉毒杆菌毒素是从肉毒杆菌中提取的毒蛋白，是自然界已知的最强的神经毒素。它能选择性地阻遏乙酰胆碱</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一种兴奋性递质</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的释放过程，这种毒素对兴奋传递的作用是</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Times New Roman" panose="02020603050405020304"/>
                <a:ea typeface="华文细黑"/>
                <a:cs typeface="Courier New" panose="02070309020205020404"/>
              </a:rPr>
              <a:t>A.</a:t>
            </a:r>
            <a:r>
              <a:rPr lang="zh-CN" altLang="zh-CN" sz="2600" kern="100" dirty="0">
                <a:latin typeface="Times New Roman" panose="02020603050405020304"/>
                <a:ea typeface="华文细黑"/>
                <a:cs typeface="Times New Roman" panose="02020603050405020304"/>
              </a:rPr>
              <a:t>使兴奋的传递中断</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Times New Roman" panose="02020603050405020304"/>
                <a:ea typeface="华文细黑"/>
                <a:cs typeface="Courier New" panose="02070309020205020404"/>
              </a:rPr>
              <a:t>B.</a:t>
            </a:r>
            <a:r>
              <a:rPr lang="zh-CN" altLang="zh-CN" sz="2600" kern="100" dirty="0">
                <a:latin typeface="Times New Roman" panose="02020603050405020304"/>
                <a:ea typeface="华文细黑"/>
                <a:cs typeface="Times New Roman" panose="02020603050405020304"/>
              </a:rPr>
              <a:t>使另一个神经元产生兴奋</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Times New Roman" panose="02020603050405020304"/>
                <a:ea typeface="华文细黑"/>
                <a:cs typeface="Courier New" panose="02070309020205020404"/>
              </a:rPr>
              <a:t>C.</a:t>
            </a:r>
            <a:r>
              <a:rPr lang="zh-CN" altLang="zh-CN" sz="2600" kern="100" dirty="0">
                <a:latin typeface="Times New Roman" panose="02020603050405020304"/>
                <a:ea typeface="华文细黑"/>
                <a:cs typeface="Times New Roman" panose="02020603050405020304"/>
              </a:rPr>
              <a:t>使兴奋的传递加速</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Times New Roman" panose="02020603050405020304"/>
                <a:ea typeface="华文细黑"/>
                <a:cs typeface="Courier New" panose="02070309020205020404"/>
              </a:rPr>
              <a:t>D.</a:t>
            </a:r>
            <a:r>
              <a:rPr lang="zh-CN" altLang="zh-CN" sz="2600" kern="100" dirty="0">
                <a:latin typeface="Times New Roman" panose="02020603050405020304"/>
                <a:ea typeface="华文细黑"/>
                <a:cs typeface="Times New Roman" panose="02020603050405020304"/>
              </a:rPr>
              <a:t>使另一个神经元产生</a:t>
            </a:r>
            <a:r>
              <a:rPr lang="zh-CN" altLang="zh-CN" sz="2600" kern="100" dirty="0" smtClean="0">
                <a:latin typeface="Times New Roman" panose="02020603050405020304"/>
                <a:ea typeface="华文细黑"/>
                <a:cs typeface="Times New Roman" panose="02020603050405020304"/>
              </a:rPr>
              <a:t>抑制</a:t>
            </a:r>
            <a:endParaRPr lang="en-US" altLang="zh-CN" sz="26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600" b="1" kern="100" dirty="0">
                <a:solidFill>
                  <a:srgbClr val="0000FF"/>
                </a:solidFill>
                <a:latin typeface="Times New Roman" panose="02020603050405020304"/>
                <a:ea typeface="华文细黑"/>
                <a:cs typeface="Times New Roman" panose="02020603050405020304"/>
              </a:rPr>
              <a:t>解析　</a:t>
            </a:r>
            <a:r>
              <a:rPr lang="zh-CN" altLang="zh-CN" sz="2600" kern="100" dirty="0">
                <a:latin typeface="Times New Roman" panose="02020603050405020304"/>
                <a:ea typeface="华文细黑"/>
                <a:cs typeface="Times New Roman" panose="02020603050405020304"/>
              </a:rPr>
              <a:t>另一个神经元的兴奋与乙酰胆碱这种递质有关，如果突触前膜不能释放递质，则兴奋传递中断</a:t>
            </a:r>
            <a:r>
              <a:rPr lang="zh-CN" altLang="zh-CN" sz="2600" kern="100" dirty="0" smtClean="0">
                <a:latin typeface="Times New Roman" panose="02020603050405020304"/>
                <a:ea typeface="华文细黑"/>
                <a:cs typeface="Times New Roman" panose="02020603050405020304"/>
              </a:rPr>
              <a:t>。</a:t>
            </a:r>
            <a:endParaRPr lang="zh-CN" altLang="zh-CN" sz="2600" kern="100" dirty="0">
              <a:latin typeface="宋体" panose="02010600030101010101" pitchFamily="2" charset="-122"/>
              <a:cs typeface="Courier New" panose="02070309020205020404"/>
            </a:endParaRPr>
          </a:p>
        </p:txBody>
      </p:sp>
      <p:sp>
        <p:nvSpPr>
          <p:cNvPr id="2" name="矩形 1"/>
          <p:cNvSpPr/>
          <p:nvPr/>
        </p:nvSpPr>
        <p:spPr>
          <a:xfrm>
            <a:off x="2269591" y="2493576"/>
            <a:ext cx="425116" cy="492443"/>
          </a:xfrm>
          <a:prstGeom prst="rect">
            <a:avLst/>
          </a:prstGeom>
        </p:spPr>
        <p:txBody>
          <a:bodyPr wrap="none">
            <a:spAutoFit/>
          </a:bodyPr>
          <a:lstStyle/>
          <a:p>
            <a:r>
              <a:rPr lang="en-US" altLang="zh-CN" sz="26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a:t>
            </a:r>
            <a:endParaRPr lang="zh-CN" altLang="en-US" sz="2600" b="1" kern="100" dirty="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5" end="5"/>
                                            </p:txEl>
                                          </p:spTgt>
                                        </p:tgtEl>
                                        <p:attrNameLst>
                                          <p:attrName>style.visibility</p:attrName>
                                        </p:attrNameLst>
                                      </p:cBhvr>
                                      <p:to>
                                        <p:strVal val="visible"/>
                                      </p:to>
                                    </p:set>
                                    <p:animEffect transition="in" filter="blinds(horizontal)">
                                      <p:cBhvr>
                                        <p:cTn id="7" dur="500"/>
                                        <p:tgtEl>
                                          <p:spTgt spid="1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5" end="5"/>
                                            </p:txEl>
                                          </p:spTgt>
                                        </p:tgtEl>
                                      </p:cBhvr>
                                    </p:animEffect>
                                    <p:set>
                                      <p:cBhvr>
                                        <p:cTn id="17" dur="1" fill="hold">
                                          <p:stCondLst>
                                            <p:cond delay="499"/>
                                          </p:stCondLst>
                                        </p:cTn>
                                        <p:tgtEl>
                                          <p:spTgt spid="14">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4" grpId="0" uiExpand="1" build="allAtOnce"/>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1"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6" name="Rectangle 21">
            <a:hlinkClick r:id="rId2"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6"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344091" y="578049"/>
            <a:ext cx="11010769" cy="656846"/>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如图表示突触的亚显微结构，下列说法正确的是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pic>
        <p:nvPicPr>
          <p:cNvPr id="6146" name="Picture 2" descr="\\李笑影\李笑影\2016\同步\步步高\生物\人教必修3\方正\人教必修3\67.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17031" y="1413570"/>
            <a:ext cx="3556351" cy="233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44091" y="3795808"/>
            <a:ext cx="10793813" cy="2595839"/>
          </a:xfrm>
          <a:prstGeom prst="rect">
            <a:avLst/>
          </a:prstGeom>
        </p:spPr>
        <p:txBody>
          <a:bodyPr>
            <a:spAutoFit/>
          </a:bodyPr>
          <a:lstStyle/>
          <a:p>
            <a:pPr algn="just">
              <a:lnSpc>
                <a:spcPct val="150000"/>
              </a:lnSpc>
              <a:spcAft>
                <a:spcPts val="0"/>
              </a:spcAft>
            </a:pPr>
            <a:r>
              <a:rPr lang="en-US" altLang="zh-CN" sz="2800" kern="100">
                <a:latin typeface="Times New Roman" panose="02020603050405020304"/>
                <a:ea typeface="华文细黑"/>
                <a:cs typeface="Courier New" panose="02070309020205020404"/>
              </a:rPr>
              <a:t>A.b</a:t>
            </a:r>
            <a:r>
              <a:rPr lang="zh-CN" altLang="zh-CN" sz="2800" kern="100" dirty="0">
                <a:latin typeface="Times New Roman" panose="02020603050405020304"/>
                <a:ea typeface="华文细黑"/>
                <a:cs typeface="Times New Roman" panose="02020603050405020304"/>
              </a:rPr>
              <a:t>兴奋时，兴奋部位的膜对</a:t>
            </a:r>
            <a:r>
              <a:rPr lang="en-US" altLang="zh-CN" sz="2800" kern="100" dirty="0">
                <a:latin typeface="Times New Roman" panose="02020603050405020304"/>
                <a:ea typeface="华文细黑"/>
                <a:cs typeface="Courier New" panose="02070309020205020404"/>
              </a:rPr>
              <a:t>Na</a:t>
            </a:r>
            <a:r>
              <a:rPr lang="zh-CN" altLang="zh-CN" sz="2800" kern="100" baseline="300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通透性减小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一定是一个神经元的树突膜</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中发生电信号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化学信号的转变，信息传递需要能量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当兴奋沿着</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神经元传导时，其膜内电流方向与兴奋传导方向相反</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0" name="矩形 19"/>
          <p:cNvSpPr/>
          <p:nvPr/>
        </p:nvSpPr>
        <p:spPr>
          <a:xfrm>
            <a:off x="557045" y="837506"/>
            <a:ext cx="11010769" cy="2990359"/>
          </a:xfrm>
          <a:prstGeom prst="rect">
            <a:avLst/>
          </a:prstGeom>
        </p:spPr>
        <p:txBody>
          <a:bodyPr>
            <a:spAutoFit/>
          </a:bodyPr>
          <a:lstStyle/>
          <a:p>
            <a:pPr algn="just">
              <a:lnSpc>
                <a:spcPts val="55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选项</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中兴奋部位的膜对</a:t>
            </a:r>
            <a:r>
              <a:rPr lang="en-US" altLang="zh-CN" sz="2800" kern="100" dirty="0">
                <a:latin typeface="Times New Roman" panose="02020603050405020304"/>
                <a:ea typeface="华文细黑"/>
                <a:cs typeface="Courier New" panose="02070309020205020404"/>
              </a:rPr>
              <a:t>Na</a:t>
            </a:r>
            <a:r>
              <a:rPr lang="zh-CN" altLang="zh-CN" sz="2800" kern="100" baseline="300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通透性应该是增大的；</a:t>
            </a:r>
            <a:endParaRPr lang="zh-CN" altLang="zh-CN" sz="2800" kern="100" dirty="0">
              <a:latin typeface="宋体" panose="02010600030101010101" pitchFamily="2" charset="-122"/>
              <a:cs typeface="Courier New" panose="02070309020205020404"/>
            </a:endParaRPr>
          </a:p>
          <a:p>
            <a:pPr algn="just">
              <a:lnSpc>
                <a:spcPts val="5500"/>
              </a:lnSpc>
              <a:spcAft>
                <a:spcPts val="0"/>
              </a:spcAft>
            </a:pPr>
            <a:r>
              <a:rPr lang="zh-CN" altLang="zh-CN" sz="2800" kern="100" dirty="0">
                <a:latin typeface="Times New Roman" panose="02020603050405020304"/>
                <a:ea typeface="华文细黑"/>
                <a:cs typeface="Times New Roman" panose="02020603050405020304"/>
              </a:rPr>
              <a:t>选项</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中</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可以是下一个神经元的细胞体膜或树突膜</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ts val="5500"/>
              </a:lnSpc>
              <a:spcAft>
                <a:spcPts val="0"/>
              </a:spcAft>
            </a:pPr>
            <a:r>
              <a:rPr lang="zh-CN" altLang="zh-CN" sz="2800" kern="100" dirty="0" smtClean="0">
                <a:latin typeface="Times New Roman" panose="02020603050405020304"/>
                <a:ea typeface="华文细黑"/>
                <a:cs typeface="Times New Roman" panose="02020603050405020304"/>
              </a:rPr>
              <a:t>选项</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中兴奋传导的方向与膜内电流的方向是相同的。</a:t>
            </a:r>
            <a:endParaRPr lang="zh-CN" altLang="zh-CN" sz="2800" kern="100" dirty="0">
              <a:latin typeface="宋体" panose="02010600030101010101" pitchFamily="2" charset="-122"/>
              <a:cs typeface="Courier New" panose="02070309020205020404"/>
            </a:endParaRPr>
          </a:p>
          <a:p>
            <a:pPr algn="just">
              <a:lnSpc>
                <a:spcPts val="55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C</a:t>
            </a:r>
            <a:endParaRPr lang="zh-CN" altLang="zh-CN" sz="28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课堂导入</a:t>
            </a:r>
            <a:endParaRPr lang="zh-CN" altLang="en-US" sz="2800" b="1" kern="100" dirty="0">
              <a:solidFill>
                <a:schemeClr val="bg1"/>
              </a:solidFill>
              <a:latin typeface="+mj-ea"/>
              <a:ea typeface="+mj-ea"/>
              <a:cs typeface="Courier New" panose="02070309020205020404"/>
            </a:endParaRPr>
          </a:p>
        </p:txBody>
      </p:sp>
      <p:sp>
        <p:nvSpPr>
          <p:cNvPr id="5" name="矩形 4"/>
          <p:cNvSpPr/>
          <p:nvPr/>
        </p:nvSpPr>
        <p:spPr>
          <a:xfrm>
            <a:off x="406574" y="1016586"/>
            <a:ext cx="11010769" cy="5647700"/>
          </a:xfrm>
          <a:prstGeom prst="rect">
            <a:avLst/>
          </a:prstGeom>
        </p:spPr>
        <p:txBody>
          <a:bodyPr>
            <a:spAutoFit/>
          </a:bodyPr>
          <a:lstStyle/>
          <a:p>
            <a:pPr algn="just">
              <a:lnSpc>
                <a:spcPct val="150000"/>
              </a:lnSpc>
            </a:pPr>
            <a:r>
              <a:rPr lang="zh-CN" altLang="zh-CN" sz="2800" b="1" kern="100" dirty="0">
                <a:solidFill>
                  <a:srgbClr val="C00000"/>
                </a:solidFill>
                <a:latin typeface="Times New Roman" panose="02020603050405020304"/>
                <a:ea typeface="华文细黑"/>
                <a:cs typeface="Times New Roman" panose="02020603050405020304"/>
              </a:rPr>
              <a:t>方式一</a:t>
            </a:r>
            <a:r>
              <a:rPr lang="zh-CN" altLang="zh-CN" sz="2800" b="1" kern="100" dirty="0" smtClean="0">
                <a:solidFill>
                  <a:srgbClr val="C00000"/>
                </a:solidFill>
                <a:latin typeface="Times New Roman" panose="02020603050405020304"/>
                <a:ea typeface="华文细黑"/>
                <a:cs typeface="Times New Roman" panose="02020603050405020304"/>
              </a:rPr>
              <a:t>：</a:t>
            </a:r>
            <a:endParaRPr lang="en-US" altLang="zh-CN" sz="2800" b="1" kern="100" dirty="0" smtClean="0">
              <a:solidFill>
                <a:srgbClr val="C00000"/>
              </a:solidFill>
              <a:latin typeface="Times New Roman" panose="02020603050405020304"/>
              <a:ea typeface="华文细黑"/>
              <a:cs typeface="Times New Roman" panose="02020603050405020304"/>
            </a:endParaRPr>
          </a:p>
          <a:p>
            <a:pPr algn="just">
              <a:lnSpc>
                <a:spcPct val="150000"/>
              </a:lnSpc>
            </a:pPr>
            <a:endParaRPr lang="en-US"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pPr>
            <a:endParaRPr lang="en-US" altLang="zh-CN" sz="2800" b="1" kern="100" dirty="0" smtClean="0">
              <a:solidFill>
                <a:srgbClr val="C00000"/>
              </a:solidFill>
              <a:latin typeface="Times New Roman" panose="02020603050405020304"/>
              <a:ea typeface="华文细黑"/>
              <a:cs typeface="Times New Roman" panose="02020603050405020304"/>
            </a:endParaRPr>
          </a:p>
          <a:p>
            <a:pPr algn="just">
              <a:lnSpc>
                <a:spcPct val="150000"/>
              </a:lnSpc>
            </a:pPr>
            <a:endParaRPr lang="en-US"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pPr>
            <a:endParaRPr lang="en-US" altLang="zh-CN" sz="2800" b="1" kern="100" dirty="0" smtClean="0">
              <a:solidFill>
                <a:srgbClr val="C00000"/>
              </a:solidFill>
              <a:latin typeface="Times New Roman" panose="02020603050405020304"/>
              <a:ea typeface="华文细黑"/>
              <a:cs typeface="Times New Roman" panose="02020603050405020304"/>
            </a:endParaRPr>
          </a:p>
          <a:p>
            <a:pPr algn="just">
              <a:lnSpc>
                <a:spcPts val="3000"/>
              </a:lnSpc>
            </a:pPr>
            <a:endParaRPr lang="en-US" altLang="zh-CN" sz="2800" b="1" kern="100" dirty="0">
              <a:solidFill>
                <a:srgbClr val="C00000"/>
              </a:solidFill>
              <a:latin typeface="Times New Roman" panose="02020603050405020304"/>
              <a:ea typeface="华文细黑"/>
              <a:cs typeface="Times New Roman" panose="02020603050405020304"/>
            </a:endParaRPr>
          </a:p>
          <a:p>
            <a:pPr algn="just">
              <a:lnSpc>
                <a:spcPct val="150000"/>
              </a:lnSpc>
            </a:pPr>
            <a:endParaRPr lang="en-US" altLang="zh-CN" sz="2800" b="1" kern="100" dirty="0" smtClean="0">
              <a:solidFill>
                <a:srgbClr val="C00000"/>
              </a:solidFill>
              <a:latin typeface="Times New Roman" panose="02020603050405020304"/>
              <a:ea typeface="华文细黑"/>
              <a:cs typeface="Times New Roman" panose="02020603050405020304"/>
            </a:endParaRPr>
          </a:p>
          <a:p>
            <a:pPr algn="just">
              <a:lnSpc>
                <a:spcPct val="150000"/>
              </a:lnSpc>
            </a:pPr>
            <a:r>
              <a:rPr lang="zh-CN" altLang="zh-CN" sz="2800" kern="100" dirty="0">
                <a:latin typeface="Times New Roman" panose="02020603050405020304"/>
                <a:ea typeface="华文细黑"/>
                <a:cs typeface="Times New Roman" panose="02020603050405020304"/>
              </a:rPr>
              <a:t>不同的神经中枢控制生命活动有什么不同？它们之间有怎样的联系呢？今天，我们继续学习通过神经系统的</a:t>
            </a:r>
            <a:r>
              <a:rPr lang="zh-CN" altLang="zh-CN" sz="2800" kern="100" dirty="0" smtClean="0">
                <a:latin typeface="Times New Roman" panose="02020603050405020304"/>
                <a:ea typeface="华文细黑"/>
                <a:cs typeface="Times New Roman" panose="02020603050405020304"/>
              </a:rPr>
              <a:t>调节</a:t>
            </a:r>
            <a:r>
              <a:rPr lang="zh-CN" altLang="en-US" sz="2800" kern="100" dirty="0" smtClean="0">
                <a:latin typeface="Times New Roman" panose="02020603050405020304"/>
                <a:ea typeface="华文细黑"/>
                <a:cs typeface="Times New Roman" panose="02020603050405020304"/>
              </a:rPr>
              <a:t>。</a:t>
            </a:r>
            <a:endParaRPr lang="zh-CN" altLang="zh-CN" sz="2800" b="1" kern="100" dirty="0">
              <a:solidFill>
                <a:srgbClr val="C00000"/>
              </a:solidFill>
              <a:latin typeface="Times New Roman" panose="02020603050405020304"/>
              <a:ea typeface="华文细黑"/>
              <a:cs typeface="Times New Roman" panose="02020603050405020304"/>
            </a:endParaRPr>
          </a:p>
        </p:txBody>
      </p:sp>
      <p:pic>
        <p:nvPicPr>
          <p:cNvPr id="1026" name="Picture 2" descr="\\李笑影\李笑影\2016\同步\步步高\生物\人教必修3\方正\人教必修3\59改.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36244" y="1016586"/>
            <a:ext cx="4945104" cy="389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F:\2016\同步\步步高\生物\人教必修3\方正\59A.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7172" y="1745144"/>
            <a:ext cx="3633443" cy="316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1" action="ppaction://hlinksldjump"/>
          </p:cNvPr>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4" name="Rectangle 21">
            <a:hlinkClick r:id="rId2"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5"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6"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矩形 17"/>
          <p:cNvSpPr/>
          <p:nvPr/>
        </p:nvSpPr>
        <p:spPr>
          <a:xfrm>
            <a:off x="622598" y="765498"/>
            <a:ext cx="10793813" cy="4616648"/>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下列实例能够说明神经系统中的高级中枢对低级中枢有控制作用的是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针刺指尖引起缩手反射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短期记忆的多次重复可形成长期记忆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大脑皮层语言</a:t>
            </a:r>
            <a:r>
              <a:rPr lang="en-US" altLang="zh-CN" sz="2800" kern="100" dirty="0">
                <a:latin typeface="Times New Roman" panose="02020603050405020304"/>
                <a:ea typeface="华文细黑"/>
                <a:cs typeface="Courier New" panose="02070309020205020404"/>
              </a:rPr>
              <a:t>H</a:t>
            </a:r>
            <a:r>
              <a:rPr lang="zh-CN" altLang="zh-CN" sz="2800" kern="100" dirty="0">
                <a:latin typeface="Times New Roman" panose="02020603050405020304"/>
                <a:ea typeface="华文细黑"/>
                <a:cs typeface="Times New Roman" panose="02020603050405020304"/>
              </a:rPr>
              <a:t>区损伤，导致人不能听懂别人讲话</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骨骼肌不自主战栗不受大脑控制，但是我们也可以通过大脑</a:t>
            </a:r>
            <a:r>
              <a:rPr lang="zh-CN" altLang="zh-CN" sz="2800" kern="100" dirty="0" smtClean="0">
                <a:latin typeface="Times New Roman" panose="02020603050405020304"/>
                <a:ea typeface="华文细黑"/>
                <a:cs typeface="Times New Roman" panose="02020603050405020304"/>
              </a:rPr>
              <a:t>强制</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控制</a:t>
            </a:r>
            <a:r>
              <a:rPr lang="zh-CN" altLang="zh-CN" sz="2800" kern="100" dirty="0">
                <a:latin typeface="Times New Roman" panose="02020603050405020304"/>
                <a:ea typeface="华文细黑"/>
                <a:cs typeface="Times New Roman" panose="02020603050405020304"/>
              </a:rPr>
              <a:t>它不颤抖</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矩形 17"/>
          <p:cNvSpPr/>
          <p:nvPr/>
        </p:nvSpPr>
        <p:spPr>
          <a:xfrm>
            <a:off x="771863" y="765498"/>
            <a:ext cx="10581133" cy="3629107"/>
          </a:xfrm>
          <a:prstGeom prst="rect">
            <a:avLst/>
          </a:prstGeom>
        </p:spPr>
        <p:txBody>
          <a:bodyPr>
            <a:spAutoFit/>
          </a:bodyPr>
          <a:lstStyle/>
          <a:p>
            <a:pPr algn="just">
              <a:lnSpc>
                <a:spcPts val="55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缩手反射是非条件反射，中枢是脊髓，语言、记忆、思维都是在大脑皮层的参与下进行的。骨骼肌不自主战栗是受下丘脑的体温调节中枢控制的，但通过大脑可强制性控制它不颤抖，说明高级中枢对低级中枢有控制作用。</a:t>
            </a:r>
            <a:endParaRPr lang="zh-CN" altLang="zh-CN" sz="2800" kern="100" dirty="0">
              <a:latin typeface="宋体" panose="02010600030101010101" pitchFamily="2" charset="-122"/>
              <a:cs typeface="Courier New" panose="02070309020205020404"/>
            </a:endParaRPr>
          </a:p>
          <a:p>
            <a:pPr algn="just">
              <a:lnSpc>
                <a:spcPts val="55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D</a:t>
            </a:r>
            <a:endParaRPr lang="zh-CN" altLang="zh-CN" sz="28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blinds(horizontal)">
                                      <p:cBhvr>
                                        <p:cTn id="11" dur="75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71817"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2"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矩形 15"/>
          <p:cNvSpPr/>
          <p:nvPr/>
        </p:nvSpPr>
        <p:spPr>
          <a:xfrm>
            <a:off x="446386" y="722065"/>
            <a:ext cx="11232086" cy="4903329"/>
          </a:xfrm>
          <a:prstGeom prst="rect">
            <a:avLst/>
          </a:prstGeom>
        </p:spPr>
        <p:txBody>
          <a:bodyPr>
            <a:spAutoFit/>
          </a:bodyPr>
          <a:lstStyle/>
          <a:p>
            <a:pPr algn="just">
              <a:lnSpc>
                <a:spcPts val="5300"/>
              </a:lnSpc>
              <a:spcAft>
                <a:spcPts val="0"/>
              </a:spcAft>
            </a:pPr>
            <a:r>
              <a:rPr lang="en-US" altLang="zh-CN" sz="2800" kern="100" dirty="0" smtClean="0">
                <a:latin typeface="Times New Roman" panose="02020603050405020304"/>
                <a:ea typeface="华文细黑"/>
                <a:cs typeface="Courier New" panose="02070309020205020404"/>
              </a:rPr>
              <a:t>4.</a:t>
            </a:r>
            <a:r>
              <a:rPr lang="zh-CN" altLang="zh-CN" sz="2800" kern="100" dirty="0" smtClean="0">
                <a:latin typeface="Times New Roman" panose="02020603050405020304"/>
                <a:ea typeface="华文细黑"/>
                <a:cs typeface="Times New Roman" panose="02020603050405020304"/>
              </a:rPr>
              <a:t>与人体高级神经中枢无直接联系的活动是</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2800" kern="100" dirty="0" smtClean="0">
              <a:latin typeface="宋体" panose="02010600030101010101" pitchFamily="2" charset="-122"/>
              <a:cs typeface="Courier New" panose="02070309020205020404"/>
            </a:endParaRPr>
          </a:p>
          <a:p>
            <a:pPr algn="just">
              <a:lnSpc>
                <a:spcPts val="5300"/>
              </a:lnSpc>
              <a:spcAft>
                <a:spcPts val="0"/>
              </a:spcAft>
            </a:pPr>
            <a:r>
              <a:rPr lang="en-US" altLang="zh-CN" sz="2800" kern="100" dirty="0" smtClean="0">
                <a:latin typeface="Times New Roman" panose="02020603050405020304"/>
                <a:ea typeface="华文细黑"/>
                <a:cs typeface="Courier New" panose="02070309020205020404"/>
              </a:rPr>
              <a:t>A.</a:t>
            </a:r>
            <a:r>
              <a:rPr lang="zh-CN" altLang="zh-CN" sz="2800" kern="100" dirty="0" smtClean="0">
                <a:latin typeface="Times New Roman" panose="02020603050405020304"/>
                <a:ea typeface="华文细黑"/>
                <a:cs typeface="Times New Roman" panose="02020603050405020304"/>
              </a:rPr>
              <a:t>上自习课时边看书边记笔记</a:t>
            </a:r>
            <a:endParaRPr lang="zh-CN" altLang="zh-CN" sz="2800" kern="100" dirty="0" smtClean="0">
              <a:latin typeface="宋体" panose="02010600030101010101" pitchFamily="2" charset="-122"/>
              <a:cs typeface="Courier New" panose="02070309020205020404"/>
            </a:endParaRPr>
          </a:p>
          <a:p>
            <a:pPr algn="just">
              <a:lnSpc>
                <a:spcPts val="5300"/>
              </a:lnSpc>
              <a:spcAft>
                <a:spcPts val="0"/>
              </a:spcAft>
            </a:pPr>
            <a:r>
              <a:rPr lang="en-US" altLang="zh-CN" sz="2800" kern="100" dirty="0" smtClean="0">
                <a:latin typeface="Times New Roman" panose="02020603050405020304"/>
                <a:ea typeface="华文细黑"/>
                <a:cs typeface="Courier New" panose="02070309020205020404"/>
              </a:rPr>
              <a:t>B.</a:t>
            </a:r>
            <a:r>
              <a:rPr lang="zh-CN" altLang="zh-CN" sz="2800" kern="100" dirty="0" smtClean="0">
                <a:latin typeface="Times New Roman" panose="02020603050405020304"/>
                <a:ea typeface="华文细黑"/>
                <a:cs typeface="Times New Roman" panose="02020603050405020304"/>
              </a:rPr>
              <a:t>开始上课时听到</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起立</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的声音就站立起来</a:t>
            </a:r>
            <a:endParaRPr lang="zh-CN" altLang="zh-CN" sz="2800" kern="100" dirty="0" smtClean="0">
              <a:latin typeface="宋体" panose="02010600030101010101" pitchFamily="2" charset="-122"/>
              <a:cs typeface="Courier New" panose="02070309020205020404"/>
            </a:endParaRPr>
          </a:p>
          <a:p>
            <a:pPr algn="just">
              <a:lnSpc>
                <a:spcPts val="5300"/>
              </a:lnSpc>
              <a:spcAft>
                <a:spcPts val="0"/>
              </a:spcAft>
            </a:pPr>
            <a:r>
              <a:rPr lang="en-US" altLang="zh-CN" sz="2800" kern="100" dirty="0" smtClean="0">
                <a:latin typeface="Times New Roman" panose="02020603050405020304"/>
                <a:ea typeface="华文细黑"/>
                <a:cs typeface="Courier New" panose="02070309020205020404"/>
              </a:rPr>
              <a:t>C.</a:t>
            </a:r>
            <a:r>
              <a:rPr lang="zh-CN" altLang="zh-CN" sz="2800" kern="100" dirty="0" smtClean="0">
                <a:latin typeface="Times New Roman" panose="02020603050405020304"/>
                <a:ea typeface="华文细黑"/>
                <a:cs typeface="Times New Roman" panose="02020603050405020304"/>
              </a:rPr>
              <a:t>叩击膝盖下面的韧带引起小腿抬起</a:t>
            </a:r>
            <a:endParaRPr lang="zh-CN" altLang="zh-CN" sz="2800" kern="100" dirty="0" smtClean="0">
              <a:latin typeface="宋体" panose="02010600030101010101" pitchFamily="2" charset="-122"/>
              <a:cs typeface="Courier New" panose="02070309020205020404"/>
            </a:endParaRPr>
          </a:p>
          <a:p>
            <a:pPr algn="just">
              <a:lnSpc>
                <a:spcPts val="5300"/>
              </a:lnSpc>
              <a:spcAft>
                <a:spcPts val="0"/>
              </a:spcAft>
            </a:pPr>
            <a:r>
              <a:rPr lang="en-US" altLang="zh-CN" sz="2800" kern="100" dirty="0" smtClean="0">
                <a:latin typeface="Times New Roman" panose="02020603050405020304"/>
                <a:ea typeface="华文细黑"/>
                <a:cs typeface="Courier New" panose="02070309020205020404"/>
              </a:rPr>
              <a:t>D.</a:t>
            </a:r>
            <a:r>
              <a:rPr lang="zh-CN" altLang="zh-CN" sz="2800" kern="100" dirty="0" smtClean="0">
                <a:latin typeface="Times New Roman" panose="02020603050405020304"/>
                <a:ea typeface="华文细黑"/>
                <a:cs typeface="Times New Roman" panose="02020603050405020304"/>
              </a:rPr>
              <a:t>遇到多年不见的老朋友一时想不起对方的姓名</a:t>
            </a:r>
            <a:endParaRPr lang="en-US" altLang="zh-CN" sz="2800" kern="100" dirty="0" smtClean="0">
              <a:latin typeface="Times New Roman" panose="02020603050405020304"/>
              <a:ea typeface="华文细黑"/>
              <a:cs typeface="Times New Roman" panose="020206030504050203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膝跳反射为非条件反射，其神经中枢位于脊髓内，其余三项所述活动均涉及大脑皮层的语言中枢，与人体高级神经中枢有直接联系</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
        <p:nvSpPr>
          <p:cNvPr id="2" name="矩形 1"/>
          <p:cNvSpPr/>
          <p:nvPr/>
        </p:nvSpPr>
        <p:spPr>
          <a:xfrm>
            <a:off x="7391350" y="928450"/>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a:t>
            </a:r>
            <a:endParaRPr lang="zh-CN" altLang="en-US"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5" end="5"/>
                                            </p:txEl>
                                          </p:spTgt>
                                        </p:tgtEl>
                                        <p:attrNameLst>
                                          <p:attrName>style.visibility</p:attrName>
                                        </p:attrNameLst>
                                      </p:cBhvr>
                                      <p:to>
                                        <p:strVal val="visible"/>
                                      </p:to>
                                    </p:set>
                                    <p:animEffect transition="in" filter="blinds(horizontal)">
                                      <p:cBhvr>
                                        <p:cTn id="7" dur="500"/>
                                        <p:tgtEl>
                                          <p:spTgt spid="1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6">
                                            <p:txEl>
                                              <p:pRg st="5" end="5"/>
                                            </p:txEl>
                                          </p:spTgt>
                                        </p:tgtEl>
                                      </p:cBhvr>
                                    </p:animEffect>
                                    <p:set>
                                      <p:cBhvr>
                                        <p:cTn id="17" dur="1" fill="hold">
                                          <p:stCondLst>
                                            <p:cond delay="499"/>
                                          </p:stCondLst>
                                        </p:cTn>
                                        <p:tgtEl>
                                          <p:spTgt spid="16">
                                            <p:txEl>
                                              <p:pRg st="5" end="5"/>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6" grpId="0" uiExpand="1" build="allAtOnce"/>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198676" y="64468"/>
            <a:ext cx="9099809" cy="130317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图</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是当</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接受一定强度刺激后引起</a:t>
            </a:r>
            <a:r>
              <a:rPr lang="en-US" altLang="zh-CN" sz="2800" kern="100" dirty="0">
                <a:latin typeface="Times New Roman" panose="02020603050405020304"/>
                <a:ea typeface="华文细黑"/>
                <a:cs typeface="Courier New" panose="02070309020205020404"/>
              </a:rPr>
              <a:t>F</a:t>
            </a:r>
            <a:r>
              <a:rPr lang="zh-CN" altLang="zh-CN" sz="2800" kern="100" dirty="0">
                <a:latin typeface="Times New Roman" panose="02020603050405020304"/>
                <a:ea typeface="华文细黑"/>
                <a:cs typeface="Times New Roman" panose="02020603050405020304"/>
              </a:rPr>
              <a:t>收缩过程的示意图。图</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为图</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中</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结构的放大示意图，请回答：</a:t>
            </a:r>
            <a:endParaRPr lang="zh-CN" altLang="zh-CN" sz="2800" kern="100" dirty="0">
              <a:effectLst/>
              <a:latin typeface="宋体" panose="02010600030101010101" pitchFamily="2" charset="-122"/>
              <a:cs typeface="Courier New" panose="02070309020205020404"/>
            </a:endParaRPr>
          </a:p>
        </p:txBody>
      </p:sp>
      <p:pic>
        <p:nvPicPr>
          <p:cNvPr id="7170" name="Picture 2" descr="\\李笑影\李笑影\2016\同步\步步高\生物\人教必修3\方正\人教必修3\67A.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97320" y="1470524"/>
            <a:ext cx="5595773" cy="317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98676" y="4572397"/>
            <a:ext cx="11873194" cy="1949508"/>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图</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的结构名称是</a:t>
            </a:r>
            <a:r>
              <a:rPr lang="en-US" altLang="zh-CN" sz="2800" kern="100" dirty="0">
                <a:latin typeface="Times New Roman" panose="02020603050405020304"/>
                <a:ea typeface="华文细黑"/>
                <a:cs typeface="Courier New" panose="02070309020205020404"/>
              </a:rPr>
              <a:t>____________</a:t>
            </a:r>
            <a:r>
              <a:rPr lang="zh-CN" altLang="zh-CN" sz="2800" kern="100" dirty="0">
                <a:latin typeface="Times New Roman" panose="02020603050405020304"/>
                <a:ea typeface="华文细黑"/>
                <a:cs typeface="Times New Roman" panose="02020603050405020304"/>
              </a:rPr>
              <a:t>。结构</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的名称是</a:t>
            </a:r>
            <a:r>
              <a:rPr lang="en-US" altLang="zh-CN" sz="2800" kern="100" dirty="0">
                <a:latin typeface="Times New Roman" panose="02020603050405020304"/>
                <a:ea typeface="华文细黑"/>
                <a:cs typeface="Courier New" panose="02070309020205020404"/>
              </a:rPr>
              <a:t>____________</a:t>
            </a:r>
            <a:r>
              <a:rPr lang="zh-CN" altLang="zh-CN" sz="2800" kern="100" dirty="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神经纤维</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中的细小分枝叫做</a:t>
            </a:r>
            <a:r>
              <a:rPr lang="en-US" altLang="zh-CN" sz="2800" kern="100" dirty="0">
                <a:latin typeface="Times New Roman" panose="02020603050405020304"/>
                <a:ea typeface="华文细黑"/>
                <a:cs typeface="Courier New" panose="02070309020205020404"/>
              </a:rPr>
              <a:t>____________</a:t>
            </a:r>
            <a:r>
              <a:rPr lang="zh-CN" altLang="zh-CN" sz="2800" kern="100" dirty="0">
                <a:latin typeface="Times New Roman" panose="02020603050405020304"/>
                <a:ea typeface="华文细黑"/>
                <a:cs typeface="Times New Roman" panose="02020603050405020304"/>
              </a:rPr>
              <a:t>。用针刺</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时，引起</a:t>
            </a:r>
            <a:r>
              <a:rPr lang="en-US" altLang="zh-CN" sz="2800" kern="100" dirty="0">
                <a:latin typeface="Times New Roman" panose="02020603050405020304"/>
                <a:ea typeface="华文细黑"/>
                <a:cs typeface="Courier New" panose="02070309020205020404"/>
              </a:rPr>
              <a:t>F</a:t>
            </a:r>
            <a:r>
              <a:rPr lang="zh-CN" altLang="zh-CN" sz="2800" kern="100" dirty="0">
                <a:latin typeface="Times New Roman" panose="02020603050405020304"/>
                <a:ea typeface="华文细黑"/>
                <a:cs typeface="Times New Roman" panose="02020603050405020304"/>
              </a:rPr>
              <a:t>收缩的现象被称为</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。针刺引起疼痛，产生痛觉的部位是</a:t>
            </a:r>
            <a:r>
              <a:rPr lang="en-US" altLang="zh-CN" sz="2800" kern="100" dirty="0" smtClean="0">
                <a:latin typeface="Times New Roman" panose="02020603050405020304"/>
                <a:ea typeface="华文细黑"/>
                <a:cs typeface="Courier New" panose="02070309020205020404"/>
              </a:rPr>
              <a:t>_________</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230175" y="706964"/>
            <a:ext cx="11688154" cy="2031325"/>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当兴奋在神经纤维</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上传导时，兴奋部位的膜内外两侧的电位呈</a:t>
            </a:r>
            <a:r>
              <a:rPr lang="en-US" altLang="zh-CN" sz="2800" kern="100" dirty="0" smtClean="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如果在图</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中</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的间隙处注射乙酰胆碱，</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处发生的变化</a:t>
            </a:r>
            <a:r>
              <a:rPr lang="zh-CN" altLang="zh-CN" sz="2800" kern="100" dirty="0" smtClean="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Courier New" panose="02070309020205020404"/>
              </a:rPr>
              <a:t>_______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兴奋、抑制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，原因是乙酰胆碱引起结构</a:t>
            </a:r>
            <a:r>
              <a:rPr lang="en-US" altLang="zh-CN" sz="2800" kern="100" dirty="0">
                <a:latin typeface="宋体" panose="02010600030101010101" pitchFamily="2" charset="-122"/>
                <a:ea typeface="华文细黑"/>
                <a:cs typeface="Times New Roman" panose="02020603050405020304"/>
              </a:rPr>
              <a:t>②</a:t>
            </a:r>
            <a:r>
              <a:rPr lang="en-US" altLang="zh-CN" sz="2800" kern="100" dirty="0">
                <a:latin typeface="Times New Roman" panose="02020603050405020304"/>
                <a:ea typeface="华文细黑"/>
                <a:cs typeface="Courier New" panose="02070309020205020404"/>
              </a:rPr>
              <a:t>____________</a:t>
            </a:r>
            <a:r>
              <a:rPr lang="zh-CN" altLang="zh-CN" sz="2800" kern="100" dirty="0">
                <a:latin typeface="Times New Roman" panose="02020603050405020304"/>
                <a:ea typeface="华文细黑"/>
                <a:cs typeface="Times New Roman" panose="02020603050405020304"/>
              </a:rPr>
              <a:t>的变化。</a:t>
            </a:r>
            <a:endParaRPr lang="zh-CN" altLang="zh-CN" sz="2800" kern="100" dirty="0">
              <a:effectLst/>
              <a:latin typeface="宋体" panose="02010600030101010101" pitchFamily="2" charset="-122"/>
              <a:cs typeface="Courier New" panose="02070309020205020404"/>
            </a:endParaRPr>
          </a:p>
        </p:txBody>
      </p:sp>
      <p:pic>
        <p:nvPicPr>
          <p:cNvPr id="17" name="Picture 2" descr="\\李笑影\李笑影\2016\同步\步步高\生物\人教必修3\方正\人教必修3\67A.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83715" y="2781722"/>
            <a:ext cx="5822983" cy="329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圆角矩形 17">
            <a:hlinkClick r:id="rId7"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
        <p:nvSpPr>
          <p:cNvPr id="19" name="圆角矩形 18">
            <a:hlinkClick r:id="rId8" action="ppaction://hlinksldjump"/>
          </p:cNvPr>
          <p:cNvSpPr/>
          <p:nvPr/>
        </p:nvSpPr>
        <p:spPr>
          <a:xfrm>
            <a:off x="10031263" y="6658831"/>
            <a:ext cx="1126655" cy="19253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解析答案</a:t>
            </a:r>
            <a:endParaRPr lang="zh-CN" altLang="en-US" sz="1400" dirty="0">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1">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9623598"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2" action="ppaction://hlinksldjump"/>
          </p:cNvPr>
          <p:cNvSpPr>
            <a:spLocks noChangeArrowheads="1"/>
          </p:cNvSpPr>
          <p:nvPr/>
        </p:nvSpPr>
        <p:spPr bwMode="auto">
          <a:xfrm>
            <a:off x="100563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104890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10935710"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11368422" y="117623"/>
            <a:ext cx="360288"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0000FF"/>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矩形 10"/>
          <p:cNvSpPr/>
          <p:nvPr/>
        </p:nvSpPr>
        <p:spPr>
          <a:xfrm>
            <a:off x="422977" y="631007"/>
            <a:ext cx="11232086" cy="5548902"/>
          </a:xfrm>
          <a:prstGeom prst="rect">
            <a:avLst/>
          </a:prstGeom>
        </p:spPr>
        <p:txBody>
          <a:bodyPr>
            <a:spAutoFit/>
          </a:bodyPr>
          <a:lstStyle/>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解析　</a:t>
            </a:r>
            <a:r>
              <a:rPr lang="zh-CN" altLang="zh-CN" sz="2800" kern="100" dirty="0">
                <a:latin typeface="Times New Roman" panose="02020603050405020304"/>
                <a:ea typeface="华文细黑"/>
                <a:cs typeface="Times New Roman" panose="02020603050405020304"/>
              </a:rPr>
              <a:t>由图可知</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为传入神经，</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为感受器。包括痛觉在内的感觉均产生于大脑皮层。神经纤维某一部位受刺激产生兴奋，兴奋部位的膜电位由外正内负转变为内正外负。乙酰胆碱是一种兴奋性递质，所以在</a:t>
            </a:r>
            <a:r>
              <a:rPr lang="en-US" altLang="zh-CN" sz="2800" kern="100" dirty="0">
                <a:latin typeface="宋体" panose="02010600030101010101" pitchFamily="2" charset="-122"/>
                <a:ea typeface="华文细黑"/>
                <a:cs typeface="Times New Roman" panose="02020603050405020304"/>
              </a:rPr>
              <a:t>①②</a:t>
            </a:r>
            <a:r>
              <a:rPr lang="zh-CN" altLang="zh-CN" sz="2800" kern="100" dirty="0">
                <a:latin typeface="Times New Roman" panose="02020603050405020304"/>
                <a:ea typeface="华文细黑"/>
                <a:cs typeface="Times New Roman" panose="02020603050405020304"/>
              </a:rPr>
              <a:t>间隙注入乙酰胆碱可引起</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膜电位变化而产生兴奋。</a:t>
            </a:r>
            <a:endParaRPr lang="zh-CN" altLang="zh-CN" sz="2800" kern="100" dirty="0">
              <a:latin typeface="宋体" panose="02010600030101010101" pitchFamily="2" charset="-122"/>
              <a:cs typeface="Courier New" panose="02070309020205020404"/>
            </a:endParaRPr>
          </a:p>
          <a:p>
            <a:pPr algn="just">
              <a:lnSpc>
                <a:spcPts val="53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panose="02070309020205020404"/>
              </a:rPr>
              <a:t>(1)</a:t>
            </a:r>
            <a:r>
              <a:rPr lang="zh-CN" altLang="zh-CN" sz="2800" kern="100" dirty="0">
                <a:solidFill>
                  <a:srgbClr val="C00000"/>
                </a:solidFill>
                <a:latin typeface="Times New Roman" panose="02020603050405020304"/>
                <a:ea typeface="华文细黑"/>
                <a:cs typeface="Times New Roman" panose="02020603050405020304"/>
              </a:rPr>
              <a:t>突触　突触后膜　</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ts val="5300"/>
              </a:lnSpc>
              <a:spcAft>
                <a:spcPts val="0"/>
              </a:spcAft>
            </a:pPr>
            <a:r>
              <a:rPr lang="en-US" altLang="zh-CN" sz="2800" kern="100" dirty="0" smtClean="0">
                <a:solidFill>
                  <a:srgbClr val="C00000"/>
                </a:solidFill>
                <a:latin typeface="Times New Roman" panose="02020603050405020304"/>
                <a:ea typeface="华文细黑"/>
                <a:cs typeface="Courier New" panose="02070309020205020404"/>
              </a:rPr>
              <a:t>(</a:t>
            </a:r>
            <a:r>
              <a:rPr lang="en-US" altLang="zh-CN" sz="2800" kern="100" dirty="0">
                <a:solidFill>
                  <a:srgbClr val="C00000"/>
                </a:solidFill>
                <a:latin typeface="Times New Roman" panose="02020603050405020304"/>
                <a:ea typeface="华文细黑"/>
                <a:cs typeface="Courier New" panose="02070309020205020404"/>
              </a:rPr>
              <a:t>2)</a:t>
            </a:r>
            <a:r>
              <a:rPr lang="zh-CN" altLang="zh-CN" sz="2800" kern="100" dirty="0">
                <a:solidFill>
                  <a:srgbClr val="C00000"/>
                </a:solidFill>
                <a:latin typeface="Times New Roman" panose="02020603050405020304"/>
                <a:ea typeface="华文细黑"/>
                <a:cs typeface="Times New Roman" panose="02020603050405020304"/>
              </a:rPr>
              <a:t>感受器</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感觉神经末梢</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　反射　大脑皮层　</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ts val="5300"/>
              </a:lnSpc>
              <a:spcAft>
                <a:spcPts val="0"/>
              </a:spcAft>
            </a:pPr>
            <a:r>
              <a:rPr lang="en-US" altLang="zh-CN" sz="2800" kern="100" dirty="0" smtClean="0">
                <a:solidFill>
                  <a:srgbClr val="C00000"/>
                </a:solidFill>
                <a:latin typeface="Times New Roman" panose="02020603050405020304"/>
                <a:ea typeface="华文细黑"/>
                <a:cs typeface="Courier New" panose="02070309020205020404"/>
              </a:rPr>
              <a:t>(</a:t>
            </a:r>
            <a:r>
              <a:rPr lang="en-US" altLang="zh-CN" sz="2800" kern="100" dirty="0">
                <a:solidFill>
                  <a:srgbClr val="C00000"/>
                </a:solidFill>
                <a:latin typeface="Times New Roman" panose="02020603050405020304"/>
                <a:ea typeface="华文细黑"/>
                <a:cs typeface="Courier New" panose="02070309020205020404"/>
              </a:rPr>
              <a:t>3)</a:t>
            </a:r>
            <a:r>
              <a:rPr lang="zh-CN" altLang="zh-CN" sz="2800" kern="100" dirty="0">
                <a:solidFill>
                  <a:srgbClr val="C00000"/>
                </a:solidFill>
                <a:latin typeface="Times New Roman" panose="02020603050405020304"/>
                <a:ea typeface="华文细黑"/>
                <a:cs typeface="Times New Roman" panose="02020603050405020304"/>
              </a:rPr>
              <a:t>内正外负　</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ts val="5300"/>
              </a:lnSpc>
              <a:spcAft>
                <a:spcPts val="0"/>
              </a:spcAft>
            </a:pPr>
            <a:r>
              <a:rPr lang="en-US" altLang="zh-CN" sz="2800" kern="100" dirty="0" smtClean="0">
                <a:solidFill>
                  <a:srgbClr val="C00000"/>
                </a:solidFill>
                <a:latin typeface="Times New Roman" panose="02020603050405020304"/>
                <a:ea typeface="华文细黑"/>
                <a:cs typeface="Courier New" panose="02070309020205020404"/>
              </a:rPr>
              <a:t>(</a:t>
            </a:r>
            <a:r>
              <a:rPr lang="en-US" altLang="zh-CN" sz="2800" kern="100" dirty="0">
                <a:solidFill>
                  <a:srgbClr val="C00000"/>
                </a:solidFill>
                <a:latin typeface="Times New Roman" panose="02020603050405020304"/>
                <a:ea typeface="华文细黑"/>
                <a:cs typeface="Courier New" panose="02070309020205020404"/>
              </a:rPr>
              <a:t>4)</a:t>
            </a:r>
            <a:r>
              <a:rPr lang="zh-CN" altLang="zh-CN" sz="2800" kern="100" dirty="0">
                <a:solidFill>
                  <a:srgbClr val="C00000"/>
                </a:solidFill>
                <a:latin typeface="Times New Roman" panose="02020603050405020304"/>
                <a:ea typeface="华文细黑"/>
                <a:cs typeface="Times New Roman" panose="02020603050405020304"/>
              </a:rPr>
              <a:t>兴奋　膜电位</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其他合理答案也可</a:t>
            </a:r>
            <a:r>
              <a:rPr lang="en-US" altLang="zh-CN" sz="2800" kern="100" dirty="0">
                <a:solidFill>
                  <a:srgbClr val="C00000"/>
                </a:solidFill>
                <a:latin typeface="Times New Roman" panose="02020603050405020304"/>
                <a:ea typeface="华文细黑"/>
                <a:cs typeface="Courier New" panose="02070309020205020404"/>
              </a:rPr>
              <a:t>)</a:t>
            </a:r>
            <a:endParaRPr lang="zh-CN" altLang="zh-CN" sz="2800" kern="100" dirty="0">
              <a:solidFill>
                <a:srgbClr val="C00000"/>
              </a:solidFill>
              <a:effectLst/>
              <a:latin typeface="宋体" panose="02010600030101010101" pitchFamily="2" charset="-122"/>
              <a:cs typeface="Courier New" panose="02070309020205020404"/>
            </a:endParaRPr>
          </a:p>
        </p:txBody>
      </p:sp>
      <p:sp>
        <p:nvSpPr>
          <p:cNvPr id="17" name="圆角矩形 16">
            <a:hlinkClick r:id="rId6"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2" charset="-122"/>
                <a:ea typeface="黑体" panose="02010609060101010101" pitchFamily="2" charset="-122"/>
              </a:rPr>
              <a:t>返回</a:t>
            </a:r>
            <a:endParaRPr lang="zh-CN" altLang="en-US" sz="1400" dirty="0">
              <a:solidFill>
                <a:srgbClr val="0000CC"/>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7"/>
          <p:cNvSpPr>
            <a:spLocks noChangeArrowheads="1"/>
          </p:cNvSpPr>
          <p:nvPr/>
        </p:nvSpPr>
        <p:spPr bwMode="gray">
          <a:xfrm>
            <a:off x="0" y="2216059"/>
            <a:ext cx="12190413" cy="2223023"/>
          </a:xfrm>
          <a:prstGeom prst="rect">
            <a:avLst/>
          </a:prstGeom>
          <a:solidFill>
            <a:srgbClr val="00CCFF"/>
          </a:solidFill>
          <a:ln w="9525">
            <a:noFill/>
            <a:miter lim="800000"/>
          </a:ln>
        </p:spPr>
        <p:txBody>
          <a:bodyPr wrap="none" lIns="91375" tIns="45688" rIns="91375" bIns="45688" anchor="ctr"/>
          <a:lstStyle/>
          <a:p>
            <a:pPr>
              <a:defRPr/>
            </a:pPr>
            <a:endParaRPr lang="zh-CN" altLang="en-US" kern="0">
              <a:solidFill>
                <a:sysClr val="windowText" lastClr="000000"/>
              </a:solidFill>
              <a:latin typeface="Arial" panose="020B0604020202020204"/>
            </a:endParaRPr>
          </a:p>
        </p:txBody>
      </p:sp>
      <p:sp>
        <p:nvSpPr>
          <p:cNvPr id="11" name="矩形 10"/>
          <p:cNvSpPr/>
          <p:nvPr/>
        </p:nvSpPr>
        <p:spPr>
          <a:xfrm>
            <a:off x="3430910" y="2307472"/>
            <a:ext cx="5113300" cy="1410354"/>
          </a:xfrm>
          <a:prstGeom prst="rect">
            <a:avLst/>
          </a:prstGeom>
        </p:spPr>
        <p:txBody>
          <a:bodyPr wrap="square" lIns="91410" tIns="45704" rIns="91410" bIns="45704">
            <a:spAutoFit/>
          </a:bodyPr>
          <a:lstStyle/>
          <a:p>
            <a:pPr algn="ctr">
              <a:lnSpc>
                <a:spcPct val="130000"/>
              </a:lnSpc>
              <a:defRPr/>
            </a:pPr>
            <a:r>
              <a:rPr lang="zh-CN" altLang="en-US" sz="7300" b="1" dirty="0" smtClean="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本课结束</a:t>
            </a:r>
            <a:endParaRPr lang="zh-CN" altLang="en-US" sz="7300" b="1" dirty="0">
              <a:solidFill>
                <a:schemeClr val="accent6">
                  <a:lumMod val="7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75850" y="972225"/>
            <a:ext cx="10575940" cy="418576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方式二：</a:t>
            </a:r>
            <a:endParaRPr lang="zh-CN" altLang="zh-CN" sz="2800" b="1" kern="100" dirty="0">
              <a:solidFill>
                <a:srgbClr val="C00000"/>
              </a:solidFill>
              <a:latin typeface="Times New Roman" panose="02020603050405020304"/>
              <a:ea typeface="华文细黑"/>
              <a:cs typeface="Times New Roman" panose="02020603050405020304"/>
            </a:endParaRPr>
          </a:p>
          <a:p>
            <a:pPr>
              <a:lnSpc>
                <a:spcPct val="200000"/>
              </a:lnSpc>
            </a:pPr>
            <a:r>
              <a:rPr lang="zh-CN" altLang="zh-CN" sz="2800" kern="100" dirty="0">
                <a:latin typeface="Times New Roman" panose="02020603050405020304"/>
                <a:ea typeface="华文细黑"/>
                <a:cs typeface="Times New Roman" panose="02020603050405020304"/>
              </a:rPr>
              <a:t>俗话说：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一朝被蛇咬，十年怕井绳。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科学研究发现，当人的脑部受伤时，除了可能让伤者失去记忆，还有可能让伤者失去恐惧感。神经冲动如何传递到大脑？人脑有哪些重要作用？让我们通过今天的学习来解决。</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889" y="1702556"/>
            <a:ext cx="12182475" cy="369669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91426" tIns="45712" rIns="91426" bIns="45712" rtlCol="0" anchor="ctr"/>
          <a:lstStyle/>
          <a:p>
            <a:pPr algn="ctr"/>
            <a:endParaRPr lang="zh-CN" altLang="en-US"/>
          </a:p>
        </p:txBody>
      </p:sp>
      <p:cxnSp>
        <p:nvCxnSpPr>
          <p:cNvPr id="13" name="直接连接符 12"/>
          <p:cNvCxnSpPr/>
          <p:nvPr/>
        </p:nvCxnSpPr>
        <p:spPr>
          <a:xfrm>
            <a:off x="2423398" y="2760007"/>
            <a:ext cx="70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 Box 50">
            <a:hlinkClick r:id="rId1" action="ppaction://hlinksldjump"/>
          </p:cNvPr>
          <p:cNvSpPr txBox="1">
            <a:spLocks noChangeArrowheads="1"/>
          </p:cNvSpPr>
          <p:nvPr/>
        </p:nvSpPr>
        <p:spPr bwMode="auto">
          <a:xfrm>
            <a:off x="2482036" y="2205658"/>
            <a:ext cx="5341362"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一、兴奋在神经元之间的传递</a:t>
            </a:r>
            <a:endParaRPr lang="zh-CN" altLang="zh-CN" sz="2800" dirty="0"/>
          </a:p>
        </p:txBody>
      </p:sp>
      <p:sp>
        <p:nvSpPr>
          <p:cNvPr id="18" name="Text Box 51">
            <a:hlinkClick r:id="rId2" action="ppaction://hlinksldjump"/>
          </p:cNvPr>
          <p:cNvSpPr txBox="1">
            <a:spLocks noChangeArrowheads="1"/>
          </p:cNvSpPr>
          <p:nvPr/>
        </p:nvSpPr>
        <p:spPr bwMode="auto">
          <a:xfrm>
            <a:off x="2482036" y="3195538"/>
            <a:ext cx="7645618" cy="553994"/>
          </a:xfrm>
          <a:prstGeom prst="rect">
            <a:avLst/>
          </a:prstGeom>
        </p:spPr>
        <p:txBody>
          <a:bodyPr wrap="square" lIns="121917" tIns="60958" rIns="121917" bIns="60958">
            <a:spAutoFit/>
          </a:bodyPr>
          <a:lstStyle>
            <a:defPPr>
              <a:defRPr lang="zh-CN"/>
            </a:defPPr>
            <a:lvl1pPr defTabSz="1218565">
              <a:lnSpc>
                <a:spcPct val="130000"/>
              </a:lnSpc>
              <a:defRPr sz="3000" b="1">
                <a:solidFill>
                  <a:srgbClr val="3114AC"/>
                </a:solidFill>
                <a:latin typeface="微软雅黑" panose="020B0503020204020204" pitchFamily="34" charset="-122"/>
                <a:ea typeface="微软雅黑" panose="020B0503020204020204" pitchFamily="34" charset="-122"/>
              </a:defRPr>
            </a:lvl1pPr>
            <a:lvl2pPr marL="609600" defTabSz="1218565">
              <a:defRPr sz="2400"/>
            </a:lvl2pPr>
            <a:lvl3pPr marL="1219200" defTabSz="1218565">
              <a:defRPr sz="2400"/>
            </a:lvl3pPr>
            <a:lvl4pPr marL="1828800" defTabSz="1218565">
              <a:defRPr sz="2400"/>
            </a:lvl4pPr>
            <a:lvl5pPr marL="2438400" defTabSz="1218565">
              <a:defRPr sz="2400"/>
            </a:lvl5pPr>
            <a:lvl6pPr marL="3048000" defTabSz="1218565">
              <a:defRPr sz="2400"/>
            </a:lvl6pPr>
            <a:lvl7pPr marL="3657600" defTabSz="1218565">
              <a:defRPr sz="2400"/>
            </a:lvl7pPr>
            <a:lvl8pPr marL="4267200" defTabSz="1218565">
              <a:defRPr sz="2400"/>
            </a:lvl8pPr>
            <a:lvl9pPr marL="4876800" defTabSz="1218565">
              <a:defRPr sz="2400"/>
            </a:lvl9pPr>
          </a:lstStyle>
          <a:p>
            <a:pPr>
              <a:lnSpc>
                <a:spcPct val="100000"/>
              </a:lnSpc>
            </a:pPr>
            <a:r>
              <a:rPr lang="zh-CN" altLang="zh-CN" sz="2800" dirty="0"/>
              <a:t>二、神经系统的分级调节和人脑的高级功能</a:t>
            </a:r>
            <a:endParaRPr lang="zh-CN" altLang="zh-CN" sz="2800" dirty="0"/>
          </a:p>
        </p:txBody>
      </p:sp>
      <p:cxnSp>
        <p:nvCxnSpPr>
          <p:cNvPr id="19" name="直接连接符 18"/>
          <p:cNvCxnSpPr/>
          <p:nvPr/>
        </p:nvCxnSpPr>
        <p:spPr>
          <a:xfrm>
            <a:off x="2423398" y="3752675"/>
            <a:ext cx="7056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423398" y="4745343"/>
            <a:ext cx="70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792" y="362025"/>
            <a:ext cx="1990750" cy="576000"/>
          </a:xfrm>
          <a:prstGeom prst="rect">
            <a:avLst/>
          </a:prstGeom>
          <a:solidFill>
            <a:srgbClr val="00B0F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890395" algn="l"/>
              </a:tabLst>
            </a:pPr>
            <a:r>
              <a:rPr lang="zh-CN" altLang="en-US" sz="2800" b="1" kern="100" dirty="0" smtClean="0">
                <a:solidFill>
                  <a:schemeClr val="bg1"/>
                </a:solidFill>
                <a:latin typeface="+mj-ea"/>
                <a:ea typeface="+mj-ea"/>
                <a:cs typeface="Courier New" panose="02070309020205020404"/>
              </a:rPr>
              <a:t>内容索引</a:t>
            </a:r>
            <a:endParaRPr lang="zh-CN" altLang="en-US" sz="2800" b="1" kern="100" dirty="0">
              <a:solidFill>
                <a:schemeClr val="bg1"/>
              </a:solidFill>
              <a:latin typeface="+mj-ea"/>
              <a:ea typeface="+mj-ea"/>
              <a:cs typeface="Courier New" panose="02070309020205020404"/>
            </a:endParaRPr>
          </a:p>
        </p:txBody>
      </p:sp>
      <p:sp>
        <p:nvSpPr>
          <p:cNvPr id="10" name="TextBox 9">
            <a:hlinkClick r:id="rId3" action="ppaction://hlinksldjump"/>
          </p:cNvPr>
          <p:cNvSpPr txBox="1"/>
          <p:nvPr/>
        </p:nvSpPr>
        <p:spPr>
          <a:xfrm>
            <a:off x="2509320" y="4221882"/>
            <a:ext cx="5400600" cy="523220"/>
          </a:xfrm>
          <a:prstGeom prst="rect">
            <a:avLst/>
          </a:prstGeom>
          <a:noFill/>
        </p:spPr>
        <p:txBody>
          <a:bodyPr wrap="square" rtlCol="0">
            <a:spAutoFit/>
          </a:bodyPr>
          <a:lstStyle/>
          <a:p>
            <a:pPr lvl="0"/>
            <a:r>
              <a:rPr lang="zh-CN" altLang="en-US" sz="2800" b="1" dirty="0">
                <a:solidFill>
                  <a:srgbClr val="3114AC"/>
                </a:solidFill>
                <a:latin typeface="微软雅黑" panose="020B0503020204020204" pitchFamily="34" charset="-122"/>
                <a:ea typeface="微软雅黑" panose="020B0503020204020204" pitchFamily="34" charset="-122"/>
              </a:rPr>
              <a:t>对点训练        </a:t>
            </a:r>
            <a:r>
              <a:rPr lang="zh-CN" altLang="en-US" dirty="0">
                <a:solidFill>
                  <a:srgbClr val="3114AC"/>
                </a:solidFill>
                <a:latin typeface="微软雅黑" panose="020B0503020204020204" pitchFamily="34" charset="-122"/>
                <a:ea typeface="微软雅黑" panose="020B0503020204020204" pitchFamily="34" charset="-122"/>
              </a:rPr>
              <a:t>当堂检测  自查自</a:t>
            </a:r>
            <a:r>
              <a:rPr lang="zh-CN" altLang="en-US" dirty="0" smtClean="0">
                <a:solidFill>
                  <a:srgbClr val="3114AC"/>
                </a:solidFill>
                <a:latin typeface="微软雅黑" panose="020B0503020204020204" pitchFamily="34" charset="-122"/>
                <a:ea typeface="微软雅黑" panose="020B0503020204020204" pitchFamily="34" charset="-122"/>
              </a:rPr>
              <a:t>纠</a:t>
            </a:r>
            <a:endParaRPr lang="zh-CN" altLang="en-US" dirty="0">
              <a:solidFill>
                <a:srgbClr val="3114AC"/>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421682"/>
            <a:ext cx="12190413" cy="1512168"/>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800" b="1" dirty="0">
                <a:latin typeface="微软雅黑" panose="020B0503020204020204" pitchFamily="34" charset="-122"/>
                <a:ea typeface="微软雅黑" panose="020B0503020204020204" pitchFamily="34" charset="-122"/>
              </a:rPr>
              <a:t>一、兴奋在神经元之间的传递</a:t>
            </a:r>
            <a:endParaRPr lang="zh-CN" altLang="zh-CN" sz="4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585544" y="1985"/>
            <a:ext cx="1620000" cy="691200"/>
          </a:xfrm>
          <a:prstGeom prst="rect">
            <a:avLst/>
          </a:prstGeom>
          <a:solidFill>
            <a:srgbClr val="00B0F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知识梳理</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20" name="矩形 19"/>
          <p:cNvSpPr/>
          <p:nvPr/>
        </p:nvSpPr>
        <p:spPr>
          <a:xfrm>
            <a:off x="253322" y="111007"/>
            <a:ext cx="11010769" cy="1384995"/>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结构基础</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突触由图中</a:t>
            </a:r>
            <a:r>
              <a:rPr lang="en-US" altLang="zh-CN" sz="2800" kern="100" dirty="0">
                <a:latin typeface="IPAPANNEW"/>
                <a:ea typeface="华文细黑"/>
                <a:cs typeface="Times New Roman" panose="02020603050405020304"/>
              </a:rPr>
              <a:t>[b</a:t>
            </a:r>
            <a:r>
              <a:rPr lang="en-US" altLang="zh-CN" sz="2800" kern="100" dirty="0" smtClean="0">
                <a:latin typeface="IPAPANNEW"/>
                <a:ea typeface="华文细黑"/>
                <a:cs typeface="Times New Roman" panose="02020603050405020304"/>
              </a:rPr>
              <a:t>]</a:t>
            </a:r>
            <a:r>
              <a:rPr lang="en-US" altLang="zh-CN" sz="2800" u="sng" kern="100" dirty="0" smtClean="0">
                <a:latin typeface="IPAPANNEW"/>
                <a:ea typeface="华文细黑"/>
                <a:cs typeface="Times New Roman" panose="02020603050405020304"/>
              </a:rPr>
              <a:t>              </a:t>
            </a:r>
            <a:r>
              <a:rPr lang="zh-CN"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IPAPANNEW"/>
                <a:ea typeface="华文细黑"/>
                <a:cs typeface="Times New Roman" panose="02020603050405020304"/>
              </a:rPr>
              <a:t>[c</a:t>
            </a:r>
            <a:r>
              <a:rPr lang="en-US" altLang="zh-CN" sz="2800" kern="100" dirty="0" smtClean="0">
                <a:latin typeface="IPAPANNEW"/>
                <a:ea typeface="华文细黑"/>
                <a:cs typeface="Times New Roman" panose="02020603050405020304"/>
              </a:rPr>
              <a:t>]</a:t>
            </a:r>
            <a:r>
              <a:rPr lang="en-US" altLang="zh-CN" sz="2800" u="sng" kern="100" dirty="0" smtClean="0">
                <a:latin typeface="IPAPANNEW"/>
                <a:ea typeface="华文细黑"/>
                <a:cs typeface="Times New Roman" panose="02020603050405020304"/>
              </a:rPr>
              <a:t>              </a:t>
            </a:r>
            <a:r>
              <a:rPr lang="zh-CN"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IPAPANNEW"/>
                <a:ea typeface="华文细黑"/>
                <a:cs typeface="Times New Roman" panose="02020603050405020304"/>
              </a:rPr>
              <a:t>[d</a:t>
            </a:r>
            <a:r>
              <a:rPr lang="en-US" altLang="zh-CN" sz="2800" kern="100" dirty="0" smtClean="0">
                <a:latin typeface="IPAPANNEW"/>
                <a:ea typeface="华文细黑"/>
                <a:cs typeface="Times New Roman" panose="02020603050405020304"/>
              </a:rPr>
              <a:t>]</a:t>
            </a:r>
            <a:r>
              <a:rPr lang="en-US" altLang="zh-CN" sz="2800" u="sng" kern="100" dirty="0" smtClean="0">
                <a:latin typeface="IPAPANNEW"/>
                <a:ea typeface="华文细黑"/>
                <a:cs typeface="Times New Roman" panose="02020603050405020304"/>
              </a:rPr>
              <a:t>             </a:t>
            </a:r>
            <a:r>
              <a:rPr lang="zh-CN" altLang="zh-CN" sz="2800" u="sng" kern="100" dirty="0" smtClean="0">
                <a:latin typeface="Times New Roman" panose="02020603050405020304"/>
                <a:ea typeface="华文细黑"/>
                <a:cs typeface="Times New Roman" panose="02020603050405020304"/>
              </a:rPr>
              <a:t> </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三</a:t>
            </a:r>
            <a:r>
              <a:rPr lang="zh-CN" altLang="zh-CN" sz="2800" kern="100" dirty="0">
                <a:latin typeface="Times New Roman" panose="02020603050405020304"/>
                <a:ea typeface="华文细黑"/>
                <a:cs typeface="Times New Roman" panose="02020603050405020304"/>
              </a:rPr>
              <a:t>部分组成。</a:t>
            </a:r>
            <a:endParaRPr lang="zh-CN" altLang="zh-CN" sz="2800" kern="100" dirty="0">
              <a:effectLst/>
              <a:latin typeface="宋体" panose="02010600030101010101" pitchFamily="2" charset="-122"/>
              <a:cs typeface="Courier New" panose="02070309020205020404"/>
            </a:endParaRPr>
          </a:p>
        </p:txBody>
      </p:sp>
      <p:pic>
        <p:nvPicPr>
          <p:cNvPr id="3074" name="Picture 2" descr="\\李笑影\李笑影\2016\同步\步步高\生物\人教必修3\方正\人教必修3\60.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94754" y="1523100"/>
            <a:ext cx="4800904" cy="333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53322" y="4591158"/>
            <a:ext cx="10793813" cy="2031325"/>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其他结构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图中</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是指神经元</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末梢</a:t>
            </a:r>
            <a:r>
              <a:rPr lang="zh-CN" altLang="zh-CN" sz="2800" kern="100" dirty="0">
                <a:latin typeface="Times New Roman" panose="02020603050405020304"/>
                <a:ea typeface="华文细黑"/>
                <a:cs typeface="Times New Roman" panose="02020603050405020304"/>
              </a:rPr>
              <a:t>，形成的膨大部分</a:t>
            </a:r>
            <a:r>
              <a:rPr lang="zh-CN" altLang="zh-CN" sz="2800" kern="100" dirty="0" smtClean="0">
                <a:latin typeface="Times New Roman" panose="02020603050405020304"/>
                <a:ea typeface="华文细黑"/>
                <a:cs typeface="Times New Roman" panose="02020603050405020304"/>
              </a:rPr>
              <a:t>为</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图中</a:t>
            </a:r>
            <a:r>
              <a:rPr lang="en-US" altLang="zh-CN" sz="2800" kern="100" dirty="0">
                <a:latin typeface="Times New Roman" panose="02020603050405020304"/>
                <a:ea typeface="华文细黑"/>
                <a:cs typeface="Courier New" panose="02070309020205020404"/>
              </a:rPr>
              <a:t>e</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f</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g</a:t>
            </a:r>
            <a:r>
              <a:rPr lang="zh-CN" altLang="zh-CN" sz="2800" kern="100" dirty="0">
                <a:latin typeface="Times New Roman" panose="02020603050405020304"/>
                <a:ea typeface="华文细黑"/>
                <a:cs typeface="Times New Roman" panose="02020603050405020304"/>
              </a:rPr>
              <a:t>分别是</a:t>
            </a:r>
            <a:r>
              <a:rPr lang="zh-CN" altLang="zh-CN" sz="2800" kern="100" dirty="0" smtClean="0">
                <a:latin typeface="Times New Roman" panose="02020603050405020304"/>
                <a:ea typeface="华文细黑"/>
                <a:cs typeface="Times New Roman" panose="02020603050405020304"/>
              </a:rPr>
              <a:t>指</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2926854" y="846742"/>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突触前膜</a:t>
            </a:r>
            <a:endParaRPr lang="zh-CN" altLang="en-US" sz="2800" dirty="0">
              <a:solidFill>
                <a:srgbClr val="C00000"/>
              </a:solidFill>
            </a:endParaRPr>
          </a:p>
        </p:txBody>
      </p:sp>
      <p:sp>
        <p:nvSpPr>
          <p:cNvPr id="5" name="矩形 4"/>
          <p:cNvSpPr/>
          <p:nvPr/>
        </p:nvSpPr>
        <p:spPr>
          <a:xfrm>
            <a:off x="5212801" y="83750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突触间隙</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7542885" y="83750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突触后膜</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3670991" y="533597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轴突</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8390226" y="5317502"/>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突触小体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3962674" y="5959310"/>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突触小泡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5807174" y="596854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神经递质</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7688618" y="596854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受体</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5" grpId="0"/>
      <p:bldP spid="5" grpId="1"/>
      <p:bldP spid="6" grpId="0"/>
      <p:bldP spid="6" grpId="1"/>
      <p:bldP spid="7" grpId="0"/>
      <p:bldP spid="7" grpId="1"/>
      <p:bldP spid="10" grpId="0"/>
      <p:bldP spid="10" grpId="1"/>
      <p:bldP spid="11" grpId="0"/>
      <p:bldP spid="11" grpId="1"/>
      <p:bldP spid="13" grpId="0"/>
      <p:bldP spid="13" grpId="1"/>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663993"/>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圆角矩形 2"/>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5" name="矩形 4"/>
          <p:cNvSpPr/>
          <p:nvPr/>
        </p:nvSpPr>
        <p:spPr>
          <a:xfrm>
            <a:off x="281177" y="182401"/>
            <a:ext cx="6092825" cy="1384995"/>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传递特点及原因</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传递特点</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graphicFrame>
        <p:nvGraphicFramePr>
          <p:cNvPr id="6" name="对象 5"/>
          <p:cNvGraphicFramePr>
            <a:graphicFrameLocks noChangeAspect="1"/>
          </p:cNvGraphicFramePr>
          <p:nvPr/>
        </p:nvGraphicFramePr>
        <p:xfrm>
          <a:off x="334963" y="1662113"/>
          <a:ext cx="10952162" cy="3549650"/>
        </p:xfrm>
        <a:graphic>
          <a:graphicData uri="http://schemas.openxmlformats.org/presentationml/2006/ole">
            <mc:AlternateContent xmlns:mc="http://schemas.openxmlformats.org/markup-compatibility/2006">
              <mc:Choice xmlns:v="urn:schemas-microsoft-com:vml" Requires="v">
                <p:oleObj spid="_x0000_s4161" name="文档" r:id="rId1" imgW="11055350" imgH="3596640" progId="Word.Document.12">
                  <p:embed/>
                </p:oleObj>
              </mc:Choice>
              <mc:Fallback>
                <p:oleObj name="文档" r:id="rId1" imgW="11055350" imgH="3596640" progId="Word.Document.12">
                  <p:embed/>
                  <p:pic>
                    <p:nvPicPr>
                      <p:cNvPr id="0" name="图片 4160"/>
                      <p:cNvPicPr/>
                      <p:nvPr/>
                    </p:nvPicPr>
                    <p:blipFill>
                      <a:blip r:embed="rId2"/>
                      <a:stretch>
                        <a:fillRect/>
                      </a:stretch>
                    </p:blipFill>
                    <p:spPr>
                      <a:xfrm>
                        <a:off x="334963" y="1662113"/>
                        <a:ext cx="10952162" cy="3549650"/>
                      </a:xfrm>
                      <a:prstGeom prst="rect">
                        <a:avLst/>
                      </a:prstGeom>
                    </p:spPr>
                  </p:pic>
                </p:oleObj>
              </mc:Fallback>
            </mc:AlternateContent>
          </a:graphicData>
        </a:graphic>
      </p:graphicFrame>
      <p:sp>
        <p:nvSpPr>
          <p:cNvPr id="7" name="矩形 6"/>
          <p:cNvSpPr/>
          <p:nvPr/>
        </p:nvSpPr>
        <p:spPr>
          <a:xfrm>
            <a:off x="2559458" y="91805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单向传递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1963205" y="223148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突触小泡</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2971154" y="331160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突触后膜</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7" grpId="0"/>
      <p:bldP spid="7"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70154"/>
            <a:ext cx="12194933" cy="194007"/>
          </a:xfrm>
          <a:prstGeom prst="rect">
            <a:avLst/>
          </a:prstGeom>
          <a:solidFill>
            <a:schemeClr val="accent5">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defTabSz="1218565">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2" charset="-122"/>
                <a:ea typeface="黑体" panose="02010609060101010101" pitchFamily="2" charset="-122"/>
              </a:rPr>
              <a:t>答案</a:t>
            </a:r>
            <a:endParaRPr lang="zh-CN" altLang="en-US" sz="1400" dirty="0">
              <a:solidFill>
                <a:srgbClr val="C00000"/>
              </a:solidFill>
              <a:latin typeface="黑体" panose="02010609060101010101" pitchFamily="2" charset="-122"/>
              <a:ea typeface="黑体" panose="02010609060101010101" pitchFamily="2" charset="-122"/>
            </a:endParaRPr>
          </a:p>
        </p:txBody>
      </p:sp>
      <p:sp>
        <p:nvSpPr>
          <p:cNvPr id="12" name="五边形 11"/>
          <p:cNvSpPr/>
          <p:nvPr/>
        </p:nvSpPr>
        <p:spPr>
          <a:xfrm>
            <a:off x="902" y="315975"/>
            <a:ext cx="432048" cy="377515"/>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燕尾形 13"/>
          <p:cNvSpPr/>
          <p:nvPr/>
        </p:nvSpPr>
        <p:spPr>
          <a:xfrm>
            <a:off x="360942" y="311786"/>
            <a:ext cx="1728192" cy="381704"/>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74267" y="137844"/>
            <a:ext cx="2088232" cy="677084"/>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b="1" kern="100" dirty="0" smtClean="0">
                <a:solidFill>
                  <a:schemeClr val="bg1"/>
                </a:solidFill>
                <a:latin typeface="宋体" panose="02010600030101010101" pitchFamily="2" charset="-122"/>
                <a:cs typeface="Courier New" panose="02070309020205020404"/>
              </a:rPr>
              <a:t>合作探究</a:t>
            </a:r>
            <a:endParaRPr lang="zh-CN" altLang="en-US" b="1" kern="100" dirty="0">
              <a:solidFill>
                <a:schemeClr val="bg1"/>
              </a:solidFill>
              <a:latin typeface="宋体" panose="02010600030101010101" pitchFamily="2" charset="-122"/>
              <a:cs typeface="Courier New" panose="02070309020205020404"/>
            </a:endParaRPr>
          </a:p>
        </p:txBody>
      </p:sp>
      <p:sp>
        <p:nvSpPr>
          <p:cNvPr id="10" name="矩形 9"/>
          <p:cNvSpPr/>
          <p:nvPr/>
        </p:nvSpPr>
        <p:spPr>
          <a:xfrm>
            <a:off x="343802" y="774734"/>
            <a:ext cx="11344407" cy="5145576"/>
          </a:xfrm>
          <a:prstGeom prst="rect">
            <a:avLst/>
          </a:prstGeom>
        </p:spPr>
        <p:txBody>
          <a:bodyPr>
            <a:spAutoFit/>
          </a:bodyPr>
          <a:lstStyle/>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思考回答下列关于突触的问题：</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突触前膜释放神经递质是否需要载体？是否需消耗</a:t>
            </a:r>
            <a:r>
              <a:rPr lang="en-US" altLang="zh-CN" sz="2800" kern="100" dirty="0">
                <a:latin typeface="Times New Roman" panose="02020603050405020304"/>
                <a:ea typeface="华文细黑"/>
                <a:cs typeface="Courier New" panose="02070309020205020404"/>
              </a:rPr>
              <a:t>ATP</a:t>
            </a:r>
            <a:r>
              <a:rPr lang="zh-CN" altLang="zh-CN" sz="2800" kern="100" dirty="0">
                <a:latin typeface="Times New Roman" panose="02020603050405020304"/>
                <a:ea typeface="华文细黑"/>
                <a:cs typeface="Times New Roman" panose="02020603050405020304"/>
              </a:rPr>
              <a:t>？递质被释放到突触间隙共穿越多少层生物膜？</a:t>
            </a:r>
            <a:endParaRPr lang="zh-CN" altLang="zh-CN" sz="2800" kern="100" dirty="0">
              <a:latin typeface="宋体" panose="02010600030101010101" pitchFamily="2" charset="-122"/>
              <a:cs typeface="Courier New" panose="02070309020205020404"/>
            </a:endParaRPr>
          </a:p>
          <a:p>
            <a:pPr>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递质的释放一般属于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胞吐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，并非主动运输，故不需载体蛋白，但需消耗能量，递质被释放到突触间隙的跨膜层数为</a:t>
            </a:r>
            <a:r>
              <a:rPr lang="en-US" altLang="zh-CN" sz="2800" kern="100" dirty="0">
                <a:solidFill>
                  <a:srgbClr val="C00000"/>
                </a:solidFill>
                <a:latin typeface="Times New Roman" panose="02020603050405020304"/>
                <a:ea typeface="华文细黑"/>
                <a:cs typeface="Courier New" panose="02070309020205020404"/>
              </a:rPr>
              <a:t>0</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假如某种药物与突触后膜上的受体结合，则下一个神经元能不能产生电位变化？</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不能</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blinds(horizontal)">
                                      <p:cBhvr>
                                        <p:cTn id="7" dur="500"/>
                                        <p:tgtEl>
                                          <p:spTgt spid="1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4" end="4"/>
                                            </p:txEl>
                                          </p:spTgt>
                                        </p:tgtEl>
                                        <p:attrNameLst>
                                          <p:attrName>style.visibility</p:attrName>
                                        </p:attrNameLst>
                                      </p:cBhvr>
                                      <p:to>
                                        <p:strVal val="visible"/>
                                      </p:to>
                                    </p:set>
                                    <p:animEffect transition="in" filter="blinds(horizontal)">
                                      <p:cBhvr>
                                        <p:cTn id="12" dur="500"/>
                                        <p:tgtEl>
                                          <p:spTgt spid="10">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xEl>
                                              <p:pRg st="2" end="2"/>
                                            </p:txEl>
                                          </p:spTgt>
                                        </p:tgtEl>
                                      </p:cBhvr>
                                    </p:animEffect>
                                    <p:set>
                                      <p:cBhvr>
                                        <p:cTn id="17" dur="1" fill="hold">
                                          <p:stCondLst>
                                            <p:cond delay="499"/>
                                          </p:stCondLst>
                                        </p:cTn>
                                        <p:tgtEl>
                                          <p:spTgt spid="10">
                                            <p:txEl>
                                              <p:pRg st="2" end="2"/>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0">
                                            <p:txEl>
                                              <p:pRg st="4" end="4"/>
                                            </p:txEl>
                                          </p:spTgt>
                                        </p:tgtEl>
                                      </p:cBhvr>
                                    </p:animEffect>
                                    <p:set>
                                      <p:cBhvr>
                                        <p:cTn id="20" dur="1" fill="hold">
                                          <p:stCondLst>
                                            <p:cond delay="499"/>
                                          </p:stCondLst>
                                        </p:cTn>
                                        <p:tgtEl>
                                          <p:spTgt spid="10">
                                            <p:txEl>
                                              <p:pRg st="4" end="4"/>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0" grpId="0" uiExpand="1" build="allAtOnce"/>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4692</Words>
  <Application>WPS 演示</Application>
  <PresentationFormat>自定义</PresentationFormat>
  <Paragraphs>531</Paragraphs>
  <Slides>36</Slides>
  <Notes>0</Notes>
  <HiddenSlides>4</HiddenSlides>
  <MMClips>0</MMClips>
  <ScaleCrop>false</ScaleCrop>
  <HeadingPairs>
    <vt:vector size="8" baseType="variant">
      <vt:variant>
        <vt:lpstr>已用的字体</vt:lpstr>
      </vt:variant>
      <vt:variant>
        <vt:i4>18</vt:i4>
      </vt:variant>
      <vt:variant>
        <vt:lpstr>主题</vt:lpstr>
      </vt:variant>
      <vt:variant>
        <vt:i4>6</vt:i4>
      </vt:variant>
      <vt:variant>
        <vt:lpstr>嵌入 OLE 服务器</vt:lpstr>
      </vt:variant>
      <vt:variant>
        <vt:i4>1</vt:i4>
      </vt:variant>
      <vt:variant>
        <vt:lpstr>幻灯片标题</vt:lpstr>
      </vt:variant>
      <vt:variant>
        <vt:i4>36</vt:i4>
      </vt:variant>
    </vt:vector>
  </HeadingPairs>
  <TitlesOfParts>
    <vt:vector size="61" baseType="lpstr">
      <vt:lpstr>Arial</vt:lpstr>
      <vt:lpstr>宋体</vt:lpstr>
      <vt:lpstr>Wingdings</vt:lpstr>
      <vt:lpstr>Calibri</vt:lpstr>
      <vt:lpstr>黑体</vt:lpstr>
      <vt:lpstr>微软雅黑</vt:lpstr>
      <vt:lpstr>Times New Roman</vt:lpstr>
      <vt:lpstr>Times New Roman</vt:lpstr>
      <vt:lpstr>华文细黑</vt:lpstr>
      <vt:lpstr>Courier New</vt:lpstr>
      <vt:lpstr>华文细黑</vt:lpstr>
      <vt:lpstr>IPAPANNEW</vt:lpstr>
      <vt:lpstr>Arial Unicode MS</vt:lpstr>
      <vt:lpstr>Broadway</vt:lpstr>
      <vt:lpstr>楷体</vt:lpstr>
      <vt:lpstr>经典繁仿黑</vt:lpstr>
      <vt:lpstr>Arial</vt:lpstr>
      <vt:lpstr>Segoe Print</vt:lpstr>
      <vt:lpstr>2_Office 主题</vt:lpstr>
      <vt:lpstr>3_Office 主题</vt:lpstr>
      <vt:lpstr>4_Office 主题</vt:lpstr>
      <vt:lpstr>5_Office 主题</vt:lpstr>
      <vt:lpstr>7_Office 主题</vt:lpstr>
      <vt:lpstr>6_Office 主题</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858</cp:revision>
  <dcterms:created xsi:type="dcterms:W3CDTF">2014-11-27T01:03:00Z</dcterms:created>
  <dcterms:modified xsi:type="dcterms:W3CDTF">2017-12-22T06:24:26Z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