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5" r:id="rId5"/>
    <p:sldMasterId id="2147483658" r:id="rId6"/>
    <p:sldMasterId id="2147483663" r:id="rId7"/>
  </p:sldMasterIdLst>
  <p:notesMasterIdLst>
    <p:notesMasterId r:id="rId26"/>
  </p:notesMasterIdLst>
  <p:handoutMasterIdLst>
    <p:handoutMasterId r:id="rId27"/>
  </p:handoutMasterIdLst>
  <p:sldIdLst>
    <p:sldId id="735" r:id="rId8"/>
    <p:sldId id="706" r:id="rId9"/>
    <p:sldId id="710" r:id="rId10"/>
    <p:sldId id="712" r:id="rId11"/>
    <p:sldId id="700" r:id="rId12"/>
    <p:sldId id="464" r:id="rId13"/>
    <p:sldId id="744" r:id="rId14"/>
    <p:sldId id="716" r:id="rId15"/>
    <p:sldId id="718" r:id="rId16"/>
    <p:sldId id="745" r:id="rId17"/>
    <p:sldId id="737" r:id="rId18"/>
    <p:sldId id="746" r:id="rId19"/>
    <p:sldId id="747" r:id="rId20"/>
    <p:sldId id="748" r:id="rId21"/>
    <p:sldId id="749" r:id="rId22"/>
    <p:sldId id="750" r:id="rId23"/>
    <p:sldId id="751" r:id="rId24"/>
    <p:sldId id="736" r:id="rId2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FF99"/>
    <a:srgbClr val="FF99FF"/>
    <a:srgbClr val="FF00FF"/>
    <a:srgbClr val="CC00FF"/>
    <a:srgbClr val="0066FF"/>
    <a:srgbClr val="00CCFF"/>
    <a:srgbClr val="9BBD59"/>
    <a:srgbClr val="1A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7" autoAdjust="0"/>
    <p:restoredTop sz="93567" autoAdjust="0"/>
  </p:normalViewPr>
  <p:slideViewPr>
    <p:cSldViewPr>
      <p:cViewPr varScale="1">
        <p:scale>
          <a:sx n="103" d="100"/>
          <a:sy n="103" d="100"/>
        </p:scale>
        <p:origin x="-942" y="-9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99743"/>
            <a:ext cx="12190413" cy="246010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174453"/>
            <a:ext cx="12190413" cy="2460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3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剖析题型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提炼方法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6239121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实验解读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18" name="TextBox 11"/>
          <p:cNvSpPr txBox="1">
            <a:spLocks noChangeArrowheads="1"/>
          </p:cNvSpPr>
          <p:nvPr userDrawn="1"/>
        </p:nvSpPr>
        <p:spPr bwMode="auto">
          <a:xfrm>
            <a:off x="146033" y="40226"/>
            <a:ext cx="9405109" cy="69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构建知识网络  强化答题语句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39"/>
          <p:cNvSpPr>
            <a:spLocks noChangeArrowheads="1"/>
          </p:cNvSpPr>
          <p:nvPr userDrawn="1"/>
        </p:nvSpPr>
        <p:spPr bwMode="auto">
          <a:xfrm>
            <a:off x="0" y="2"/>
            <a:ext cx="12192530" cy="827809"/>
          </a:xfrm>
          <a:prstGeom prst="rect">
            <a:avLst/>
          </a:prstGeom>
          <a:gradFill rotWithShape="1">
            <a:gsLst>
              <a:gs pos="0">
                <a:srgbClr val="0099FF">
                  <a:gamma/>
                  <a:shade val="19216"/>
                  <a:invGamma/>
                </a:srgbClr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endParaRPr lang="zh-CN" altLang="en-US" sz="2400" b="0"/>
          </a:p>
        </p:txBody>
      </p:sp>
      <p:sp>
        <p:nvSpPr>
          <p:cNvPr id="4" name="TextBox 11"/>
          <p:cNvSpPr txBox="1">
            <a:spLocks noChangeArrowheads="1"/>
          </p:cNvSpPr>
          <p:nvPr userDrawn="1"/>
        </p:nvSpPr>
        <p:spPr bwMode="auto">
          <a:xfrm>
            <a:off x="-624666" y="21174"/>
            <a:ext cx="6944971" cy="69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8" tIns="60948" rIns="121898" bIns="60948">
            <a:spAutoFit/>
          </a:bodyPr>
          <a:lstStyle>
            <a:lvl1pPr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70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探究高考</a:t>
            </a:r>
            <a:r>
              <a:rPr lang="zh-CN" altLang="en-US" sz="3700" baseline="0" dirty="0" smtClean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明确考向</a:t>
            </a:r>
            <a:endParaRPr lang="zh-CN" altLang="en-US" sz="37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5896107" y="157563"/>
          <a:ext cx="6022485" cy="519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497"/>
                <a:gridCol w="1204497"/>
                <a:gridCol w="1204497"/>
                <a:gridCol w="1204497"/>
                <a:gridCol w="1204497"/>
              </a:tblGrid>
              <a:tr h="51964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zh-CN" altLang="en-US" sz="19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6"/>
          <p:cNvSpPr>
            <a:spLocks noChangeArrowheads="1"/>
          </p:cNvSpPr>
          <p:nvPr userDrawn="1"/>
        </p:nvSpPr>
        <p:spPr bwMode="gray">
          <a:xfrm>
            <a:off x="-370369" y="10718"/>
            <a:ext cx="12880358" cy="61609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lIns="121898" tIns="60948" rIns="121898" bIns="60948"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175836" y="68643"/>
          <a:ext cx="11807768" cy="50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  <a:gridCol w="843412"/>
              </a:tblGrid>
              <a:tr h="50735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zh-CN" altLang="en-US" sz="2100" baseline="0" dirty="0"/>
                    </a:p>
                  </a:txBody>
                  <a:tcPr marL="121904" marR="121904" marT="60974" marB="609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.tiff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47134" y="2998908"/>
            <a:ext cx="4104456" cy="861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5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章末整合提升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1782402"/>
            <a:ext cx="42242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动物和人体生命活动的调节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/>
          <a:stretch>
            <a:fillRect/>
          </a:stretch>
        </p:blipFill>
        <p:spPr bwMode="auto">
          <a:xfrm>
            <a:off x="-25474" y="2193618"/>
            <a:ext cx="3718860" cy="248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208484"/>
            <a:ext cx="11074344" cy="4903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若图表示预防接种一段时间后的再次体液免疫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为抗体，则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表示记忆细胞，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表示浆细胞。二次免疫反应中抗体产生的特点是更快、更多。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若图表示血糖的调节途径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为胰岛，则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是胰岛素，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表示相应的靶细胞。当血糖水平升高时，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的反应及调节的结果是胰岛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细胞分泌胰岛素增加，胰岛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细胞分泌胰高血糖素减少，使血糖维持正常水平。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1923" y="683965"/>
            <a:ext cx="11409907" cy="60965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下图表示人体和人体细胞内某些信息传递机制的模式图，图示中箭头表示信息传递的方向，下列有关叙述中，不正确的是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6000"/>
              </a:lnSpc>
              <a:spcAft>
                <a:spcPts val="0"/>
              </a:spcAft>
            </a:pP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如果该图表示细胞中遗传信息的表达过程，则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过程发生在核糖体上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表示抗原，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表示吞噬细胞和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T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细胞，则该过程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表示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体液免疫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如果该图表示反射弧，则其中的信息是以局部电流的形式传导的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如果图中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为下丘脑，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为垂体，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为肾小管和集合管，则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为同一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种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物质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突破体验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146" name="Picture 2" descr="\\李笑影\李笑影\2016\同步\步步高\生物\人教必修3\方正\人教必修3\S150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984" y="2078148"/>
            <a:ext cx="3224444" cy="69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84530" y="256788"/>
            <a:ext cx="109017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如果该图表示细胞中遗传信息的表达过程，则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分别是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mRNA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、蛋白质，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表示转录、翻译过程，翻译发生的场所是核糖体，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由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体液免疫的过程以及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细胞可以判断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该图表示反射弧，则其中的信息在神经纤维上以局部电流的形式传导，在突触处以电信号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化学信号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电信号的形式传递，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错误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如果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为下丘脑，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为垂体，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为肾小管和集合管，则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均为抗利尿激素，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正确。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608" y="139493"/>
            <a:ext cx="11409907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突破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兴奋传导特点的设计探究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由于兴奋在神经元之间的传递是单向的，导致兴奋在完整反射弧中的传导也是单向的，只能由传入神经传入，传出神经传出。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探究神经冲动在神经纤维上的传导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方法设计：电刺激图中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处，观察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的变化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同时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测量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处的电位有无变化。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170" name="Picture 2" descr="\\李笑影\李笑影\2016\同步\步步高\生物\人教必修3\方正\人教必修3\S15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422" y="2178723"/>
            <a:ext cx="3233903" cy="306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81608" y="4001335"/>
            <a:ext cx="11344407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结果分析：若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有反应，且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处电位改变，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说明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神经冲动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在神经纤维上的传导是双向的；若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有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反应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处无电位变化，则说明神经冲动在神经纤维上的传导是单向的。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1109" y="264822"/>
            <a:ext cx="10964697" cy="4245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探究神经冲动在神经元之间的传递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方法设计：先电刺激图中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处，测量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处电位变化；再电刺激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处，测量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处的电位变化。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结果分析：若两次实验的检测部位均发生电位变化，说明神经冲动在神经元之间的传递是双向的；若只有一处电位改变，则说明神经冲动在神经元之间的传递是单向的。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突破体验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720797"/>
            <a:ext cx="1157243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中国寓言中有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火中取栗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的故事：猫从火中拿取板栗时，因火烧爪而快速缩回，虽然板栗拿到了，但爪子还是被烧了，而偷到的板栗却被猴子吃了。假设下图为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火中取栗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的反射弧示意图，回答有关问题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要确定这个反射弧中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是感受器还是效应器，可用电刺激的方法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进行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测定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。测定与判断的方法是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如果不用实验，可据图判断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是感受器还是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效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应器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，判断的依据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194" name="Picture 2" descr="\\李笑影\李笑影\2016\同步\步步高\生物\人教必修3\方正\人教必修3\S15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6" y="3426397"/>
            <a:ext cx="3351132" cy="317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166" y="35893"/>
            <a:ext cx="11755638" cy="6694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假设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是猫爪中的感受器，写出猫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火中取栗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时神经冲动的传导方向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用有关字母与箭头表示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给你提供必要的实验用具，如电刺激设备、电位测量仪等，请设计实验方案，以探究兴奋在神经纤维上和在相邻两神经元之间的传递特点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是双向的还是单向的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，并预期可能的实验结果及结论。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验证兴奋在神经纤维上的双向传导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方法步骤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结果和结论：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探究兴奋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在神经元之间的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传递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方法步骤：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结果和结论：</a:t>
            </a:r>
            <a:r>
              <a:rPr lang="en-US" altLang="zh-CN" sz="26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Picture 2" descr="\\李笑影\李笑影\2016\同步\步步高\生物\人教必修3\方正\人教必修3\S152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6" y="3141762"/>
            <a:ext cx="3351132" cy="317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031263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7068" y="-26590"/>
            <a:ext cx="11755638" cy="6694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判断感受器和效应器可根据突触结构判断，与传入神经相连的是感受器，与传出神经相连的是效应器。也可用电刺激法，刺激效应器会发生反应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用电刺激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端，如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有反应，则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为感受器</a:t>
            </a:r>
            <a:endParaRPr lang="zh-CN" altLang="zh-CN" sz="2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因神经冲动的传导方向是从一个神经元的轴突</a:t>
            </a:r>
            <a:r>
              <a:rPr lang="zh-CN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末梢传导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到另一个神经元的细胞体或树突，从突触的结构分析，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E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是感受器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3)E→D→C→B→A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4)a.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电刺激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①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处，观察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的变化，同时测量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②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处的电位有无变化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有反应，且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②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处电位改变，证明兴奋在神经纤维上的传导是双向的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先电刺激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①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处，测量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③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处有无电位变化；再刺激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③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处，测量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①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处有无电位变化　若两次实验的检测部位均发生电位变化，说明兴奋在神经元之间的传递是双向的；若只有一处电位改变，则说明兴奋在神经元之间的传递是单向的</a:t>
            </a:r>
            <a:endParaRPr lang="zh-CN" altLang="zh-CN" sz="26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0" y="2216059"/>
            <a:ext cx="12190413" cy="222302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</a:ln>
        </p:spPr>
        <p:txBody>
          <a:bodyPr wrap="none" lIns="91375" tIns="45688" rIns="91375" bIns="4568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910" y="2307472"/>
            <a:ext cx="5113300" cy="1410354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73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73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7889" y="2023343"/>
            <a:ext cx="12182475" cy="3055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4098524" y="3264063"/>
            <a:ext cx="345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98524" y="4256731"/>
            <a:ext cx="345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-8792" y="362025"/>
            <a:ext cx="1990750" cy="576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+mj-ea"/>
                <a:ea typeface="+mj-ea"/>
                <a:cs typeface="Courier New" panose="02070309020205020404"/>
              </a:rPr>
              <a:t>内容索引</a:t>
            </a:r>
            <a:endParaRPr lang="zh-CN" altLang="en-US" sz="2800" b="1" kern="100" dirty="0">
              <a:solidFill>
                <a:schemeClr val="bg1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4120884" y="2747814"/>
            <a:ext cx="3411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8565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梳理知识   构建纲要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4120884" y="3736876"/>
            <a:ext cx="3411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800" b="1" dirty="0">
                <a:solidFill>
                  <a:srgbClr val="3114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整合重点   提升技能</a:t>
            </a:r>
            <a:endParaRPr lang="zh-CN" altLang="zh-CN" sz="2800" b="1" dirty="0">
              <a:solidFill>
                <a:srgbClr val="3114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梳理知识   构建纲要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8565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圆角矩形 23">
            <a:hlinkClick r:id="rId1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0343678" y="6660629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4" name="Picture 2" descr="F:\2016\同步\步步高\生物\人教必修3\方正\人教必修3\S147拆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525" y="-142537"/>
            <a:ext cx="9165362" cy="693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4221" y="80487"/>
            <a:ext cx="1130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反射弧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84834" y="952947"/>
            <a:ext cx="527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双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84244" y="2359199"/>
            <a:ext cx="1346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大脑皮层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15726" y="1701602"/>
            <a:ext cx="471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51320" y="439366"/>
            <a:ext cx="1346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195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促胰液素</a:t>
            </a:r>
            <a:endParaRPr lang="zh-CN" altLang="en-US" sz="195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05024" y="2681139"/>
            <a:ext cx="691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195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体液</a:t>
            </a:r>
            <a:endParaRPr lang="zh-CN" altLang="en-US" sz="195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32270" y="2946614"/>
            <a:ext cx="101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靶器官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18959" y="2945787"/>
            <a:ext cx="101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靶细胞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78462" y="4613860"/>
            <a:ext cx="101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195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体液</a:t>
            </a:r>
            <a:endParaRPr lang="zh-CN" altLang="en-US" sz="195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479733" y="5258569"/>
            <a:ext cx="101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细胞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25810" y="5572749"/>
            <a:ext cx="101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监控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21116" y="6250994"/>
            <a:ext cx="763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2000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清除</a:t>
            </a:r>
            <a:endParaRPr lang="zh-CN" altLang="en-US" sz="20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6" grpId="0"/>
      <p:bldP spid="26" grpId="1"/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2421682"/>
            <a:ext cx="12190413" cy="151216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整合重点   提升技能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3065" y="295509"/>
            <a:ext cx="11232086" cy="41614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突破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下丘脑在生命活动调节中的功能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感受：渗透压感受器感受渗透压升降，维持水代谢平衡。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传导：可将渗透压感受器产生的兴奋传导至大脑皮层，使之产生渴感。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分泌：下丘脑是内分泌系统的总纽枢。它分泌促激素释放激素，作用于垂体，使之分泌相应的促激素；还分泌抗利尿激素，作用于集合管、肾小管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2398" y="26368"/>
            <a:ext cx="11409907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调节：体温调节中枢、血糖调节相关区域、渗透压调节中枢等。如图所示。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098" name="Picture 2" descr="\\李笑影\李笑影\2016\同步\步步高\生物\人教必修3\方正\人教必修3\S148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98" y="731386"/>
            <a:ext cx="7591617" cy="592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71817" y="6658831"/>
            <a:ext cx="1126655" cy="19253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524" y="631007"/>
            <a:ext cx="11743446" cy="5955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关于哺乳动物下丘脑的叙述，错误的是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A.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下丘脑具有内分泌功能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B.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调节产热和散热，维持体温的相对恒定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C.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感受细胞外液渗透压变化，调节动物体水盐平衡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 panose="02020603050405020304"/>
                <a:ea typeface="华文细黑"/>
                <a:cs typeface="Courier New" panose="02070309020205020404"/>
              </a:rPr>
              <a:t>D.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分泌促甲状腺激素，调节甲状腺激素的合成和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分泌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解析　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细胞外液的渗透压发生变化时，可刺激下丘脑的渗透压感受器，使下丘脑神经分泌细胞分泌抗利尿激素，调节水平衡，从而调节渗透压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下丘脑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还能分泌促激素释放激素，调节生物体内相关腺体的分泌，如分泌促甲状腺激素释放激素，促进垂体合成和分泌促甲状腺激素，进而调节甲状腺激素的合成和分泌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6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42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下丘脑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还存在体温调节中枢，维持体温的相对恒定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902" y="315975"/>
            <a:ext cx="432048" cy="377515"/>
          </a:xfrm>
          <a:prstGeom prst="homePlate">
            <a:avLst>
              <a:gd name="adj" fmla="val 3530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60942" y="311786"/>
            <a:ext cx="1728192" cy="381704"/>
          </a:xfrm>
          <a:prstGeom prst="chevron">
            <a:avLst>
              <a:gd name="adj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059" y="137844"/>
            <a:ext cx="2088232" cy="590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b="1" kern="100" dirty="0" smtClean="0">
                <a:solidFill>
                  <a:schemeClr val="bg1"/>
                </a:solidFill>
                <a:latin typeface="宋体" panose="02010600030101010101" pitchFamily="2" charset="-122"/>
                <a:cs typeface="Courier New" panose="02070309020205020404"/>
              </a:rPr>
              <a:t>突破体验</a:t>
            </a:r>
            <a:endParaRPr lang="zh-CN" altLang="en-US" b="1" kern="100" dirty="0">
              <a:solidFill>
                <a:schemeClr val="bg1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65787" y="754021"/>
            <a:ext cx="42511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</a:t>
            </a:r>
            <a:endParaRPr lang="zh-CN" altLang="en-US" sz="2600" b="1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uiExpand="1" build="allAtOnce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129643"/>
            <a:ext cx="11296938" cy="56425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突破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生命活动的调节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模型</a:t>
            </a:r>
            <a:endParaRPr lang="en-US" altLang="zh-CN" sz="2800" b="1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</a:pPr>
            <a:endParaRPr lang="en-US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若图表示人体内水平衡的调节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表示下丘脑，下丘脑渗透压感受器感知渗透压的变化，分泌抗利尿激素，并由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垂体后叶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释放，作用于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肾小管和集合管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若图表示反射弧结构模式图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表示感受器，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表示神经中枢，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表示效应器，兴奋在其中的传递形式是神经冲动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电信号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、神经递质和特异性受体结合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化学信号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5122" name="Picture 2" descr="\\李笑影\李笑影\2016\同步\步步高\生物\人教必修3\方正\人教必修3\S14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824" y="915768"/>
            <a:ext cx="3280764" cy="68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2532</Words>
  <Application>WPS 演示</Application>
  <PresentationFormat>自定义</PresentationFormat>
  <Paragraphs>142</Paragraphs>
  <Slides>18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Courier New</vt:lpstr>
      <vt:lpstr>华文细黑</vt:lpstr>
      <vt:lpstr>Times New Roman</vt:lpstr>
      <vt:lpstr>华文细黑</vt:lpstr>
      <vt:lpstr>Arial</vt:lpstr>
      <vt:lpstr>Arial Unicode MS</vt:lpstr>
      <vt:lpstr>2_Office 主题</vt:lpstr>
      <vt:lpstr>3_Office 主题</vt:lpstr>
      <vt:lpstr>4_Office 主题</vt:lpstr>
      <vt:lpstr>5_Office 主题</vt:lpstr>
      <vt:lpstr>7_Office 主题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859</cp:revision>
  <dcterms:created xsi:type="dcterms:W3CDTF">2014-11-27T01:03:00Z</dcterms:created>
  <dcterms:modified xsi:type="dcterms:W3CDTF">2017-12-22T06:23:18Z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