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tiff" ContentType="image/tif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37"/>
  </p:notesMasterIdLst>
  <p:handoutMasterIdLst>
    <p:handoutMasterId r:id="rId38"/>
  </p:handoutMasterIdLst>
  <p:sldIdLst>
    <p:sldId id="735" r:id="rId8"/>
    <p:sldId id="707" r:id="rId9"/>
    <p:sldId id="709" r:id="rId10"/>
    <p:sldId id="711" r:id="rId11"/>
    <p:sldId id="706" r:id="rId12"/>
    <p:sldId id="710" r:id="rId13"/>
    <p:sldId id="712" r:id="rId14"/>
    <p:sldId id="743" r:id="rId15"/>
    <p:sldId id="634" r:id="rId16"/>
    <p:sldId id="533" r:id="rId17"/>
    <p:sldId id="535" r:id="rId18"/>
    <p:sldId id="721" r:id="rId19"/>
    <p:sldId id="722" r:id="rId20"/>
    <p:sldId id="744" r:id="rId21"/>
    <p:sldId id="723" r:id="rId22"/>
    <p:sldId id="745" r:id="rId23"/>
    <p:sldId id="724" r:id="rId24"/>
    <p:sldId id="746" r:id="rId25"/>
    <p:sldId id="726" r:id="rId26"/>
    <p:sldId id="727" r:id="rId27"/>
    <p:sldId id="728" r:id="rId28"/>
    <p:sldId id="729" r:id="rId29"/>
    <p:sldId id="730" r:id="rId30"/>
    <p:sldId id="731" r:id="rId31"/>
    <p:sldId id="739" r:id="rId32"/>
    <p:sldId id="732" r:id="rId33"/>
    <p:sldId id="733" r:id="rId34"/>
    <p:sldId id="747" r:id="rId35"/>
    <p:sldId id="736" r:id="rId3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3567" autoAdjust="0"/>
  </p:normalViewPr>
  <p:slideViewPr>
    <p:cSldViewPr>
      <p:cViewPr varScale="1">
        <p:scale>
          <a:sx n="103" d="100"/>
          <a:sy n="103" d="100"/>
        </p:scale>
        <p:origin x="-960" y="-9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tiff"/><Relationship Id="rId1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" Target="slide24.xml"/><Relationship Id="rId8" Type="http://schemas.openxmlformats.org/officeDocument/2006/relationships/slide" Target="slide23.xml"/><Relationship Id="rId7" Type="http://schemas.openxmlformats.org/officeDocument/2006/relationships/slide" Target="slide22.xml"/><Relationship Id="rId6" Type="http://schemas.openxmlformats.org/officeDocument/2006/relationships/slide" Target="slide5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3.docx"/><Relationship Id="rId3" Type="http://schemas.openxmlformats.org/officeDocument/2006/relationships/image" Target="../media/image10.emf"/><Relationship Id="rId2" Type="http://schemas.openxmlformats.org/officeDocument/2006/relationships/package" Target="../embeddings/Document2.docx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8.xml"/><Relationship Id="rId11" Type="http://schemas.openxmlformats.org/officeDocument/2006/relationships/slide" Target="slide27.xml"/><Relationship Id="rId10" Type="http://schemas.openxmlformats.org/officeDocument/2006/relationships/slide" Target="slide26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21.xml"/><Relationship Id="rId2" Type="http://schemas.openxmlformats.org/officeDocument/2006/relationships/slide" Target="slide12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emf"/><Relationship Id="rId1" Type="http://schemas.openxmlformats.org/officeDocument/2006/relationships/package" Target="../embeddings/Document1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5474" y="1782402"/>
            <a:ext cx="4224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动物和人体生命活动的调节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8982" y="2781722"/>
            <a:ext cx="7920880" cy="124649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第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4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节</a:t>
            </a:r>
            <a:r>
              <a:rPr lang="zh-CN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免疫调节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(Ⅰ)</a:t>
            </a:r>
            <a:endParaRPr lang="zh-CN" altLang="en-US" sz="5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2" descr="E:\图片\9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7" b="3076"/>
          <a:stretch>
            <a:fillRect/>
          </a:stretch>
        </p:blipFill>
        <p:spPr bwMode="auto">
          <a:xfrm>
            <a:off x="-25556" y="2196458"/>
            <a:ext cx="3747891" cy="24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039" y="363524"/>
            <a:ext cx="10901751" cy="43993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非特异性免疫在特异性免疫基础上产生。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发生非特异性免疫的基础是机体的免疫系统，发生特异性免疫的基础结构主要是皮肤、黏膜、吞噬细胞等。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非特异性免疫作用范围广，针对性强。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特异性免疫出现慢，作用范围小，针对性强。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3838" y="12688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95683" y="26628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03034" y="33577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69299" y="40587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465" y="399063"/>
            <a:ext cx="1112087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大面积烧伤护理不当时，易发生感染而引起严重后果，这主要是由于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特异性免疫能力减弱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非特异性免疫能力减弱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体液大量损失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营养物质得不到及时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补充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大面积烧伤严重破坏了人体的皮肤、黏膜等组成的第一道防线，非特异性免疫能力减弱，护理不当极易受病菌、病毒感染。故选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7378" y="118761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体液免疫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644" y="323925"/>
            <a:ext cx="1123208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抗原和抗体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抗原：能够引起机体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产生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反应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的物质。作为抗原的物质应位于病原体的表面。根据抗原的概念可知抗原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具有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；抗原一般是蛋白质类的物质，可知抗原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具有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；从免疫识别的角度可知抗原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具有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抗体：专门攻击抗原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第三道防线中起主要作用的是各种淋巴细胞，其中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细胞主要靠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产生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，这种方式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称为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细胞主要靠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直接接触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</a:t>
            </a:r>
            <a:r>
              <a:rPr lang="zh-CN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称为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5732" y="106305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特异性免疫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91629" y="17111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特异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9901" y="234014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大分子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77752" y="29785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异物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39022" y="360760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蛋白质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350" y="49037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0052" y="49037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34153" y="491327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靶细胞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32187" y="554229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617" y="107901"/>
            <a:ext cx="6092825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体液免疫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免疫过程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123" name="Picture 3" descr="F:\2016\同步\步步高\生物\人教必修3\方正\人教必修3\128拆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989" y="1413570"/>
            <a:ext cx="7944435" cy="365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91617" y="5023495"/>
            <a:ext cx="119802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参与细胞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记忆细胞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结果：抗体与抗原结合，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形成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被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吞噬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消化。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0101" y="51102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吞噬细胞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29028" y="5129411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7738" y="51169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浆细胞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4748" y="575310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沉淀或细胞集团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28484" y="57597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吞噬细胞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87326" y="3450932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62011" y="3535710"/>
            <a:ext cx="11849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浆细胞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34136" y="3526185"/>
            <a:ext cx="10550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86" y="588908"/>
            <a:ext cx="11572430" cy="61196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吞噬细胞在免疫中有哪些作用？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在非特异性免疫中起吞噬和消灭抗原的作用；在特异性免疫中起摄取和处理病原体，暴露病原体特有抗原的作用；吞噬抗原与抗体结合形成的沉淀或细胞集团。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参与体液免疫的细胞都能识别抗原吗？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识别所有抗原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的是吞噬细胞，特异性识别抗原的是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细胞、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细胞、记忆细胞，无识别作用的是浆细胞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细胞完全摧毁，免疫功能会不会全部丧失？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不会，非特异性免疫会保留，体液免疫会保留一部分，原因是可以通过抗原直接刺激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细胞和记忆细胞进而产生浆细胞。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174" y="105747"/>
            <a:ext cx="11344407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en-US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如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为记忆细胞直接接触抗原，引起的二次免疫反应，结合图示回答问题：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5174" y="691336"/>
            <a:ext cx="11755638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记忆细胞的特点：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寿命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记住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入侵的抗原。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二次免疫反应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再次入侵时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，记忆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比普通的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细胞更快地作出反应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，即很快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分化增殖产生新的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6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</a:t>
            </a:r>
            <a:endParaRPr lang="en-US" altLang="zh-CN" sz="2600" u="sng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再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产生抗体消灭抗原，此为二次免疫反应。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据上图分析，二次免疫和初次免疫相比，有何特点？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二次免疫比初次反应快，也比初次反应强，能在抗原侵入但尚未患病之前将它们消灭，从而使患病程度大大降低。</a:t>
            </a:r>
            <a:endParaRPr lang="zh-CN" altLang="zh-CN" sz="26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" name="Picture 2" descr="\\李笑影\李笑影\2016\同步\步步高\生物\人教必修3\方正\人教必修3\129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93" y="1066524"/>
            <a:ext cx="4546112" cy="318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002464" y="780242"/>
            <a:ext cx="51809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60132" y="652259"/>
            <a:ext cx="905660" cy="620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十分</a:t>
            </a:r>
            <a:endParaRPr lang="en-US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572" y="1244110"/>
            <a:ext cx="851515" cy="6204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敏感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3343" y="1970584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相同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8279" y="3150543"/>
            <a:ext cx="11849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浆细胞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56906" y="316006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记忆细胞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17282" y="3169593"/>
            <a:ext cx="11849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浆细胞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496" y="245021"/>
            <a:ext cx="11010769" cy="56425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下图代表人体特异性免疫的过程。相关叙述正确的是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>
              <a:effectLst/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8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>
              <a:effectLst/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均能识别抗原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所在的阶段中可能有吞噬细胞的参与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免疫过程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要慢，免疫效应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要强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图中免疫活性物质是抗体、淋巴因子、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溶菌酶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\\李笑影\李笑影\2016\同步\步步高\生物\人教必修3\方正\人教必修3\130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01" y="1043292"/>
            <a:ext cx="5879886" cy="220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6614" y="405458"/>
            <a:ext cx="10476369" cy="5529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该图表示体液免疫的过程，可知细胞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、细胞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、细胞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分别是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细胞、记忆细胞、浆细胞，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过程是浆细胞分泌相应抗体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细胞、记忆细胞都能识别抗原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细胞增殖、分化为浆细胞，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是抗原再次入侵时记忆细胞迅速增殖、分化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为浆细胞，免疫活性物质指抗体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抗体与抗原结合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不需要吞噬细胞参与。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8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8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736" y="742295"/>
            <a:ext cx="11232086" cy="5529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过程吞噬细胞缺失，非特异性免疫和特异性免疫功能都会减弱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细胞缺失仍能通过浆细胞分泌的抗体来抑制肺炎双球菌数量的增加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r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记忆细胞对抗原维持较久的免疫能力。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细胞呈递抗原。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过程还表示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细胞分泌淋巴因子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85251" y="2287191"/>
            <a:ext cx="51809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kern="10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04301" y="363629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1418" y="4312940"/>
            <a:ext cx="51809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kern="10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25777" y="49662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3" grpId="0"/>
      <p:bldP spid="3" grpId="1"/>
      <p:bldP spid="4" grpId="0"/>
      <p:bldP spid="4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1530052"/>
            <a:ext cx="11232086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回忆初中所学，概述免疫系统的组成和人体的三道防线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通过阅读教材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资料分析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，理解艾滋病的发病原因，并进一步理解免疫系统的防卫功能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阅读教材，结合教材图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，用框图或者文字阐明体液免疫的过程。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599" y="1049893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426" y="739021"/>
            <a:ext cx="1620957" cy="706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目标导读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426" y="4193641"/>
            <a:ext cx="181966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b="1" kern="1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重难点击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599" y="4469368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736" y="4861949"/>
            <a:ext cx="11010769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人体的三道防线、体液免疫的过程。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85"/>
            <a:ext cx="12190413" cy="66561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课堂小结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pic>
        <p:nvPicPr>
          <p:cNvPr id="8195" name="Picture 3" descr="F:\2016\同步\步步高\生物\人教必修3\方正\人教必修3\131拆.tif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302" y="1563196"/>
            <a:ext cx="7375809" cy="37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1956" y="2489980"/>
            <a:ext cx="1674599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非特异性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26727" y="4174739"/>
            <a:ext cx="859337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器官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15086" y="4184264"/>
            <a:ext cx="645632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92946" y="4581922"/>
            <a:ext cx="586938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胞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5837" y="4578212"/>
            <a:ext cx="2184881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免疫活性物质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95789" y="4184264"/>
            <a:ext cx="859335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91025" y="4581922"/>
            <a:ext cx="859335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63680" y="4161022"/>
            <a:ext cx="859335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42187" y="4571653"/>
            <a:ext cx="859335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抗原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  <p:bldP spid="14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66C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sz="3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自查自纠</a:t>
            </a:r>
            <a:endParaRPr lang="zh-CN" altLang="en-US" sz="3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4091" y="597778"/>
            <a:ext cx="11344407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下列有关免疫系统组成的叙述中，正确的是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免疫系统包括免疫器官、免疫细胞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免疫器官是免疫细胞生成、成熟或集中分布的场所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免疫细胞包括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细胞，分别在胸腺和骨髓中成熟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免疫活性物质是由免疫细胞产生的发挥免疫作用的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物质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免疫系统包括免疫器官、免疫细胞、免疫活性物质三部分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器官是免疫细胞生成、成熟或集中分布的场所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包括吞噬细胞和淋巴细胞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活性物质是由免疫细胞或其他细胞产生的发挥免疫作用的物质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78391" y="7653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4846" y="693490"/>
            <a:ext cx="10686944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以下免疫过程包含非特异性免疫的是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吞噬细胞的吞噬作用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皮下注射狂犬病疫苗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胎儿通过胎盘从母体获得抗体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静脉注射抗狂犬病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抗体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吞噬细胞的吞噬作用属于保卫人体的第二道防线，属于非特异性免疫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选项皆与抗体有关，为特异性免疫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5869" y="84703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3750" y="837506"/>
            <a:ext cx="7595709" cy="49330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如图表示淋巴细胞的起源和分化过程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表示不同种类的细胞，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表示有关过程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，下列有关叙述正确的是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三类细胞才能识别抗原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产生抗体的细胞只能由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细胞直接分化形成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过程都需要抗原的刺激才能发生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D.c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细胞功能不同的根本原因是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不同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\\李笑影\李笑影\2016\同步\步步高\生物\人教必修3\方正\人教必修3\132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454" y="1125538"/>
            <a:ext cx="3111456" cy="427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9269" y="722065"/>
            <a:ext cx="1123208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由题图信息可推出，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分别为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细胞、效应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细胞和浆细胞，其中浆细胞不能识别抗原，除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三类细胞能识别抗原外，记忆细胞也能识别抗原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记忆细胞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在接受同一种抗原刺激后，也能分化成产生抗体的浆细胞。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细胞分别由造血干细胞在骨髓和胸腺中分化、发育而成，暂时处于不增殖状态，在接受抗原刺激后，才能继续增殖、分化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细胞是由同一个受精卵经有丝分裂而来的，两者的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相同，其功能不同的根本原因是基因的选择性表达。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550" y="560342"/>
            <a:ext cx="11572430" cy="6059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若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H7N9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禽流感病毒侵入人体，机体在免疫应答过程中不会发生的是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spc="-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spc="-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吞噬细胞摄取和处理病毒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细胞合成并分泌淋巴因子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浆细胞进行分裂并分泌抗体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细胞增殖分化形成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记忆细胞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三项，病毒侵入人体后，先经过吞噬细胞摄取、处理，并传递给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细胞分泌淋巴因子，部分抗原刺激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细胞，在淋巴因子的作用下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细胞增殖分化为记忆细胞和浆细胞，并由浆细胞分泌抗体，故均正确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项，浆细胞高度分化不能分裂，故错误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19159" y="70301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 uiExpand="1" build="allAtOnce"/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815" y="539949"/>
            <a:ext cx="11010769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如图是人体体液免疫的模式图，请据图回答下列问题：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2" name="Picture 2" descr="\\李笑影\李笑影\2016\同步\步步高\生物\人教必修3\方正\人教必修3\133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125" y="1323392"/>
            <a:ext cx="4732705" cy="403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7815" y="1168971"/>
            <a:ext cx="667449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图中具有增殖分化能力的细胞是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能够特异性识别抗原的细胞有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分别为吞噬细胞、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细胞、浆细胞、记忆细胞，其中具有增殖分化能力的是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细胞和记忆细胞，能特异性识别抗原的是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细胞和记忆细胞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2372" y="1288604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273" y="1917626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、细胞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E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1482" y="2565698"/>
            <a:ext cx="3754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、细胞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、细胞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E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/>
      <p:bldP spid="4" grpId="1"/>
      <p:bldP spid="6" grpId="0"/>
      <p:bldP spid="6" grpId="1"/>
      <p:bldP spid="8" grpId="0"/>
      <p:bldP spid="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42" name="Picture 2" descr="\\李笑影\李笑影\2016\同步\步步高\生物\人教必修3\方正\人教必修3\133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936" y="2330396"/>
            <a:ext cx="4780032" cy="40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1025" y="186521"/>
            <a:ext cx="1144390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人体患天花、伤寒等疾病后，终生不再感染。当天花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病毒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再次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入侵时，人体消灭病原体的主要过程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         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用箭头和图中的文字、数字序号表示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天花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病毒再次入侵时，机体进行二次应答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更快的速度消灭抗原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浆细胞一般停留在淋巴结中，每秒钟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约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产生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个抗体。浆细胞与分泌抗体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相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适应的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细胞结构特点是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浆细胞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是一类分泌细胞，其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内质网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高尔基体发达，以适应分泌功能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164213" y="700658"/>
          <a:ext cx="45529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" name="文档" r:id="rId2" imgW="4561205" imgH="991870" progId="Word.Document.12">
                  <p:embed/>
                </p:oleObj>
              </mc:Choice>
              <mc:Fallback>
                <p:oleObj name="文档" r:id="rId2" imgW="4561205" imgH="991870" progId="Word.Document.12">
                  <p:embed/>
                  <p:pic>
                    <p:nvPicPr>
                      <p:cNvPr id="0" name="图片 1134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64213" y="700658"/>
                        <a:ext cx="455295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04800" y="1323975"/>
          <a:ext cx="34099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" name="文档" r:id="rId4" imgW="3418205" imgH="925195" progId="Word.Document.12">
                  <p:embed/>
                </p:oleObj>
              </mc:Choice>
              <mc:Fallback>
                <p:oleObj name="文档" r:id="rId4" imgW="3418205" imgH="925195" progId="Word.Document.12">
                  <p:embed/>
                  <p:pic>
                    <p:nvPicPr>
                      <p:cNvPr id="0" name="图片 113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1323975"/>
                        <a:ext cx="3409950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740923" y="476925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内质网和高尔基体发达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17" grpId="0"/>
      <p:bldP spid="1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课堂导入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094" y="219844"/>
            <a:ext cx="11120877" cy="64230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一双未洗过的手上最多有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万个细菌；一克指甲垢里藏有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亿个细菌；将手洗干净还有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182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种细菌。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000"/>
              </a:lnSpc>
              <a:spcAft>
                <a:spcPts val="0"/>
              </a:spcAft>
              <a:tabLst>
                <a:tab pos="1980565" algn="l"/>
              </a:tabLs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5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细菌进入人体后，人体能不能通过神经系统感知到？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不能。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人体内是否有相应的激素能直接消灭入侵的细菌和病毒？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要消灭入侵的细菌和病毒离不开免疫系统的作用，免疫系统是如何构成的呢？对于不同的细菌和病毒，免疫系统的反应都一样吗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ts val="5000"/>
              </a:lnSpc>
              <a:tabLst>
                <a:tab pos="198056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没有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6" name="Picture 2" descr="\\李笑影\李笑影\2016\同步\步步高\生物\人教必修3\方正\人教必修3\125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146" y="1552608"/>
            <a:ext cx="4947835" cy="1385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45418"/>
            <a:ext cx="11010769" cy="661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方式二：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pic>
        <p:nvPicPr>
          <p:cNvPr id="2050" name="Picture 2" descr="\\李笑影\李笑影\2016\同步\步步高\生物\人教必修3\方正\人教必修3\126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103" y="702726"/>
            <a:ext cx="4852207" cy="27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34566" y="3501802"/>
            <a:ext cx="11296938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 smtClean="0">
                <a:latin typeface="+mn-ea"/>
                <a:cs typeface="Times New Roman" panose="02020603050405020304"/>
              </a:rPr>
              <a:t>教师</a:t>
            </a:r>
            <a:r>
              <a:rPr lang="zh-CN" altLang="en-US" sz="2800" kern="100" dirty="0" smtClean="0">
                <a:latin typeface="+mn-ea"/>
                <a:cs typeface="Times New Roman" panose="02020603050405020304"/>
              </a:rPr>
              <a:t>提问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个人体而言，如果发生这样的情况：内忧外患。神经调节和体液调节对维持内环境的稳态虽然具有非常重要的作用，但是并不能直接消灭入侵的病原体；也不能直接清除体内出现的衰老、破损或异常的细胞。对付病原体和体内出现的异常细胞，要靠什么调节呢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800" kern="100" dirty="0" smtClean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7889" y="1702556"/>
            <a:ext cx="12182475" cy="36966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215486" y="2760007"/>
            <a:ext cx="526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5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274124" y="2205658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一、免疫系统的组成和防卫功能</a:t>
            </a:r>
            <a:endParaRPr lang="zh-CN" altLang="zh-CN" sz="2800" dirty="0"/>
          </a:p>
        </p:txBody>
      </p:sp>
      <p:sp>
        <p:nvSpPr>
          <p:cNvPr id="18" name="Text Box 5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74124" y="3195538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二、体液免疫</a:t>
            </a:r>
            <a:endParaRPr lang="zh-CN" altLang="zh-CN" sz="28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3215486" y="3752675"/>
            <a:ext cx="526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15486" y="4745343"/>
            <a:ext cx="526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305944" y="4221882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</a:t>
            </a:r>
            <a:r>
              <a:rPr lang="zh-CN" altLang="en-US" dirty="0" smtClean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</a:t>
            </a:r>
            <a:endParaRPr lang="zh-CN" altLang="en-US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一、免疫系统的组成和防卫功能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5544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1021" y="8474"/>
            <a:ext cx="11010769" cy="37107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8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免疫系统的组成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8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免疫器官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8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组成：骨髓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脾、淋巴结、扁桃体等。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8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作用：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免疫细胞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场所。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8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免疫细胞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8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吞噬细胞：参与特异性免疫和非特异性免疫。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0110" y="3781290"/>
          <a:ext cx="10428288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文档" r:id="rId1" imgW="10430510" imgH="2154555" progId="Word.Document.12">
                  <p:embed/>
                </p:oleObj>
              </mc:Choice>
              <mc:Fallback>
                <p:oleObj name="文档" r:id="rId1" imgW="10430510" imgH="2154555" progId="Word.Document.12">
                  <p:embed/>
                  <p:pic>
                    <p:nvPicPr>
                      <p:cNvPr id="0" name="图片 32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0110" y="3781290"/>
                        <a:ext cx="10428288" cy="214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882554" y="1304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胸腺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59186" y="19242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94722" y="19326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成熟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4369" y="19249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集中分布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5551" y="3752890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T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3918" y="37528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骨髓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021" y="4807182"/>
            <a:ext cx="10793813" cy="19005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免疫活性物质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组成：抗体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溶菌酶等。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或其他细胞。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90073" y="54552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淋巴因子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1670" y="60490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4" grpId="0"/>
      <p:bldP spid="14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730" y="88148"/>
            <a:ext cx="11457851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免疫系统的防卫功能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非特异性免疫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第一道防线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第二道防线：体液中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zh-CN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如溶菌酶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特点：人人生来就有，不针对某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一类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病原体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特异性免疫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第三道防线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组成：主要由免疫器官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借助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淋巴循环而组成。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作用：抵抗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外来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和抑制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56091" y="20867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皮肤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8462" y="20960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黏膜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2958" y="27355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杀菌物质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7699" y="27439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吞噬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5287" y="33577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特定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9029" y="46539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免疫细胞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0350" y="46623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血液循环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2878" y="53020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病原体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27175" y="53020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肿瘤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0237" y="59401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体液免疫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65853" y="594851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细胞免疫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70154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246" y="640534"/>
            <a:ext cx="11232086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免疫系统中起主要作用的是各种淋巴细胞，结合图示分析淋巴细胞的最初起源是什么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骨髓造血干细胞。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唾液、胃液中的杀菌物质能消灭一些病菌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是否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属于第二道防线？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不是，应该属于第一道防线，因为唾液</a:t>
            </a:r>
            <a:endParaRPr lang="en-US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和胃液直接与外界相通。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结合免疫系统的三道防线，分析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吞噬细胞参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与了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哪些防线。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第二道和第三道防线</a:t>
            </a:r>
            <a:r>
              <a:rPr lang="zh-CN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098" name="Picture 2" descr="\\李笑影\李笑影\2016\同步\步步高\生物\人教必修3\方正\人教必修3\127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316" y="1341562"/>
            <a:ext cx="4695598" cy="517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4487</Words>
  <Application>WPS 演示</Application>
  <PresentationFormat>自定义</PresentationFormat>
  <Paragraphs>465</Paragraphs>
  <Slides>29</Slides>
  <Notes>0</Notes>
  <HiddenSlides>2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Times New Roman</vt:lpstr>
      <vt:lpstr>华文细黑</vt:lpstr>
      <vt:lpstr>Courier New</vt:lpstr>
      <vt:lpstr>华文细黑</vt:lpstr>
      <vt:lpstr>Arial Unicode MS</vt:lpstr>
      <vt:lpstr>Broadway</vt:lpstr>
      <vt:lpstr>楷体</vt:lpstr>
      <vt:lpstr>经典繁仿黑</vt:lpstr>
      <vt:lpstr>Arial</vt:lpstr>
      <vt:lpstr>Segoe Print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903</cp:revision>
  <dcterms:created xsi:type="dcterms:W3CDTF">2014-11-27T01:03:00Z</dcterms:created>
  <dcterms:modified xsi:type="dcterms:W3CDTF">2017-12-22T06:23:40Z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