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3" r:id="rId3"/>
    <p:sldId id="264" r:id="rId4"/>
    <p:sldId id="267" r:id="rId5"/>
    <p:sldId id="268" r:id="rId6"/>
    <p:sldId id="277" r:id="rId7"/>
    <p:sldId id="278" r:id="rId8"/>
    <p:sldId id="279" r:id="rId9"/>
    <p:sldId id="297" r:id="rId10"/>
    <p:sldId id="265" r:id="rId11"/>
    <p:sldId id="284" r:id="rId12"/>
    <p:sldId id="285" r:id="rId13"/>
    <p:sldId id="286" r:id="rId14"/>
    <p:sldId id="266" r:id="rId15"/>
    <p:sldId id="287" r:id="rId16"/>
    <p:sldId id="269" r:id="rId17"/>
    <p:sldId id="283" r:id="rId18"/>
    <p:sldId id="294" r:id="rId19"/>
    <p:sldId id="270" r:id="rId20"/>
    <p:sldId id="288" r:id="rId21"/>
    <p:sldId id="289" r:id="rId22"/>
    <p:sldId id="290" r:id="rId23"/>
    <p:sldId id="271" r:id="rId24"/>
    <p:sldId id="29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grpSp>
        <p:nvGrpSpPr>
          <p:cNvPr id="15" name="组合 14"/>
          <p:cNvGrpSpPr/>
          <p:nvPr userDrawn="1"/>
        </p:nvGrpSpPr>
        <p:grpSpPr>
          <a:xfrm>
            <a:off x="4947050" y="29753"/>
            <a:ext cx="1154483" cy="584775"/>
            <a:chOff x="29482" y="1624652"/>
            <a:chExt cx="1154483" cy="487312"/>
          </a:xfrm>
        </p:grpSpPr>
        <p:sp>
          <p:nvSpPr>
            <p:cNvPr id="16" name="TextBox 15"/>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17" name="TextBox 1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3" name="组合 32"/>
          <p:cNvGrpSpPr/>
          <p:nvPr userDrawn="1"/>
        </p:nvGrpSpPr>
        <p:grpSpPr>
          <a:xfrm>
            <a:off x="6167395" y="29755"/>
            <a:ext cx="1261884" cy="584775"/>
            <a:chOff x="29482" y="2276803"/>
            <a:chExt cx="1261884" cy="487312"/>
          </a:xfrm>
        </p:grpSpPr>
        <p:sp>
          <p:nvSpPr>
            <p:cNvPr id="34" name="TextBox 33"/>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35" name="TextBox 34">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9" name="组合 38"/>
          <p:cNvGrpSpPr/>
          <p:nvPr userDrawn="1"/>
        </p:nvGrpSpPr>
        <p:grpSpPr>
          <a:xfrm>
            <a:off x="7645150" y="29755"/>
            <a:ext cx="1188146" cy="584775"/>
            <a:chOff x="29482" y="2918863"/>
            <a:chExt cx="1188146" cy="487312"/>
          </a:xfrm>
        </p:grpSpPr>
        <p:sp>
          <p:nvSpPr>
            <p:cNvPr id="40" name="TextBox 39"/>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1" name="TextBox 40">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7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6" name="TextBox 25"/>
            <p:cNvSpPr txBox="1"/>
            <p:nvPr userDrawn="1"/>
          </p:nvSpPr>
          <p:spPr>
            <a:xfrm>
              <a:off x="29482" y="1624653"/>
              <a:ext cx="115448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rPr>
                <a:t>INZHI DAOXUE</a:t>
              </a:r>
              <a:endParaRPr lang="zh-CN" altLang="en-US" sz="1000" dirty="0">
                <a:solidFill>
                  <a:schemeClr val="bg1"/>
                </a:solidFill>
              </a:endParaRPr>
            </a:p>
          </p:txBody>
        </p:sp>
        <p:sp>
          <p:nvSpPr>
            <p:cNvPr id="27" name="TextBox 26">
              <a:hlinkClick r:id="rId5"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67395" y="29755"/>
            <a:ext cx="1261884" cy="584775"/>
            <a:chOff x="29482" y="2276803"/>
            <a:chExt cx="1261884" cy="487312"/>
          </a:xfrm>
        </p:grpSpPr>
        <p:sp>
          <p:nvSpPr>
            <p:cNvPr id="41" name="TextBox 40"/>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2" name="TextBox 41">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6" name="组合 45"/>
          <p:cNvGrpSpPr/>
          <p:nvPr userDrawn="1"/>
        </p:nvGrpSpPr>
        <p:grpSpPr>
          <a:xfrm>
            <a:off x="7645150" y="29755"/>
            <a:ext cx="1188146" cy="584775"/>
            <a:chOff x="29482" y="2918863"/>
            <a:chExt cx="1188146" cy="487312"/>
          </a:xfrm>
        </p:grpSpPr>
        <p:sp>
          <p:nvSpPr>
            <p:cNvPr id="47" name="TextBox 46"/>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8" name="TextBox 47">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75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197901" y="-27384"/>
            <a:ext cx="1443037" cy="880109"/>
            <a:chOff x="11613" y="2237065"/>
            <a:chExt cx="1443037" cy="733424"/>
          </a:xfrm>
        </p:grpSpPr>
        <p:pic>
          <p:nvPicPr>
            <p:cNvPr id="41" name="图片 4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42" name="TextBox 41"/>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HONGNAN TANJIU</a:t>
              </a:r>
              <a:endParaRPr lang="zh-CN" altLang="en-US" sz="900" dirty="0">
                <a:solidFill>
                  <a:schemeClr val="bg1"/>
                </a:solidFill>
              </a:endParaRPr>
            </a:p>
          </p:txBody>
        </p:sp>
        <p:sp>
          <p:nvSpPr>
            <p:cNvPr id="43" name="TextBox 42">
              <a:hlinkClick r:id="rId6"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645150" y="29755"/>
            <a:ext cx="1188146" cy="584775"/>
            <a:chOff x="29482" y="2918863"/>
            <a:chExt cx="1188146" cy="487312"/>
          </a:xfrm>
        </p:grpSpPr>
        <p:sp>
          <p:nvSpPr>
            <p:cNvPr id="48" name="TextBox 47"/>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 TUOZHAN</a:t>
              </a:r>
              <a:endParaRPr lang="zh-CN" altLang="en-US" sz="1000" dirty="0">
                <a:solidFill>
                  <a:srgbClr val="333333"/>
                </a:solidFill>
              </a:endParaRPr>
            </a:p>
          </p:txBody>
        </p:sp>
        <p:sp>
          <p:nvSpPr>
            <p:cNvPr id="49" name="TextBox 48">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12" presetClass="entr" presetSubtype="1" fill="hold" nodeType="withEffect">
                                  <p:stCondLst>
                                    <p:cond delay="25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p:tgtEl>
                                          <p:spTgt spid="40"/>
                                        </p:tgtEl>
                                        <p:attrNameLst>
                                          <p:attrName>ppt_y</p:attrName>
                                        </p:attrNameLst>
                                      </p:cBhvr>
                                      <p:tavLst>
                                        <p:tav tm="0">
                                          <p:val>
                                            <p:strVal val="#ppt_y-#ppt_h*1.125000"/>
                                          </p:val>
                                        </p:tav>
                                        <p:tav tm="100000">
                                          <p:val>
                                            <p:strVal val="#ppt_y"/>
                                          </p:val>
                                        </p:tav>
                                      </p:tavLst>
                                    </p:anim>
                                    <p:animEffect transition="in" filter="wipe(down)">
                                      <p:cBhvr>
                                        <p:cTn id="19" dur="500"/>
                                        <p:tgtEl>
                                          <p:spTgt spid="40"/>
                                        </p:tgtEl>
                                      </p:cBhvr>
                                    </p:animEffect>
                                  </p:childTnLst>
                                </p:cTn>
                              </p:par>
                              <p:par>
                                <p:cTn id="20" presetID="53" presetClass="entr" presetSubtype="16"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5"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7"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9</a:t>
            </a:r>
            <a:r>
              <a:rPr lang="zh-CN" altLang="zh-CN" sz="1600" dirty="0" smtClean="0"/>
              <a:t>　父母与孩子之间的爱</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0.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父母与孩子之间的爱</a:t>
            </a:r>
          </a:p>
        </p:txBody>
      </p:sp>
    </p:spTree>
    <p:extLst>
      <p:ext uri="{BB962C8B-B14F-4D97-AF65-F5344CB8AC3E}">
        <p14:creationId xmlns:p14="http://schemas.microsoft.com/office/powerpoint/2010/main" val="59144500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628800"/>
            <a:ext cx="8128000" cy="438581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　把握作者在文中的观点态度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文章第一段的主要内容是什么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文章第一段主要是说明婴儿时期人还不能辨认物体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还意识不到自己的存在以及他身体以外的世界的存在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因此婴儿还无法明白爱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不具备爱的能力。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母爱与父爱的作用分别是什么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给孩子生活上的安全感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温和、独立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给孩子信心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指导孩子的生活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理智、自信。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982761709"/>
              </p:ext>
            </p:extLst>
          </p:nvPr>
        </p:nvGraphicFramePr>
        <p:xfrm>
          <a:off x="508000" y="3977286"/>
          <a:ext cx="8128000" cy="1795914"/>
        </p:xfrm>
        <a:graphic>
          <a:graphicData uri="http://schemas.openxmlformats.org/presentationml/2006/ole">
            <mc:AlternateContent xmlns:mc="http://schemas.openxmlformats.org/markup-compatibility/2006">
              <mc:Choice xmlns:v="urn:schemas-microsoft-com:vml" Requires="v">
                <p:oleObj spid="_x0000_s31749" name="文档" r:id="rId7" imgW="3893887" imgH="861090" progId="Word.Document.12">
                  <p:embed/>
                </p:oleObj>
              </mc:Choice>
              <mc:Fallback>
                <p:oleObj name="文档" r:id="rId7" imgW="3893887" imgH="861090" progId="Word.Document.12">
                  <p:embed/>
                  <p:pic>
                    <p:nvPicPr>
                      <p:cNvPr id="0" name=""/>
                      <p:cNvPicPr/>
                      <p:nvPr/>
                    </p:nvPicPr>
                    <p:blipFill>
                      <a:blip r:embed="rId8"/>
                      <a:stretch>
                        <a:fillRect/>
                      </a:stretch>
                    </p:blipFill>
                    <p:spPr>
                      <a:xfrm>
                        <a:off x="508000" y="3977286"/>
                        <a:ext cx="8128000" cy="1795914"/>
                      </a:xfrm>
                      <a:prstGeom prst="rect">
                        <a:avLst/>
                      </a:prstGeom>
                    </p:spPr>
                  </p:pic>
                </p:oleObj>
              </mc:Fallback>
            </mc:AlternateContent>
          </a:graphicData>
        </a:graphic>
      </p:graphicFrame>
      <p:sp>
        <p:nvSpPr>
          <p:cNvPr id="8" name="矩形 7"/>
          <p:cNvSpPr/>
          <p:nvPr/>
        </p:nvSpPr>
        <p:spPr>
          <a:xfrm>
            <a:off x="251520" y="2605020"/>
            <a:ext cx="8640960" cy="895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6410" y="5152840"/>
            <a:ext cx="8640960" cy="895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19564"/>
            <a:ext cx="8128000" cy="549381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爱从幼稚走向成熟需要哪些条件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克服自我中心阶段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从自恋引起的孤独中解脱出来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给比得更能使自己满足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更能使自己快乐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爱要比被爱更重要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不再依赖接受爱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被人爱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的实践中学会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母爱和父爱的积极面和消极面各是什么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母爱是世界上最伟大的爱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是每个人内心深处最为渴求的。</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母爱不能用努力去换取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而且根本无法赢得。</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父爱可以通过自己的努力去获得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可以受自己的控制和支配。</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父爱必须靠努力才能得到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在辜负父亲期望的情况下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可能会失去父爱。</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654915321"/>
              </p:ext>
            </p:extLst>
          </p:nvPr>
        </p:nvGraphicFramePr>
        <p:xfrm>
          <a:off x="508000" y="3509900"/>
          <a:ext cx="8128000" cy="2223356"/>
        </p:xfrm>
        <a:graphic>
          <a:graphicData uri="http://schemas.openxmlformats.org/presentationml/2006/ole">
            <mc:AlternateContent xmlns:mc="http://schemas.openxmlformats.org/markup-compatibility/2006">
              <mc:Choice xmlns:v="urn:schemas-microsoft-com:vml" Requires="v">
                <p:oleObj spid="_x0000_s15383" name="文档" r:id="rId7" imgW="3893887" imgH="1064482" progId="Word.Document.12">
                  <p:embed/>
                </p:oleObj>
              </mc:Choice>
              <mc:Fallback>
                <p:oleObj name="文档" r:id="rId7" imgW="3893887" imgH="1064482" progId="Word.Document.12">
                  <p:embed/>
                  <p:pic>
                    <p:nvPicPr>
                      <p:cNvPr id="0" name=""/>
                      <p:cNvPicPr/>
                      <p:nvPr/>
                    </p:nvPicPr>
                    <p:blipFill>
                      <a:blip r:embed="rId8"/>
                      <a:stretch>
                        <a:fillRect/>
                      </a:stretch>
                    </p:blipFill>
                    <p:spPr>
                      <a:xfrm>
                        <a:off x="508000" y="3509900"/>
                        <a:ext cx="8128000" cy="2223356"/>
                      </a:xfrm>
                      <a:prstGeom prst="rect">
                        <a:avLst/>
                      </a:prstGeom>
                    </p:spPr>
                  </p:pic>
                </p:oleObj>
              </mc:Fallback>
            </mc:AlternateContent>
          </a:graphicData>
        </a:graphic>
      </p:graphicFrame>
      <p:sp>
        <p:nvSpPr>
          <p:cNvPr id="8" name="矩形 7"/>
          <p:cNvSpPr/>
          <p:nvPr/>
        </p:nvSpPr>
        <p:spPr>
          <a:xfrm>
            <a:off x="251520" y="1786748"/>
            <a:ext cx="8640960" cy="1210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3885" y="5075120"/>
            <a:ext cx="8250589" cy="1594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8449856"/>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6568"/>
            <a:ext cx="8128000" cy="47487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NEU-BZ-S92"/>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　理解文中重要语句的含义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如果不是一个仁慈的命运在保护婴儿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不让他感觉到离开母体的恐惧的话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那么在诞生的一刹那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婴儿就会感到极度的恐惧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这句话具有怎样的特点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用假设的语句表现婴儿出生时的情况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为后文写母亲无私的关爱作铺垫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形象地表现了母爱的特点。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怎样理解文中加点的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我被人爱是因为我有被人爱的资本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更确切的表达是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我被人爱是因为我是我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这句话的含义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这句话具体解说了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我被人爱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也就是母爱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这种心理体验的内涵。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我被人爱的资本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指的就是上文提到的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我是母亲的孩子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我孤立无援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我长得可爱并能赢得别人的喜爱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07504" y="3212976"/>
            <a:ext cx="864096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4941168"/>
            <a:ext cx="864096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180862"/>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1000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因为我被人爱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我被人爱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因为我爱人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这两种感情有何本质的区别</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前一种是不成熟的爱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只懂得接受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并且因此使自己看起来弱小、孤立无援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处于被动的状态。后一种则是通过努力去赢得爱、创造爱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变得有力量而且成熟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处于主动地位。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弗罗姆认为父爱是有条件的。你觉得他的这种理解正确吗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作者对父亲作用的阐释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基本上是正确的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因为在父系氏族社会里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父亲的角色是很具有社会性的。但是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这种作用不是绝对的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而是相对的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绝对地认为父爱是有条件的也是不科学的。在不同国家、不同民族的社会环境中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往往会有不同的文化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因而父母亲的角色和作用也就不同。</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51520" y="2276872"/>
            <a:ext cx="8640960"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3933056"/>
            <a:ext cx="864096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892973"/>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375"/>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本文的写作思路是怎样的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文章从儿童成长过程的角度阐述了父母之爱与孩童情感与心智成熟的关系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揭示了爱作为一种改变社会的力量的心理基础。作者由婴儿阶段的特点写起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详尽地论述了人生不同阶段母爱和父爱的根本区别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婴儿时期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无爱的意识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只能意识到自己的需求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婴儿阶段过后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孩子开始了对爱的体验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我被人爱是因为我是我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母爱对他来说是一种祝福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是一种和平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不需要通过努力获得。八岁到十岁的儿童开始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有了爱的能力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爱的对象也由母亲转向了父亲。父亲开始教育孩子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向孩子指出通往世界之路。由此可见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本文的行文思路是按照孩子不同的成长阶段来介绍对爱的不同需求和不同的爱的特点的。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276872"/>
            <a:ext cx="8640960" cy="3600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作者阐释父母与孩子之间的爱有何意义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作者在文中阐释了孩子对父母爱的认知过程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母亲对孩子爱的无条件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父亲对孩子爱的原则。同时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也指出了不成熟的、幼稚的爱的特点和成熟的爱的原则。这些文字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对读者至少有两方面的重大意义。一是具有重要的理性认识作用。生活中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大部分人生活在这种亲情和爱之中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却很少有人有这么清晰的理性认识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读来给人茅塞顿开或恍然大悟的感觉。二是作者的结论让人认识到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爱是可以主动争取的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爱你所以需要你。这种认识具有积极的社会意义和重大的人生意义。如果我们每个人都这样去践行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那么人类社会将变得更加美好。</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348880"/>
            <a:ext cx="8640960" cy="31699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653588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13723"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57119063"/>
              </p:ext>
            </p:extLst>
          </p:nvPr>
        </p:nvGraphicFramePr>
        <p:xfrm>
          <a:off x="1021471" y="1327886"/>
          <a:ext cx="6934905" cy="5474473"/>
        </p:xfrm>
        <a:graphic>
          <a:graphicData uri="http://schemas.openxmlformats.org/presentationml/2006/ole">
            <mc:AlternateContent xmlns:mc="http://schemas.openxmlformats.org/markup-compatibility/2006">
              <mc:Choice xmlns:v="urn:schemas-microsoft-com:vml" Requires="v">
                <p:oleObj spid="_x0000_s30729" name="文档" r:id="rId7" imgW="3837032" imgH="3028573" progId="Word.Document.12">
                  <p:embed/>
                </p:oleObj>
              </mc:Choice>
              <mc:Fallback>
                <p:oleObj name="文档" r:id="rId7" imgW="3837032" imgH="3028573" progId="Word.Document.12">
                  <p:embed/>
                  <p:pic>
                    <p:nvPicPr>
                      <p:cNvPr id="0" name=""/>
                      <p:cNvPicPr/>
                      <p:nvPr/>
                    </p:nvPicPr>
                    <p:blipFill>
                      <a:blip r:embed="rId8"/>
                      <a:stretch>
                        <a:fillRect/>
                      </a:stretch>
                    </p:blipFill>
                    <p:spPr>
                      <a:xfrm>
                        <a:off x="1021471" y="1327886"/>
                        <a:ext cx="6934905" cy="5474473"/>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77627"/>
            <a:ext cx="8128000" cy="502573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清晰的说理结构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本文思路清晰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结构明晰。作者紧紧围绕父爱、母爱与孩子的关系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根据孩子的发展阐述爱的能力的发展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分别论述了孩子刚出生、八岁以下、八岁到十岁及长大成人以后各个阶段对父爱、母爱的认识及父爱、母爱在孩子生活中的重要性。文中不仅存在这一条纵向主线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同时还贯串着另一条横向主线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母爱和父爱对于孩子来说本质是什么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父爱、母爱又是怎样而且应该如何正确作用于孩子身上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在分别叙述了父母各自对孩子的爱以后顺理成章地点明了父爱和母爱的关系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看似矛盾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实则是统一到一个成熟人的身上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从而说明主题。紧密联系的父爱和母爱综合起来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才能成就一个成熟人健康、自主的发展。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请用清晰简明的语言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阐述你对母爱或父爱的理解。至少使用两种修辞手法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113723"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我谨慎地使用殴打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犹如一个穷人使用他最后的金钱。每当打你的时候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我的心都在轻轻颤抖。我一次又一次问自己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是不是到了非打不可的时候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不打他我还有没有其他的办法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只有当所有的努力都归于失败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我才会举起我的手</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每一次打过你之后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我都要深深地自责。假如惩罚我自身可以使你汲取教训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我宁愿自罚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哪怕它将苛烈</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倍。但我知道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责罚不可以替代也无法转让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它如同饥馑中的食品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只有你自己嚼碎了咽下去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才会成为你生命体验中的一部分。这道理可能有些深奥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也许要到你也为人父母时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我为什么打你》</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271641"/>
      </p:ext>
    </p:extLst>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2169"/>
            <a:ext cx="8128000" cy="544123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panose="03000509000000000000" pitchFamily="65" charset="-122"/>
                <a:cs typeface="Times New Roman" panose="02020603050405020304" pitchFamily="18" charset="0"/>
              </a:rPr>
              <a:t>永恒的母亲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我的母亲在</a:t>
            </a:r>
            <a:r>
              <a:rPr lang="en-US" altLang="zh-CN" dirty="0">
                <a:solidFill>
                  <a:srgbClr val="000000"/>
                </a:solidFill>
                <a:latin typeface="Times New Roman" panose="02020603050405020304" pitchFamily="18" charset="0"/>
                <a:cs typeface="Times New Roman" panose="02020603050405020304" pitchFamily="18" charset="0"/>
              </a:rPr>
              <a:t>19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岁高中毕业那年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经过相亲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认识了我的父亲。母亲</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她放弃进入大学的机会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下嫁父亲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成为一个妇人。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很少看见母亲有过什么表情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她的脸色一向安详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在那安详的背后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总使人感受到那一份巨大的茫然。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等我上了大学的时候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对于母亲的存在以及价值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才知道再做一次评价。记得放学回家来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看见总是在厨房里的母亲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突然脱口问道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你读过尼采没有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母亲说没有。又问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那叔本华、康德和萨特呢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这些哲人难道你都不晓得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母亲还是说不晓得。我呆望着她转身而去的身影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一时感慨不已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觉得母亲居然是这么一个没有学问的人。我有些发怒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那你去读呀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这句喊叫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被母亲丢向油锅内的炒菜声挡掉了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我回到房间去读书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却听见母亲在叫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今天都是你喜欢的菜。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60750679"/>
              </p:ext>
            </p:extLst>
          </p:nvPr>
        </p:nvGraphicFramePr>
        <p:xfrm>
          <a:off x="508000" y="1284200"/>
          <a:ext cx="8128000" cy="5169136"/>
        </p:xfrm>
        <a:graphic>
          <a:graphicData uri="http://schemas.openxmlformats.org/presentationml/2006/ole">
            <mc:AlternateContent xmlns:mc="http://schemas.openxmlformats.org/markup-compatibility/2006">
              <mc:Choice xmlns:v="urn:schemas-microsoft-com:vml" Requires="v">
                <p:oleObj spid="_x0000_s1083" name="文档" r:id="rId3" imgW="3998962" imgH="2542590" progId="Word.Document.12">
                  <p:embed/>
                </p:oleObj>
              </mc:Choice>
              <mc:Fallback>
                <p:oleObj name="文档" r:id="rId3" imgW="3998962" imgH="2542590" progId="Word.Document.12">
                  <p:embed/>
                  <p:pic>
                    <p:nvPicPr>
                      <p:cNvPr id="0" name=""/>
                      <p:cNvPicPr/>
                      <p:nvPr/>
                    </p:nvPicPr>
                    <p:blipFill>
                      <a:blip r:embed="rId4"/>
                      <a:stretch>
                        <a:fillRect/>
                      </a:stretch>
                    </p:blipFill>
                    <p:spPr>
                      <a:xfrm>
                        <a:off x="508000" y="1284200"/>
                        <a:ext cx="8128000" cy="5169136"/>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09475"/>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以前母亲除了东南亚之外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没有去过其他的国家。</a:t>
            </a: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当父亲和母亲排除万难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飞到欧洲探望荷西和我时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是我的不孝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给了母亲一场碎心的旅行。荷西的意外死亡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使得父母亲一夜之间白了头发。更有讽刺意味的是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母女分别了</a:t>
            </a:r>
            <a:r>
              <a:rPr lang="en-US" altLang="zh-CN" dirty="0">
                <a:solidFill>
                  <a:srgbClr val="000000"/>
                </a:solidFill>
                <a:latin typeface="Times New Roman" panose="02020603050405020304" pitchFamily="18" charset="0"/>
                <a:cs typeface="Times New Roman" panose="02020603050405020304" pitchFamily="18" charset="0"/>
              </a:rPr>
              <a:t>13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年的那个中秋节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我们却正在埋葬一个亲爱的家人。这万万不是存心伤害父母的行为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却使我今生今世一想起那父母的头发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就要泪湿满襟。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母亲的腿上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好似绑着一条无形的带子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那一条带子的长度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只够她在厨房和家中走来走去。大门虽没有上锁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却使她心甘情愿把自己锁了一辈子。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我一直在怀疑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母亲总认为她爱父亲的深度胜于父亲爱她的程度。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84262"/>
      </p:ext>
    </p:extLst>
  </p:cSld>
  <p:clrMapOvr>
    <a:masterClrMapping/>
  </p:clrMapOvr>
  <p:transition spd="slow">
    <p:cover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953"/>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dirty="0">
                <a:solidFill>
                  <a:srgbClr val="000000"/>
                </a:solidFill>
                <a:latin typeface="Times New Roman" panose="02020603050405020304" pitchFamily="18" charset="0"/>
                <a:cs typeface="Times New Roman" panose="02020603050405020304" pitchFamily="18" charset="0"/>
              </a:rPr>
              <a:t>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小兄的终身大事终于在一场喜宴里完成了。那一天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当全场安静下来的时候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父亲开始致辞。父亲要说什么话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母亲事先并不知道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他娓娓动听地说了一番话。最后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他话锋一转道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我同时要深深感谢我的妻子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我不能得到这四个诚诚恳恳、正正当当的孩子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我不能拥有一个美好的家庭</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当父亲说到这里时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母亲的眼泪夺眶而出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她站在众人面前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任凭泪水奔流。我相信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母亲一生的辛劳和付出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得到了全部的回收和喜极而泣的感触。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回想一生对于母亲的愧疚和爱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回想当年读大学时看不起母亲不懂哲学书籍的罪过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我恨不能就此在她的面前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向她请求宽恕。今生唯一的孝顺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好似只有在努力加餐这件事上来讨得母亲的快乐。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想对母亲说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真正了解人生的人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真正走过那么长的路的人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真正经历过那么多沧桑的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全然用行为解释了爱的人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也是她。在人生的旅途上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母亲所赋予生命的深度和广度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没有一本哲学书籍比她更周全了。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母亲啊母亲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在你女儿的心里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是永恒。</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你也是我们终生追寻的道路、真理和生命。</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2240139"/>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品读提示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母爱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是一个最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俗套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的字眼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也是一个常说常新的话题。千百万张嘴对它有千百万种解释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但没有一个解释不真诚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千百万个解释中又无一例外地包含一种情感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这种情感叫感恩。三毛的《永恒的母亲》向我们展现了这样一种母爱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它与哲学无关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也不属于言辞的表达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完全是本性、天然的默默付出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一切为了家人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为了家人的一切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这就是母爱。</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445185"/>
      </p:ext>
    </p:extLst>
  </p:cSld>
  <p:clrMapOvr>
    <a:masterClrMapping/>
  </p:clrMapOvr>
  <p:transition spd="slow">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2510"/>
            <a:ext cx="8128000" cy="542885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父母的爱是天地间最伟大的爱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自从我们呱呱坠地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来到这个世界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父母就开始爱我们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直到永远。父母的爱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是一种对儿女天生的爱、自然的爱。犹如天降甘霖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沛然而莫之能御。世间最伟大、最美妙的力量莫过于父母对我们的爱。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弗罗姆说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母爱是无条件的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母亲是我们的故乡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是大自然、大地和海洋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犹如春天里灿烂的阳光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带给我温暖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带给我光明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犹如狂风中的一把稳定而沉着的大伞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为我遮风挡雨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总在我困难的时候给予我帮助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给予我动力。那股如丝般连绵不断的爱意成为我坚强的后盾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让我时时刻刻不再有空虚的感觉。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还是弗罗姆说的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父亲是教育孩子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向孩子指出通往世界之路的人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总在我们犯错误时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给予我们正确的指导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总是在我们遇到难题时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给予我们正确的教导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母亲的爱如水一般深远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父亲的爱就如山一般厚重了。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爱、亲情、铭记、成长中的阳光等。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heck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美文品读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素材开发</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5815"/>
            <a:ext cx="8128000" cy="2520370"/>
          </a:xfrm>
          <a:prstGeom prst="rect">
            <a:avLst/>
          </a:prstGeom>
        </p:spPr>
        <p:txBody>
          <a:bodyPr>
            <a:spAutoFit/>
          </a:bodyPr>
          <a:lstStyle/>
          <a:p>
            <a:pPr indent="6604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溺爱是一种不负责任的爱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与溺爱相对应的是真爱。真爱是尊重孩子独立的爱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拥有真爱的父母懂得在孩子不同的成长阶段满足他们不同的成长需求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拥有真爱的父母懂得放手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接受并乐于看到孩子的自我独立和自我成长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为孩子的前途着想。只要对孩子前途有益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就应该鼓励孩子努力去做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哪怕这样做需要自己做出许多牺牲。要把对孩子的爱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藏在心灵深处。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运用方向</a:t>
            </a:r>
            <a:r>
              <a:rPr lang="zh-CN" altLang="zh-CN" dirty="0">
                <a:solidFill>
                  <a:srgbClr val="000000"/>
                </a:solidFill>
                <a:latin typeface="Times New Roman" panose="02020603050405020304" pitchFamily="18" charset="0"/>
                <a:cs typeface="Times New Roman" panose="02020603050405020304" pitchFamily="18" charset="0"/>
              </a:rPr>
              <a:t>真正的爱、放手、尊重孩子等。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6257427"/>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507831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本文节选自弗罗姆的《爱的艺术》。这部书是一部以精神分析的方法研究和阐述爱的艺术的理论专著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被誉为当代爱的艺术理论专著最著名的作品之一</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弗罗姆认为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爱是一种主动的能力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因而它像其他艺术一样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是可以而且应该学习的。只有学会爱的艺术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才能够爱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并且才能获得别人的爱。本文不是简单的父爱与母爱的颂歌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而是为了构建健康、成熟的灵魂而对父爱与母爱以及孩子的发展进行的剖析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弗罗姆对于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是基于人道主义立场的。他将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放到人类存在的本质的高度去对待与认识。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J21.eps" descr="id:2147490255;FounderCES"/>
          <p:cNvPicPr/>
          <p:nvPr/>
        </p:nvPicPr>
        <p:blipFill>
          <a:blip r:embed="rId5"/>
          <a:stretch>
            <a:fillRect/>
          </a:stretch>
        </p:blipFill>
        <p:spPr>
          <a:xfrm>
            <a:off x="2915816" y="2204864"/>
            <a:ext cx="2952328" cy="2091876"/>
          </a:xfrm>
          <a:prstGeom prst="rect">
            <a:avLst/>
          </a:prstGeom>
        </p:spPr>
      </p:pic>
    </p:spTree>
    <p:extLst>
      <p:ext uri="{BB962C8B-B14F-4D97-AF65-F5344CB8AC3E}">
        <p14:creationId xmlns:p14="http://schemas.microsoft.com/office/powerpoint/2010/main" val="2602319192"/>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063"/>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弗罗姆</a:t>
            </a:r>
            <a:r>
              <a:rPr lang="en-US" altLang="zh-CN" dirty="0">
                <a:solidFill>
                  <a:srgbClr val="000000"/>
                </a:solidFill>
                <a:latin typeface="Times New Roman" panose="02020603050405020304" pitchFamily="18" charset="0"/>
                <a:cs typeface="Times New Roman" panose="02020603050405020304" pitchFamily="18" charset="0"/>
              </a:rPr>
              <a:t>(1900—1980),</a:t>
            </a:r>
            <a:r>
              <a:rPr lang="zh-CN" altLang="zh-CN" dirty="0">
                <a:solidFill>
                  <a:srgbClr val="000000"/>
                </a:solidFill>
                <a:latin typeface="Times New Roman" panose="02020603050405020304" pitchFamily="18" charset="0"/>
                <a:cs typeface="Times New Roman" panose="02020603050405020304" pitchFamily="18" charset="0"/>
              </a:rPr>
              <a:t>美国著名的精神分析学家、社会学家和哲学家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法兰克福学派的重要代表人物。代表作品有《逃离自由》《健全的社会》《爱的艺术》《随笔》等。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783"/>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01851729"/>
              </p:ext>
            </p:extLst>
          </p:nvPr>
        </p:nvGraphicFramePr>
        <p:xfrm>
          <a:off x="508000" y="2126802"/>
          <a:ext cx="8128000" cy="4254526"/>
        </p:xfrm>
        <a:graphic>
          <a:graphicData uri="http://schemas.openxmlformats.org/presentationml/2006/ole">
            <mc:AlternateContent xmlns:mc="http://schemas.openxmlformats.org/markup-compatibility/2006">
              <mc:Choice xmlns:v="urn:schemas-microsoft-com:vml" Requires="v">
                <p:oleObj spid="_x0000_s7191" name="文档" r:id="rId6" imgW="3893887" imgH="2038608" progId="Word.Document.12">
                  <p:embed/>
                </p:oleObj>
              </mc:Choice>
              <mc:Fallback>
                <p:oleObj name="文档" r:id="rId6" imgW="3893887" imgH="2038608" progId="Word.Document.12">
                  <p:embed/>
                  <p:pic>
                    <p:nvPicPr>
                      <p:cNvPr id="0" name=""/>
                      <p:cNvPicPr/>
                      <p:nvPr/>
                    </p:nvPicPr>
                    <p:blipFill>
                      <a:blip r:embed="rId7"/>
                      <a:stretch>
                        <a:fillRect/>
                      </a:stretch>
                    </p:blipFill>
                    <p:spPr>
                      <a:xfrm>
                        <a:off x="508000" y="2126802"/>
                        <a:ext cx="8128000" cy="4254526"/>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1423467" cy="507831"/>
          </a:xfrm>
          <a:prstGeom prst="rect">
            <a:avLst/>
          </a:prstGeom>
        </p:spPr>
        <p:txBody>
          <a:bodyPr wrap="none">
            <a:spAutoFit/>
          </a:bodyPr>
          <a:lstStyle/>
          <a:p>
            <a:pPr indent="3060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13519994"/>
              </p:ext>
            </p:extLst>
          </p:nvPr>
        </p:nvGraphicFramePr>
        <p:xfrm>
          <a:off x="508000" y="2406508"/>
          <a:ext cx="8128000" cy="3326748"/>
        </p:xfrm>
        <a:graphic>
          <a:graphicData uri="http://schemas.openxmlformats.org/presentationml/2006/ole">
            <mc:AlternateContent xmlns:mc="http://schemas.openxmlformats.org/markup-compatibility/2006">
              <mc:Choice xmlns:v="urn:schemas-microsoft-com:vml" Requires="v">
                <p:oleObj spid="_x0000_s8216" name="文档" r:id="rId6" imgW="3893887" imgH="1593664" progId="Word.Document.12">
                  <p:embed/>
                </p:oleObj>
              </mc:Choice>
              <mc:Fallback>
                <p:oleObj name="文档" r:id="rId6" imgW="3893887" imgH="1593664" progId="Word.Document.12">
                  <p:embed/>
                  <p:pic>
                    <p:nvPicPr>
                      <p:cNvPr id="0" name=""/>
                      <p:cNvPicPr/>
                      <p:nvPr/>
                    </p:nvPicPr>
                    <p:blipFill>
                      <a:blip r:embed="rId7"/>
                      <a:stretch>
                        <a:fillRect/>
                      </a:stretch>
                    </p:blipFill>
                    <p:spPr>
                      <a:xfrm>
                        <a:off x="508000" y="2406508"/>
                        <a:ext cx="8128000" cy="3326748"/>
                      </a:xfrm>
                      <a:prstGeom prst="rect">
                        <a:avLst/>
                      </a:prstGeom>
                    </p:spPr>
                  </p:pic>
                </p:oleObj>
              </mc:Fallback>
            </mc:AlternateContent>
          </a:graphicData>
        </a:graphic>
      </p:graphicFrame>
    </p:spTree>
    <p:extLst>
      <p:ext uri="{BB962C8B-B14F-4D97-AF65-F5344CB8AC3E}">
        <p14:creationId xmlns:p14="http://schemas.microsoft.com/office/powerpoint/2010/main" val="1216477124"/>
      </p:ext>
    </p:extLst>
  </p:cSld>
  <p:clrMapOvr>
    <a:masterClrMapping/>
  </p:clrMapOvr>
  <mc:AlternateContent xmlns:mc="http://schemas.openxmlformats.org/markup-compatibility/2006">
    <mc:Choice xmlns:p14="http://schemas.microsoft.com/office/powerpoint/2010/main" Requires="p14">
      <p:transition spd="slow" p14:dur="1100">
        <p:zoom/>
      </p:transition>
    </mc:Choice>
    <mc:Fallback>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一刹那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极短的时间。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罪孽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应受到报应的罪恶。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简而言之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概括起来说。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渊源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比喻事物的本源。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归根结蒂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归结到根本上。现在多写作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归根结底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咄咄逼人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形容气势汹汹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盛气凌人。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039372"/>
      </p:ext>
    </p:extLst>
  </p:cSld>
  <p:clrMapOvr>
    <a:masterClrMapping/>
  </p:clrMapOvr>
  <mc:AlternateContent xmlns:mc="http://schemas.openxmlformats.org/markup-compatibility/2006">
    <mc:Choice xmlns:p14="http://schemas.microsoft.com/office/powerpoint/2010/main" Requires="p14">
      <p:transition spd="slow" p14:dur="1100">
        <p:pull dir="u"/>
      </p:transition>
    </mc:Choice>
    <mc:Fallback>
      <p:transition spd="slow">
        <p:pull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5434"/>
            <a:ext cx="8128000" cy="459786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panose="03000509000000000000" pitchFamily="65" charset="-122"/>
                <a:cs typeface="Times New Roman" panose="02020603050405020304" pitchFamily="18" charset="0"/>
              </a:rPr>
              <a:t>鉴于</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基于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两者都引出原因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①介词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表示以某种情况为前提加以考虑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②连词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用在表示因果关系的复句中前一分句句首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指出后一分句行为的依据、原因或理由。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表示以某种事物作为结论的前提或语言行动的基础。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的是凭借、根据。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的是引为教训或教训的事。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panose="03000509000000000000" pitchFamily="65" charset="-122"/>
                <a:cs typeface="Times New Roman" panose="02020603050405020304" pitchFamily="18" charset="0"/>
              </a:rPr>
              <a:t>节外生枝</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多此一举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不应该出现而出现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但词性和词义的侧重点不同。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节外生枝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比喻在问题之外又出现了新问题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出现了新情况。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多此一举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指多余的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没有必要的举动。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654697"/>
      </p:ext>
    </p:extLst>
  </p:cSld>
  <p:clrMapOvr>
    <a:masterClrMapping/>
  </p:clrMapOvr>
  <mc:AlternateContent xmlns:mc="http://schemas.openxmlformats.org/markup-compatibility/2006">
    <mc:Choice xmlns:p14="http://schemas.microsoft.com/office/powerpoint/2010/main" Requires="p14">
      <p:transition spd="slow" p14:dur="1100">
        <p:checker dir="vert"/>
      </p:transition>
    </mc:Choice>
    <mc:Fallback>
      <p:transition spd="slow">
        <p:checke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ea typeface="方正宋黑_GBK" panose="03000509000000000000" pitchFamily="65" charset="-122"/>
                <a:cs typeface="Times New Roman" panose="02020603050405020304" pitchFamily="18" charset="0"/>
              </a:rPr>
              <a:t>不足为奇</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panose="03000509000000000000" pitchFamily="65" charset="-122"/>
                <a:cs typeface="Times New Roman" panose="02020603050405020304" pitchFamily="18" charset="0"/>
              </a:rPr>
              <a:t>不乏先例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两者都表示某一事物或现象普遍而常见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不足为奇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指某种事物或现象很平常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没有什么奇怪的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不值得奇怪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不乏先例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有不少从前的事可以作为例子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强调这种现象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有例可查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不是唯一的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7714404"/>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76</TotalTime>
  <Words>2472</Words>
  <Application>Microsoft Office PowerPoint</Application>
  <PresentationFormat>全屏显示(4:3)</PresentationFormat>
  <Paragraphs>148</Paragraphs>
  <Slides>24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9　父母与孩子之间的爱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24</cp:revision>
  <dcterms:created xsi:type="dcterms:W3CDTF">2015-04-23T00:36:31Z</dcterms:created>
  <dcterms:modified xsi:type="dcterms:W3CDTF">2015-11-10T00:51:08Z</dcterms:modified>
</cp:coreProperties>
</file>