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74" r:id="rId2"/>
    <p:sldId id="263" r:id="rId3"/>
    <p:sldId id="264" r:id="rId4"/>
    <p:sldId id="291" r:id="rId5"/>
    <p:sldId id="267" r:id="rId6"/>
    <p:sldId id="268" r:id="rId7"/>
    <p:sldId id="277" r:id="rId8"/>
    <p:sldId id="278" r:id="rId9"/>
    <p:sldId id="297" r:id="rId10"/>
    <p:sldId id="298" r:id="rId11"/>
    <p:sldId id="299" r:id="rId12"/>
    <p:sldId id="300" r:id="rId13"/>
    <p:sldId id="265" r:id="rId14"/>
    <p:sldId id="284" r:id="rId15"/>
    <p:sldId id="285" r:id="rId16"/>
    <p:sldId id="286" r:id="rId17"/>
    <p:sldId id="292" r:id="rId18"/>
    <p:sldId id="301" r:id="rId19"/>
    <p:sldId id="266" r:id="rId20"/>
    <p:sldId id="287" r:id="rId21"/>
    <p:sldId id="269" r:id="rId22"/>
    <p:sldId id="303" r:id="rId23"/>
    <p:sldId id="283" r:id="rId24"/>
    <p:sldId id="294" r:id="rId25"/>
    <p:sldId id="302" r:id="rId26"/>
    <p:sldId id="304" r:id="rId27"/>
    <p:sldId id="305" r:id="rId28"/>
    <p:sldId id="306" r:id="rId29"/>
    <p:sldId id="307" r:id="rId30"/>
    <p:sldId id="308" r:id="rId31"/>
    <p:sldId id="270" r:id="rId32"/>
    <p:sldId id="288" r:id="rId33"/>
    <p:sldId id="289" r:id="rId34"/>
    <p:sldId id="290" r:id="rId35"/>
    <p:sldId id="271" r:id="rId36"/>
    <p:sldId id="296"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1</a:t>
            </a:fld>
            <a:endParaRPr lang="zh-CN" altLang="en-US"/>
          </a:p>
        </p:txBody>
      </p:sp>
    </p:spTree>
    <p:extLst>
      <p:ext uri="{BB962C8B-B14F-4D97-AF65-F5344CB8AC3E}">
        <p14:creationId xmlns:p14="http://schemas.microsoft.com/office/powerpoint/2010/main" val="32243716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3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grpSp>
        <p:nvGrpSpPr>
          <p:cNvPr id="15" name="组合 14"/>
          <p:cNvGrpSpPr/>
          <p:nvPr userDrawn="1"/>
        </p:nvGrpSpPr>
        <p:grpSpPr>
          <a:xfrm>
            <a:off x="4947050" y="29753"/>
            <a:ext cx="1154483" cy="584775"/>
            <a:chOff x="29482" y="1624652"/>
            <a:chExt cx="1154483" cy="487312"/>
          </a:xfrm>
        </p:grpSpPr>
        <p:sp>
          <p:nvSpPr>
            <p:cNvPr id="16" name="TextBox 15"/>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17" name="TextBox 1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3" name="组合 32"/>
          <p:cNvGrpSpPr/>
          <p:nvPr userDrawn="1"/>
        </p:nvGrpSpPr>
        <p:grpSpPr>
          <a:xfrm>
            <a:off x="6167395" y="29755"/>
            <a:ext cx="1261884" cy="584775"/>
            <a:chOff x="29482" y="2276803"/>
            <a:chExt cx="1261884" cy="487312"/>
          </a:xfrm>
        </p:grpSpPr>
        <p:sp>
          <p:nvSpPr>
            <p:cNvPr id="34" name="TextBox 33"/>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35" name="TextBox 34">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9" name="组合 38"/>
          <p:cNvGrpSpPr/>
          <p:nvPr userDrawn="1"/>
        </p:nvGrpSpPr>
        <p:grpSpPr>
          <a:xfrm>
            <a:off x="7645150" y="29755"/>
            <a:ext cx="1188146" cy="584775"/>
            <a:chOff x="29482" y="2918863"/>
            <a:chExt cx="1188146" cy="487312"/>
          </a:xfrm>
        </p:grpSpPr>
        <p:sp>
          <p:nvSpPr>
            <p:cNvPr id="40" name="TextBox 39"/>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1" name="TextBox 40">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6" name="TextBox 25"/>
            <p:cNvSpPr txBox="1"/>
            <p:nvPr userDrawn="1"/>
          </p:nvSpPr>
          <p:spPr>
            <a:xfrm>
              <a:off x="29482" y="1624653"/>
              <a:ext cx="115448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rPr>
                <a:t>INZHI DAOXUE</a:t>
              </a:r>
              <a:endParaRPr lang="zh-CN" altLang="en-US" sz="1000" dirty="0">
                <a:solidFill>
                  <a:schemeClr val="bg1"/>
                </a:solidFill>
              </a:endParaRPr>
            </a:p>
          </p:txBody>
        </p:sp>
        <p:sp>
          <p:nvSpPr>
            <p:cNvPr id="27" name="TextBox 2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67395" y="29755"/>
            <a:ext cx="1261884" cy="584775"/>
            <a:chOff x="29482" y="2276803"/>
            <a:chExt cx="1261884" cy="487312"/>
          </a:xfrm>
        </p:grpSpPr>
        <p:sp>
          <p:nvSpPr>
            <p:cNvPr id="41" name="TextBox 40"/>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2" name="TextBox 41">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6" name="组合 45"/>
          <p:cNvGrpSpPr/>
          <p:nvPr userDrawn="1"/>
        </p:nvGrpSpPr>
        <p:grpSpPr>
          <a:xfrm>
            <a:off x="7645150" y="29755"/>
            <a:ext cx="1188146" cy="584775"/>
            <a:chOff x="29482" y="2918863"/>
            <a:chExt cx="1188146" cy="487312"/>
          </a:xfrm>
        </p:grpSpPr>
        <p:sp>
          <p:nvSpPr>
            <p:cNvPr id="47" name="TextBox 46"/>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8" name="TextBox 47">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down)">
                                      <p:cBhvr>
                                        <p:cTn id="13" dur="50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53" presetClass="entr" presetSubtype="16" fill="hold" nodeType="withEffect">
                                  <p:stCondLst>
                                    <p:cond delay="75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97901" y="-27384"/>
            <a:ext cx="1443037" cy="880109"/>
            <a:chOff x="11613" y="2237065"/>
            <a:chExt cx="1443037" cy="733424"/>
          </a:xfrm>
        </p:grpSpPr>
        <p:pic>
          <p:nvPicPr>
            <p:cNvPr id="41" name="图片 4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42" name="TextBox 41"/>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 TANJIU</a:t>
              </a:r>
              <a:endParaRPr lang="zh-CN" altLang="en-US" sz="900" dirty="0">
                <a:solidFill>
                  <a:schemeClr val="bg1"/>
                </a:solidFill>
              </a:endParaRPr>
            </a:p>
          </p:txBody>
        </p:sp>
        <p:sp>
          <p:nvSpPr>
            <p:cNvPr id="43" name="TextBox 42">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645150" y="29755"/>
            <a:ext cx="1188146" cy="584775"/>
            <a:chOff x="29482" y="2918863"/>
            <a:chExt cx="1188146" cy="487312"/>
          </a:xfrm>
        </p:grpSpPr>
        <p:sp>
          <p:nvSpPr>
            <p:cNvPr id="48" name="TextBox 47"/>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9" name="TextBox 48">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12" presetClass="entr" presetSubtype="1" fill="hold" nodeType="withEffect">
                                  <p:stCondLst>
                                    <p:cond delay="25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p:tgtEl>
                                          <p:spTgt spid="40"/>
                                        </p:tgtEl>
                                        <p:attrNameLst>
                                          <p:attrName>ppt_y</p:attrName>
                                        </p:attrNameLst>
                                      </p:cBhvr>
                                      <p:tavLst>
                                        <p:tav tm="0">
                                          <p:val>
                                            <p:strVal val="#ppt_y-#ppt_h*1.125000"/>
                                          </p:val>
                                        </p:tav>
                                        <p:tav tm="100000">
                                          <p:val>
                                            <p:strVal val="#ppt_y"/>
                                          </p:val>
                                        </p:tav>
                                      </p:tavLst>
                                    </p:anim>
                                    <p:animEffect transition="in" filter="wipe(down)">
                                      <p:cBhvr>
                                        <p:cTn id="19" dur="500"/>
                                        <p:tgtEl>
                                          <p:spTgt spid="40"/>
                                        </p:tgtEl>
                                      </p:cBhvr>
                                    </p:animEffect>
                                  </p:childTnLst>
                                </p:cTn>
                              </p:par>
                              <p:par>
                                <p:cTn id="20" presetID="53" presetClass="entr" presetSubtype="16"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5"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5</a:t>
            </a:r>
            <a:r>
              <a:rPr lang="zh-CN" altLang="zh-CN" sz="1600" dirty="0" smtClean="0"/>
              <a:t>　苏轼词两首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6.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1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3.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slide" Target="slide25.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3.xml"/><Relationship Id="rId7"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slide" Target="slide25.xml"/></Relationships>
</file>

<file path=ppt/slides/_rels/slide1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3.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5.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slide" Target="slide23.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13.xml"/><Relationship Id="rId7"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slide" Target="slide25.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3.xml"/><Relationship Id="rId7" Type="http://schemas.openxmlformats.org/officeDocument/2006/relationships/slide" Target="slide25.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3.xml"/><Relationship Id="rId11" Type="http://schemas.openxmlformats.org/officeDocument/2006/relationships/image" Target="../media/image21.emf"/><Relationship Id="rId5" Type="http://schemas.openxmlformats.org/officeDocument/2006/relationships/slide" Target="slide21.xml"/><Relationship Id="rId10" Type="http://schemas.openxmlformats.org/officeDocument/2006/relationships/package" Target="../embeddings/Microsoft_Word___12.docx"/><Relationship Id="rId4" Type="http://schemas.openxmlformats.org/officeDocument/2006/relationships/slide" Target="slide19.xml"/><Relationship Id="rId9" Type="http://schemas.openxmlformats.org/officeDocument/2006/relationships/image" Target="../media/image20.emf"/></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3.xml"/><Relationship Id="rId7" Type="http://schemas.openxmlformats.org/officeDocument/2006/relationships/slide" Target="slide25.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3.xml"/><Relationship Id="rId11" Type="http://schemas.openxmlformats.org/officeDocument/2006/relationships/image" Target="../media/image23.emf"/><Relationship Id="rId5" Type="http://schemas.openxmlformats.org/officeDocument/2006/relationships/slide" Target="slide21.xml"/><Relationship Id="rId10" Type="http://schemas.openxmlformats.org/officeDocument/2006/relationships/package" Target="../embeddings/Microsoft_Word___14.docx"/><Relationship Id="rId4" Type="http://schemas.openxmlformats.org/officeDocument/2006/relationships/slide" Target="slide19.xml"/><Relationship Id="rId9" Type="http://schemas.openxmlformats.org/officeDocument/2006/relationships/image" Target="../media/image22.emf"/></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3.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4.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13.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5.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13.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6.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13.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7.emf"/></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13.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8.emf"/></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13.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9.emf"/></Relationships>
</file>

<file path=ppt/slides/_rels/slide3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1.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苏轼词两首</a:t>
            </a:r>
          </a:p>
        </p:txBody>
      </p:sp>
    </p:spTree>
    <p:extLst>
      <p:ext uri="{BB962C8B-B14F-4D97-AF65-F5344CB8AC3E}">
        <p14:creationId xmlns:p14="http://schemas.microsoft.com/office/powerpoint/2010/main" val="591445002"/>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91348"/>
            <a:ext cx="8128000" cy="170174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大江东去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向东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樯橹灰飞烟灭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像灰一样</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像烟一样</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已而遂晴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形容词活用为动词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放晴</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649818" y="3007969"/>
            <a:ext cx="163393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52870" y="3453827"/>
            <a:ext cx="303535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60835" y="3828996"/>
            <a:ext cx="2304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798156"/>
      </p:ext>
    </p:extLst>
  </p:cSld>
  <p:clrMapOvr>
    <a:masterClrMapping/>
  </p:clrMapOvr>
  <mc:AlternateContent xmlns:mc="http://schemas.openxmlformats.org/markup-compatibility/2006">
    <mc:Choice xmlns:p14="http://schemas.microsoft.com/office/powerpoint/2010/main" Requires="p14">
      <p:transition spd="slow" p14:dur="11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5698211"/>
              </p:ext>
            </p:extLst>
          </p:nvPr>
        </p:nvGraphicFramePr>
        <p:xfrm>
          <a:off x="508000" y="2350075"/>
          <a:ext cx="8128000" cy="4031253"/>
        </p:xfrm>
        <a:graphic>
          <a:graphicData uri="http://schemas.openxmlformats.org/presentationml/2006/ole">
            <mc:AlternateContent xmlns:mc="http://schemas.openxmlformats.org/markup-compatibility/2006">
              <mc:Choice xmlns:v="urn:schemas-microsoft-com:vml" Requires="v">
                <p:oleObj spid="_x0000_s31750" name="文档" r:id="rId6" imgW="3939948" imgH="1953651" progId="Word.Document.12">
                  <p:embed/>
                </p:oleObj>
              </mc:Choice>
              <mc:Fallback>
                <p:oleObj name="文档" r:id="rId6" imgW="3939948" imgH="1953651" progId="Word.Document.12">
                  <p:embed/>
                  <p:pic>
                    <p:nvPicPr>
                      <p:cNvPr id="0" name=""/>
                      <p:cNvPicPr/>
                      <p:nvPr/>
                    </p:nvPicPr>
                    <p:blipFill>
                      <a:blip r:embed="rId7"/>
                      <a:stretch>
                        <a:fillRect/>
                      </a:stretch>
                    </p:blipFill>
                    <p:spPr>
                      <a:xfrm>
                        <a:off x="508000" y="2350075"/>
                        <a:ext cx="8128000" cy="4031253"/>
                      </a:xfrm>
                      <a:prstGeom prst="rect">
                        <a:avLst/>
                      </a:prstGeom>
                    </p:spPr>
                  </p:pic>
                </p:oleObj>
              </mc:Fallback>
            </mc:AlternateContent>
          </a:graphicData>
        </a:graphic>
      </p:graphicFrame>
    </p:spTree>
    <p:extLst>
      <p:ext uri="{BB962C8B-B14F-4D97-AF65-F5344CB8AC3E}">
        <p14:creationId xmlns:p14="http://schemas.microsoft.com/office/powerpoint/2010/main" val="3629638160"/>
      </p:ext>
    </p:extLst>
  </p:cSld>
  <p:clrMapOvr>
    <a:masterClrMapping/>
  </p:clrMapOvr>
  <mc:AlternateContent xmlns:mc="http://schemas.openxmlformats.org/markup-compatibility/2006">
    <mc:Choice xmlns:p14="http://schemas.microsoft.com/office/powerpoint/2010/main" Requires="p14">
      <p:transition spd="slow" p14:dur="1100">
        <p:cover dir="ld"/>
      </p:transition>
    </mc:Choice>
    <mc:Fallback>
      <p:transition spd="slow">
        <p:cover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8800"/>
            <a:ext cx="8128000" cy="419473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6</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苏轼《念奴娇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大江东去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江山如画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一时多少豪杰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收束了对赤壁雄奇景物的描写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引起后面对历史的缅怀。</a:t>
            </a:r>
            <a:r>
              <a:rPr lang="en-US" altLang="zh-CN" dirty="0">
                <a:solidFill>
                  <a:srgbClr val="000000"/>
                </a:solidFill>
                <a:latin typeface="Times New Roman" panose="02020603050405020304" pitchFamily="18" charset="0"/>
                <a:cs typeface="Times New Roman" panose="02020603050405020304" pitchFamily="18" charset="0"/>
              </a:rPr>
              <a:t>(2015·</a:t>
            </a:r>
            <a:r>
              <a:rPr lang="zh-CN" altLang="zh-CN" dirty="0">
                <a:solidFill>
                  <a:srgbClr val="000000"/>
                </a:solidFill>
                <a:latin typeface="Times New Roman" panose="02020603050405020304" pitchFamily="18" charset="0"/>
                <a:cs typeface="Times New Roman" panose="02020603050405020304" pitchFamily="18" charset="0"/>
              </a:rPr>
              <a:t>课标全国高考</a:t>
            </a:r>
            <a:r>
              <a:rPr lang="zh-CN" altLang="zh-CN" dirty="0">
                <a:solidFill>
                  <a:srgbClr val="000000"/>
                </a:solidFill>
                <a:latin typeface="NEU-BZ-S92"/>
                <a:cs typeface="宋体" panose="02010600030101010101" pitchFamily="2" charset="-122"/>
              </a:rPr>
              <a:t>Ⅰ</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在《赤壁赋》中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苏轼用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舳舻千里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旌旗蔽空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两句概括了曹操的军队在攻破荆州后顺流东下时的军容之盛。</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课标全国高考</a:t>
            </a:r>
            <a:r>
              <a:rPr lang="zh-CN" altLang="zh-CN" dirty="0">
                <a:solidFill>
                  <a:srgbClr val="000000"/>
                </a:solidFill>
                <a:latin typeface="NEU-BZ-S92"/>
                <a:cs typeface="宋体" panose="02010600030101010101" pitchFamily="2" charset="-122"/>
              </a:rPr>
              <a:t>Ⅱ</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故国神游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多情应笑我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早生华发。</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人生如梦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一尊还酹江月</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辽宁高考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乱石穿空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惊涛拍岸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卷起千堆雪。</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广东高考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料峭春风吹酒醒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微冷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山头斜照却相迎。回首向来萧瑟处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归去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也无风雨也无晴</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江西高考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185817" y="2049831"/>
            <a:ext cx="9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42495" y="2049831"/>
            <a:ext cx="136270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29990" y="2869859"/>
            <a:ext cx="9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84144" y="2869859"/>
            <a:ext cx="9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72052" y="3693204"/>
            <a:ext cx="9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62110" y="3693204"/>
            <a:ext cx="134213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82184" y="4520137"/>
            <a:ext cx="9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42641" y="4520137"/>
            <a:ext cx="9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78690" y="4984493"/>
            <a:ext cx="159310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368837" y="4922007"/>
            <a:ext cx="1089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0167" y="5342008"/>
            <a:ext cx="900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7960144"/>
      </p:ext>
    </p:extLst>
  </p:cSld>
  <p:clrMapOvr>
    <a:masterClrMapping/>
  </p:clrMapOvr>
  <mc:AlternateContent xmlns:mc="http://schemas.openxmlformats.org/markup-compatibility/2006">
    <mc:Choice xmlns:p14="http://schemas.microsoft.com/office/powerpoint/2010/main" Requires="p14">
      <p:transition spd="slow" p14:dur="11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par>
                                <p:cTn id="53" presetID="22" presetClass="exit" presetSubtype="4" fill="hold" grpId="0" nodeType="withEffect">
                                  <p:stCondLst>
                                    <p:cond delay="0"/>
                                  </p:stCondLst>
                                  <p:childTnLst>
                                    <p:animEffect transition="out" filter="wipe(down)">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43509"/>
            <a:ext cx="8128000" cy="3917739"/>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赏析《念奴娇》的情感与意蕴</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《念奴娇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赤壁怀古》开篇三句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大江东去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浪淘尽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千古风流人物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具有怎样的作用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奠定了全词雄浑大气、壮阔磅礴的感情基调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引出对古代英雄人物的追慕之情。</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乱石穿空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惊涛拍岸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卷起千堆雪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在写景上具有怎样的特点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乱石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两句一仰视一俯视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写山的奇峭高峻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写江的汹涌澎湃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给人不同寻常的雄奇之感。</a:t>
            </a:r>
            <a:r>
              <a:rPr lang="zh-CN" altLang="zh-CN" dirty="0">
                <a:solidFill>
                  <a:srgbClr val="000000"/>
                </a:solidFill>
                <a:latin typeface="NEU-BZ-S92"/>
                <a:cs typeface="宋体" panose="02010600030101010101" pitchFamily="2" charset="-122"/>
              </a:rPr>
              <a:t>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乱、穿、卷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有静有动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有形有声有色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雄壮奇伟。</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将眼前景与心中情交融在一起。</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p:nvPr/>
        </p:nvSpPr>
        <p:spPr>
          <a:xfrm>
            <a:off x="251520" y="3151985"/>
            <a:ext cx="871296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5516" y="4406616"/>
            <a:ext cx="8712968" cy="14206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72816"/>
            <a:ext cx="8128000" cy="383181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作者是从哪些方面来写周瑜形象的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在众多的人物中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为什么单单追慕周瑜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句写婚姻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年少英俊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奋发有为。</a:t>
            </a:r>
            <a:r>
              <a:rPr lang="zh-CN" altLang="zh-CN" dirty="0">
                <a:solidFill>
                  <a:srgbClr val="000000"/>
                </a:solidFill>
                <a:latin typeface="NEU-BZ-S92"/>
                <a:cs typeface="宋体" panose="02010600030101010101" pitchFamily="2" charset="-122"/>
              </a:rPr>
              <a:t>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羽扇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句写服饰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风度闲雅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从容不迫。</a:t>
            </a:r>
            <a:r>
              <a:rPr lang="zh-CN" altLang="zh-CN" dirty="0">
                <a:solidFill>
                  <a:srgbClr val="000000"/>
                </a:solidFill>
                <a:latin typeface="NEU-BZ-S92"/>
                <a:cs typeface="宋体" panose="02010600030101010101" pitchFamily="2" charset="-122"/>
              </a:rPr>
              <a:t>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句写神态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胸有成竹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指挥若定。原因是周瑜年少有为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而作者壮志未酬、贬官黄州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两鬓斑白、无所建树。在对比反衬中凸显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人生如梦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的感慨。</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906569967"/>
              </p:ext>
            </p:extLst>
          </p:nvPr>
        </p:nvGraphicFramePr>
        <p:xfrm>
          <a:off x="508000" y="2260542"/>
          <a:ext cx="8128000" cy="2498375"/>
        </p:xfrm>
        <a:graphic>
          <a:graphicData uri="http://schemas.openxmlformats.org/presentationml/2006/ole">
            <mc:AlternateContent xmlns:mc="http://schemas.openxmlformats.org/markup-compatibility/2006">
              <mc:Choice xmlns:v="urn:schemas-microsoft-com:vml" Requires="v">
                <p:oleObj spid="_x0000_s15381" name="文档" r:id="rId7" imgW="3893887" imgH="1197318" progId="Word.Document.12">
                  <p:embed/>
                </p:oleObj>
              </mc:Choice>
              <mc:Fallback>
                <p:oleObj name="文档" r:id="rId7" imgW="3893887" imgH="1197318" progId="Word.Document.12">
                  <p:embed/>
                  <p:pic>
                    <p:nvPicPr>
                      <p:cNvPr id="0" name=""/>
                      <p:cNvPicPr/>
                      <p:nvPr/>
                    </p:nvPicPr>
                    <p:blipFill>
                      <a:blip r:embed="rId8"/>
                      <a:stretch>
                        <a:fillRect/>
                      </a:stretch>
                    </p:blipFill>
                    <p:spPr>
                      <a:xfrm>
                        <a:off x="508000" y="2260542"/>
                        <a:ext cx="8128000" cy="2498375"/>
                      </a:xfrm>
                      <a:prstGeom prst="rect">
                        <a:avLst/>
                      </a:prstGeom>
                    </p:spPr>
                  </p:pic>
                </p:oleObj>
              </mc:Fallback>
            </mc:AlternateContent>
          </a:graphicData>
        </a:graphic>
      </p:graphicFrame>
      <p:sp>
        <p:nvSpPr>
          <p:cNvPr id="15" name="矩形 14">
            <a:hlinkClick r:id="rId9"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p:nvPr/>
        </p:nvSpPr>
        <p:spPr>
          <a:xfrm>
            <a:off x="224412" y="3933056"/>
            <a:ext cx="8668068" cy="16715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8449856"/>
      </p:ext>
    </p:extLst>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50367"/>
            <a:ext cx="8128000" cy="376686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作者在下片后五句中是怎样抒发人生感慨的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故国神游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承接上文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道出了对英雄时代、英雄人物的热诚向往。但想到自己头发斑白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空有才华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一事无成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作者用自嘲的方式表达自己的伤感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最终发出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人生如梦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的感慨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以呼应首三句。英雄人物与丰功伟绩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全都是过眼烟云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所以最后诗人以酒酹月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表达自己的伤感。</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如何理解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人生如梦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一尊还酹江月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的含义和作者寄寓其中的情感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人生就像一场梦这样短暂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得失算得了什么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任何英雄伟业都会被时间淘洗消失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不变的只有江月。表现了苏轼从惆怅失意中解脱出来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情怀开始变得旷达洒脱。</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p:nvPr/>
        </p:nvSpPr>
        <p:spPr>
          <a:xfrm>
            <a:off x="251520" y="2204864"/>
            <a:ext cx="8668068"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4412" y="4293096"/>
            <a:ext cx="8668068"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0180862"/>
      </p:ext>
    </p:extLst>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84784"/>
            <a:ext cx="8128000" cy="1412374"/>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体会《定风波》的手法与语言</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《定风波》一词序和正文的内容是相互对应的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请根据序的内容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找找正文中的对应处。</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156208033"/>
              </p:ext>
            </p:extLst>
          </p:nvPr>
        </p:nvGraphicFramePr>
        <p:xfrm>
          <a:off x="508000" y="2991218"/>
          <a:ext cx="8128000" cy="2886054"/>
        </p:xfrm>
        <a:graphic>
          <a:graphicData uri="http://schemas.openxmlformats.org/presentationml/2006/ole">
            <mc:AlternateContent xmlns:mc="http://schemas.openxmlformats.org/markup-compatibility/2006">
              <mc:Choice xmlns:v="urn:schemas-microsoft-com:vml" Requires="v">
                <p:oleObj spid="_x0000_s32773" name="文档" r:id="rId7" imgW="3893887" imgH="1383071" progId="Word.Document.12">
                  <p:embed/>
                </p:oleObj>
              </mc:Choice>
              <mc:Fallback>
                <p:oleObj name="文档" r:id="rId7" imgW="3893887" imgH="1383071" progId="Word.Document.12">
                  <p:embed/>
                  <p:pic>
                    <p:nvPicPr>
                      <p:cNvPr id="0" name=""/>
                      <p:cNvPicPr/>
                      <p:nvPr/>
                    </p:nvPicPr>
                    <p:blipFill>
                      <a:blip r:embed="rId8"/>
                      <a:stretch>
                        <a:fillRect/>
                      </a:stretch>
                    </p:blipFill>
                    <p:spPr>
                      <a:xfrm>
                        <a:off x="508000" y="2991218"/>
                        <a:ext cx="8128000" cy="2886054"/>
                      </a:xfrm>
                      <a:prstGeom prst="rect">
                        <a:avLst/>
                      </a:prstGeom>
                    </p:spPr>
                  </p:pic>
                </p:oleObj>
              </mc:Fallback>
            </mc:AlternateContent>
          </a:graphicData>
        </a:graphic>
      </p:graphicFrame>
      <p:sp>
        <p:nvSpPr>
          <p:cNvPr id="9" name="矩形 8"/>
          <p:cNvSpPr>
            <a:spLocks noChangeAspect="1"/>
          </p:cNvSpPr>
          <p:nvPr/>
        </p:nvSpPr>
        <p:spPr>
          <a:xfrm>
            <a:off x="508000" y="5090903"/>
            <a:ext cx="8128000" cy="858377"/>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莫听穿林打叶声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何妨吟啸且徐行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竹杖芒鞋轻胜马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谁怕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山头斜照却相迎。</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a:hlinkClick r:id="rId9"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p:cNvSpPr/>
          <p:nvPr/>
        </p:nvSpPr>
        <p:spPr>
          <a:xfrm>
            <a:off x="224412" y="5157192"/>
            <a:ext cx="8668068" cy="814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4892973"/>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484784"/>
            <a:ext cx="8128000" cy="466281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这首词中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莫听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何妨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两个词语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表达了作者怎样的情怀</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表明不以外物萦怀之意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表明意态安闲。表现了作者从容不迫、悠然自在的神态。</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竹杖芒鞋轻胜马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字有何含义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指心情轻松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无官一身轻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透露了作者被贬后豁达豪迈、无拘无束的性格。</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203612878"/>
              </p:ext>
            </p:extLst>
          </p:nvPr>
        </p:nvGraphicFramePr>
        <p:xfrm>
          <a:off x="508000" y="2064468"/>
          <a:ext cx="8128000" cy="2717065"/>
        </p:xfrm>
        <a:graphic>
          <a:graphicData uri="http://schemas.openxmlformats.org/presentationml/2006/ole">
            <mc:AlternateContent xmlns:mc="http://schemas.openxmlformats.org/markup-compatibility/2006">
              <mc:Choice xmlns:v="urn:schemas-microsoft-com:vml" Requires="v">
                <p:oleObj spid="_x0000_s33797" name="文档" r:id="rId7" imgW="3893887" imgH="1300994" progId="Word.Document.12">
                  <p:embed/>
                </p:oleObj>
              </mc:Choice>
              <mc:Fallback>
                <p:oleObj name="文档" r:id="rId7" imgW="3893887" imgH="1300994" progId="Word.Document.12">
                  <p:embed/>
                  <p:pic>
                    <p:nvPicPr>
                      <p:cNvPr id="0" name=""/>
                      <p:cNvPicPr/>
                      <p:nvPr/>
                    </p:nvPicPr>
                    <p:blipFill>
                      <a:blip r:embed="rId8"/>
                      <a:stretch>
                        <a:fillRect/>
                      </a:stretch>
                    </p:blipFill>
                    <p:spPr>
                      <a:xfrm>
                        <a:off x="508000" y="2064468"/>
                        <a:ext cx="8128000" cy="2717065"/>
                      </a:xfrm>
                      <a:prstGeom prst="rect">
                        <a:avLst/>
                      </a:prstGeom>
                    </p:spPr>
                  </p:pic>
                </p:oleObj>
              </mc:Fallback>
            </mc:AlternateContent>
          </a:graphicData>
        </a:graphic>
      </p:graphicFrame>
      <p:sp>
        <p:nvSpPr>
          <p:cNvPr id="13" name="矩形 12">
            <a:hlinkClick r:id="rId9"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p:nvPr/>
        </p:nvSpPr>
        <p:spPr>
          <a:xfrm>
            <a:off x="224412" y="4005064"/>
            <a:ext cx="8668068"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7504" y="5229199"/>
            <a:ext cx="8668068" cy="9183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77033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6832"/>
            <a:ext cx="8128000" cy="383181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一蓑烟雨任平生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一句表达的是一种逆来顺受的情怀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还是一种倔强抗争的态度</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既指自然界的雨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也指政治风雨、人生风雨。这句写作者任由风吹雨打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我自岿然不动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表现了作者在潇洒镇定中的倔强、抗争之心。</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12.eps" descr="id:2147490514;FounderCES"/>
          <p:cNvPicPr/>
          <p:nvPr/>
        </p:nvPicPr>
        <p:blipFill>
          <a:blip r:embed="rId6"/>
          <a:stretch>
            <a:fillRect/>
          </a:stretch>
        </p:blipFill>
        <p:spPr>
          <a:xfrm>
            <a:off x="2456362" y="2996303"/>
            <a:ext cx="3915838" cy="1584825"/>
          </a:xfrm>
          <a:prstGeom prst="rect">
            <a:avLst/>
          </a:prstGeom>
        </p:spPr>
      </p:pic>
      <p:sp>
        <p:nvSpPr>
          <p:cNvPr id="12" name="矩形 11">
            <a:hlinkClick r:id="rId7"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p:nvPr/>
        </p:nvSpPr>
        <p:spPr>
          <a:xfrm>
            <a:off x="224412" y="4869160"/>
            <a:ext cx="8668068" cy="879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9718735"/>
      </p:ext>
    </p:extLst>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7717"/>
            <a:ext cx="8128000" cy="455253"/>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《念奴娇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赤壁怀古》这首词的豪壮情调体现在哪些地方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66521843"/>
              </p:ext>
            </p:extLst>
          </p:nvPr>
        </p:nvGraphicFramePr>
        <p:xfrm>
          <a:off x="508000" y="1780290"/>
          <a:ext cx="8128000" cy="5753166"/>
        </p:xfrm>
        <a:graphic>
          <a:graphicData uri="http://schemas.openxmlformats.org/presentationml/2006/ole">
            <mc:AlternateContent xmlns:mc="http://schemas.openxmlformats.org/markup-compatibility/2006">
              <mc:Choice xmlns:v="urn:schemas-microsoft-com:vml" Requires="v">
                <p:oleObj spid="_x0000_s34821" name="文档" r:id="rId7" imgW="3998962" imgH="2830220" progId="Word.Document.12">
                  <p:embed/>
                </p:oleObj>
              </mc:Choice>
              <mc:Fallback>
                <p:oleObj name="文档" r:id="rId7" imgW="3998962" imgH="2830220" progId="Word.Document.12">
                  <p:embed/>
                  <p:pic>
                    <p:nvPicPr>
                      <p:cNvPr id="0" name=""/>
                      <p:cNvPicPr/>
                      <p:nvPr/>
                    </p:nvPicPr>
                    <p:blipFill>
                      <a:blip r:embed="rId8"/>
                      <a:stretch>
                        <a:fillRect/>
                      </a:stretch>
                    </p:blipFill>
                    <p:spPr>
                      <a:xfrm>
                        <a:off x="508000" y="1780290"/>
                        <a:ext cx="8128000" cy="5753166"/>
                      </a:xfrm>
                      <a:prstGeom prst="rect">
                        <a:avLst/>
                      </a:prstGeom>
                    </p:spPr>
                  </p:pic>
                </p:oleObj>
              </mc:Fallback>
            </mc:AlternateContent>
          </a:graphicData>
        </a:graphic>
      </p:graphicFrame>
      <p:sp>
        <p:nvSpPr>
          <p:cNvPr id="11" name="矩形 10">
            <a:hlinkClick r:id="rId9"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p:nvPr/>
        </p:nvSpPr>
        <p:spPr>
          <a:xfrm>
            <a:off x="417570" y="1762970"/>
            <a:ext cx="8136904" cy="49783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588559014"/>
              </p:ext>
            </p:extLst>
          </p:nvPr>
        </p:nvGraphicFramePr>
        <p:xfrm>
          <a:off x="508000" y="1084840"/>
          <a:ext cx="8128000" cy="5872552"/>
        </p:xfrm>
        <a:graphic>
          <a:graphicData uri="http://schemas.openxmlformats.org/presentationml/2006/ole">
            <mc:AlternateContent xmlns:mc="http://schemas.openxmlformats.org/markup-compatibility/2006">
              <mc:Choice xmlns:v="urn:schemas-microsoft-com:vml" Requires="v">
                <p:oleObj spid="_x0000_s1082" name="文档" r:id="rId3" imgW="3998962" imgH="2888538" progId="Word.Document.12">
                  <p:embed/>
                </p:oleObj>
              </mc:Choice>
              <mc:Fallback>
                <p:oleObj name="文档" r:id="rId3" imgW="3998962" imgH="2888538" progId="Word.Document.12">
                  <p:embed/>
                  <p:pic>
                    <p:nvPicPr>
                      <p:cNvPr id="0" name=""/>
                      <p:cNvPicPr/>
                      <p:nvPr/>
                    </p:nvPicPr>
                    <p:blipFill>
                      <a:blip r:embed="rId4"/>
                      <a:stretch>
                        <a:fillRect/>
                      </a:stretch>
                    </p:blipFill>
                    <p:spPr>
                      <a:xfrm>
                        <a:off x="508000" y="1084840"/>
                        <a:ext cx="8128000" cy="5872552"/>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22375"/>
            <a:ext cx="8128000" cy="376686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王国维在《人间词话》中对苏轼评价最多的就是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东坡之词旷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稼轩之词豪。无二人之胸襟而学其词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犹东施之效捧心也。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请以《定风波》为例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说说词人的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旷达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情怀是如何体现的。</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这首词的上片借自然界的风雨来象征政治斗争的风雨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表达了词人履险如夷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不为忧患所动摇的修养。词中集中了三组形象表现词人的旷达风貌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何妨吟啸且徐行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竹杖芒鞋轻胜马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一蓑烟雨任平生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。这是词人最得意的旷达行为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也是他内心世界的外化。下片以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回首向来萧瑟处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也无风雨也无晴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进一步深化主题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写出词人对人生经验的深刻体会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面对人生的晴雨宠辱偕忘、超乎物外。</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p:cNvSpPr/>
          <p:nvPr/>
        </p:nvSpPr>
        <p:spPr>
          <a:xfrm>
            <a:off x="224412" y="3140968"/>
            <a:ext cx="8668068" cy="26642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6535881"/>
      </p:ext>
    </p:extLst>
  </p:cSld>
  <p:clrMapOvr>
    <a:masterClrMapping/>
  </p:clrMapOvr>
  <mc:AlternateContent xmlns:mc="http://schemas.openxmlformats.org/markup-compatibility/2006">
    <mc:Choice xmlns:p14="http://schemas.microsoft.com/office/powerpoint/2010/main" Requires="p14">
      <p:transition spd="slow" p14:dur="16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46358254"/>
              </p:ext>
            </p:extLst>
          </p:nvPr>
        </p:nvGraphicFramePr>
        <p:xfrm>
          <a:off x="395536" y="1994358"/>
          <a:ext cx="8128000" cy="3594882"/>
        </p:xfrm>
        <a:graphic>
          <a:graphicData uri="http://schemas.openxmlformats.org/presentationml/2006/ole">
            <mc:AlternateContent xmlns:mc="http://schemas.openxmlformats.org/markup-compatibility/2006">
              <mc:Choice xmlns:v="urn:schemas-microsoft-com:vml" Requires="v">
                <p:oleObj spid="_x0000_s28685" name="文档" r:id="rId8" imgW="3837032" imgH="1697340" progId="Word.Document.12">
                  <p:embed/>
                </p:oleObj>
              </mc:Choice>
              <mc:Fallback>
                <p:oleObj name="文档" r:id="rId8" imgW="3837032" imgH="1697340" progId="Word.Document.12">
                  <p:embed/>
                  <p:pic>
                    <p:nvPicPr>
                      <p:cNvPr id="0" name=""/>
                      <p:cNvPicPr/>
                      <p:nvPr/>
                    </p:nvPicPr>
                    <p:blipFill>
                      <a:blip r:embed="rId9"/>
                      <a:stretch>
                        <a:fillRect/>
                      </a:stretch>
                    </p:blipFill>
                    <p:spPr>
                      <a:xfrm>
                        <a:off x="395536" y="1994358"/>
                        <a:ext cx="8128000" cy="3594882"/>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581686333"/>
              </p:ext>
            </p:extLst>
          </p:nvPr>
        </p:nvGraphicFramePr>
        <p:xfrm>
          <a:off x="7031561" y="3373125"/>
          <a:ext cx="8128000" cy="837348"/>
        </p:xfrm>
        <a:graphic>
          <a:graphicData uri="http://schemas.openxmlformats.org/presentationml/2006/ole">
            <mc:AlternateContent xmlns:mc="http://schemas.openxmlformats.org/markup-compatibility/2006">
              <mc:Choice xmlns:v="urn:schemas-microsoft-com:vml" Requires="v">
                <p:oleObj spid="_x0000_s28686" name="文档" r:id="rId10" imgW="3837032" imgH="395266" progId="Word.Document.12">
                  <p:embed/>
                </p:oleObj>
              </mc:Choice>
              <mc:Fallback>
                <p:oleObj name="文档" r:id="rId10" imgW="3837032" imgH="395266" progId="Word.Document.12">
                  <p:embed/>
                  <p:pic>
                    <p:nvPicPr>
                      <p:cNvPr id="0" name=""/>
                      <p:cNvPicPr/>
                      <p:nvPr/>
                    </p:nvPicPr>
                    <p:blipFill>
                      <a:blip r:embed="rId11"/>
                      <a:stretch>
                        <a:fillRect/>
                      </a:stretch>
                    </p:blipFill>
                    <p:spPr>
                      <a:xfrm>
                        <a:off x="7031561" y="3373125"/>
                        <a:ext cx="8128000" cy="837348"/>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pull dir="u"/>
      </p:transition>
    </mc:Choice>
    <mc:Fallback>
      <p:transition spd="slow">
        <p:pull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20958023"/>
              </p:ext>
            </p:extLst>
          </p:nvPr>
        </p:nvGraphicFramePr>
        <p:xfrm>
          <a:off x="508000" y="2019179"/>
          <a:ext cx="8128000" cy="3073642"/>
        </p:xfrm>
        <a:graphic>
          <a:graphicData uri="http://schemas.openxmlformats.org/presentationml/2006/ole">
            <mc:AlternateContent xmlns:mc="http://schemas.openxmlformats.org/markup-compatibility/2006">
              <mc:Choice xmlns:v="urn:schemas-microsoft-com:vml" Requires="v">
                <p:oleObj spid="_x0000_s35846" name="文档" r:id="rId8" imgW="3837032" imgH="1451109" progId="Word.Document.12">
                  <p:embed/>
                </p:oleObj>
              </mc:Choice>
              <mc:Fallback>
                <p:oleObj name="文档" r:id="rId8" imgW="3837032" imgH="1451109" progId="Word.Document.12">
                  <p:embed/>
                  <p:pic>
                    <p:nvPicPr>
                      <p:cNvPr id="0" name=""/>
                      <p:cNvPicPr/>
                      <p:nvPr/>
                    </p:nvPicPr>
                    <p:blipFill>
                      <a:blip r:embed="rId9"/>
                      <a:stretch>
                        <a:fillRect/>
                      </a:stretch>
                    </p:blipFill>
                    <p:spPr>
                      <a:xfrm>
                        <a:off x="508000" y="2019179"/>
                        <a:ext cx="8128000" cy="3073642"/>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599419669"/>
              </p:ext>
            </p:extLst>
          </p:nvPr>
        </p:nvGraphicFramePr>
        <p:xfrm>
          <a:off x="5724128" y="3137326"/>
          <a:ext cx="8128000" cy="837348"/>
        </p:xfrm>
        <a:graphic>
          <a:graphicData uri="http://schemas.openxmlformats.org/presentationml/2006/ole">
            <mc:AlternateContent xmlns:mc="http://schemas.openxmlformats.org/markup-compatibility/2006">
              <mc:Choice xmlns:v="urn:schemas-microsoft-com:vml" Requires="v">
                <p:oleObj spid="_x0000_s35847" name="文档" r:id="rId10" imgW="3837032" imgH="395266" progId="Word.Document.12">
                  <p:embed/>
                </p:oleObj>
              </mc:Choice>
              <mc:Fallback>
                <p:oleObj name="文档" r:id="rId10" imgW="3837032" imgH="395266" progId="Word.Document.12">
                  <p:embed/>
                  <p:pic>
                    <p:nvPicPr>
                      <p:cNvPr id="0" name=""/>
                      <p:cNvPicPr/>
                      <p:nvPr/>
                    </p:nvPicPr>
                    <p:blipFill>
                      <a:blip r:embed="rId11"/>
                      <a:stretch>
                        <a:fillRect/>
                      </a:stretch>
                    </p:blipFill>
                    <p:spPr>
                      <a:xfrm>
                        <a:off x="5724128" y="3137326"/>
                        <a:ext cx="8128000" cy="837348"/>
                      </a:xfrm>
                      <a:prstGeom prst="rect">
                        <a:avLst/>
                      </a:prstGeom>
                    </p:spPr>
                  </p:pic>
                </p:oleObj>
              </mc:Fallback>
            </mc:AlternateContent>
          </a:graphicData>
        </a:graphic>
      </p:graphicFrame>
    </p:spTree>
    <p:extLst>
      <p:ext uri="{BB962C8B-B14F-4D97-AF65-F5344CB8AC3E}">
        <p14:creationId xmlns:p14="http://schemas.microsoft.com/office/powerpoint/2010/main" val="2199878700"/>
      </p:ext>
    </p:extLst>
  </p:cSld>
  <p:clrMapOvr>
    <a:masterClrMapping/>
  </p:clrMapOvr>
  <mc:AlternateContent xmlns:mc="http://schemas.openxmlformats.org/markup-compatibility/2006">
    <mc:Choice xmlns:p14="http://schemas.microsoft.com/office/powerpoint/2010/main" Requires="p14">
      <p:transition spd="slow" p14:dur="1300">
        <p:cover/>
      </p:transition>
    </mc:Choice>
    <mc:Fallback>
      <p:transition spd="slow">
        <p:cov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882008"/>
            <a:ext cx="8128000" cy="3779240"/>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借生活小事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panose="03000509000000000000" pitchFamily="65" charset="-122"/>
                <a:cs typeface="Times New Roman" panose="02020603050405020304" pitchFamily="18" charset="0"/>
              </a:rPr>
              <a:t>谈人生哲理</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善于从日常生活中的小事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发掘人生哲理是《定风波》一词的最大特点。这首词描述的是苏轼在沙湖道中遇雨一事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但表现的却是词人被贬黄州后对生活的认识和心情。途中遇雨实属小事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但词人却在常事之中体现出了自己的平生学养和处世精神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表现出不为外物所累、不为忧患所扰的心情和词人洒脱、旷达的性格和胸襟。</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学以致用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请借鉴这一手法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从日常生活中选取曾给你启示的一件小事或一种现象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写出这件事或这一现象给你带来的人生感悟或其中蕴含的哲理。</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文本对译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088066"/>
            <a:ext cx="8128000" cy="293586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是生活中最常见的现象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也就达到了人生最高的境界。杯子只有空才可以装水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房子只有空才可以住人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每一个容器的利用价值其实在于它的空。空也是人的一种胸怀和度量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空是有的可能和前提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空是有的最初因缘。佛经里有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一空万有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真空妙有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的禅理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生活中也有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胸无城府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虚怀若谷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的赞美之言。如果说人生如茶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只要能空杯以对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就有喝不完的好茶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就有装不完的欢喜和感动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如果说人世纷纭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只要能虚怀以对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就有看不完的风景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听不完的歌声。</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8271641"/>
      </p:ext>
    </p:extLst>
  </p:cSld>
  <p:clrMapOvr>
    <a:masterClrMapping/>
  </p:clrMapOvr>
  <mc:AlternateContent xmlns:mc="http://schemas.openxmlformats.org/markup-compatibility/2006">
    <mc:Choice xmlns:p14="http://schemas.microsoft.com/office/powerpoint/2010/main" Requires="p14">
      <p:transition spd="slow" p14:dur="1300">
        <p:pull/>
      </p:transition>
    </mc:Choice>
    <mc:Fallback>
      <p:transition spd="slow">
        <p:pull/>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108475037"/>
              </p:ext>
            </p:extLst>
          </p:nvPr>
        </p:nvGraphicFramePr>
        <p:xfrm>
          <a:off x="508000" y="1401156"/>
          <a:ext cx="8128000" cy="5052180"/>
        </p:xfrm>
        <a:graphic>
          <a:graphicData uri="http://schemas.openxmlformats.org/presentationml/2006/ole">
            <mc:AlternateContent xmlns:mc="http://schemas.openxmlformats.org/markup-compatibility/2006">
              <mc:Choice xmlns:v="urn:schemas-microsoft-com:vml" Requires="v">
                <p:oleObj spid="_x0000_s36868" name="文档" r:id="rId8" imgW="3884531" imgH="2414075" progId="Word.Document.12">
                  <p:embed/>
                </p:oleObj>
              </mc:Choice>
              <mc:Fallback>
                <p:oleObj name="文档" r:id="rId8" imgW="3884531" imgH="2414075" progId="Word.Document.12">
                  <p:embed/>
                  <p:pic>
                    <p:nvPicPr>
                      <p:cNvPr id="0" name=""/>
                      <p:cNvPicPr/>
                      <p:nvPr/>
                    </p:nvPicPr>
                    <p:blipFill>
                      <a:blip r:embed="rId9"/>
                      <a:stretch>
                        <a:fillRect/>
                      </a:stretch>
                    </p:blipFill>
                    <p:spPr>
                      <a:xfrm>
                        <a:off x="508000" y="1401156"/>
                        <a:ext cx="8128000" cy="5052180"/>
                      </a:xfrm>
                      <a:prstGeom prst="rect">
                        <a:avLst/>
                      </a:prstGeom>
                    </p:spPr>
                  </p:pic>
                </p:oleObj>
              </mc:Fallback>
            </mc:AlternateContent>
          </a:graphicData>
        </a:graphic>
      </p:graphicFrame>
    </p:spTree>
    <p:extLst>
      <p:ext uri="{BB962C8B-B14F-4D97-AF65-F5344CB8AC3E}">
        <p14:creationId xmlns:p14="http://schemas.microsoft.com/office/powerpoint/2010/main" val="1781315949"/>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36208924"/>
              </p:ext>
            </p:extLst>
          </p:nvPr>
        </p:nvGraphicFramePr>
        <p:xfrm>
          <a:off x="508000" y="1526190"/>
          <a:ext cx="8128000" cy="4783130"/>
        </p:xfrm>
        <a:graphic>
          <a:graphicData uri="http://schemas.openxmlformats.org/presentationml/2006/ole">
            <mc:AlternateContent xmlns:mc="http://schemas.openxmlformats.org/markup-compatibility/2006">
              <mc:Choice xmlns:v="urn:schemas-microsoft-com:vml" Requires="v">
                <p:oleObj spid="_x0000_s37892" name="文档" r:id="rId8" imgW="3884531" imgH="2286639" progId="Word.Document.12">
                  <p:embed/>
                </p:oleObj>
              </mc:Choice>
              <mc:Fallback>
                <p:oleObj name="文档" r:id="rId8" imgW="3884531" imgH="2286639" progId="Word.Document.12">
                  <p:embed/>
                  <p:pic>
                    <p:nvPicPr>
                      <p:cNvPr id="0" name=""/>
                      <p:cNvPicPr/>
                      <p:nvPr/>
                    </p:nvPicPr>
                    <p:blipFill>
                      <a:blip r:embed="rId9"/>
                      <a:stretch>
                        <a:fillRect/>
                      </a:stretch>
                    </p:blipFill>
                    <p:spPr>
                      <a:xfrm>
                        <a:off x="508000" y="1526190"/>
                        <a:ext cx="8128000" cy="4783130"/>
                      </a:xfrm>
                      <a:prstGeom prst="rect">
                        <a:avLst/>
                      </a:prstGeom>
                    </p:spPr>
                  </p:pic>
                </p:oleObj>
              </mc:Fallback>
            </mc:AlternateContent>
          </a:graphicData>
        </a:graphic>
      </p:graphicFrame>
    </p:spTree>
    <p:extLst>
      <p:ext uri="{BB962C8B-B14F-4D97-AF65-F5344CB8AC3E}">
        <p14:creationId xmlns:p14="http://schemas.microsoft.com/office/powerpoint/2010/main" val="2870501081"/>
      </p:ext>
    </p:extLst>
  </p:cSld>
  <p:clrMapOvr>
    <a:masterClrMapping/>
  </p:clrMapOvr>
  <mc:AlternateContent xmlns:mc="http://schemas.openxmlformats.org/markup-compatibility/2006">
    <mc:Choice xmlns:p14="http://schemas.microsoft.com/office/powerpoint/2010/main" Requires="p14">
      <p:transition spd="slow" p14:dur="1300">
        <p:pull/>
      </p:transition>
    </mc:Choice>
    <mc:Fallback>
      <p:transition spd="slow">
        <p:pull/>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057581224"/>
              </p:ext>
            </p:extLst>
          </p:nvPr>
        </p:nvGraphicFramePr>
        <p:xfrm>
          <a:off x="652016" y="1312828"/>
          <a:ext cx="7880424" cy="5599825"/>
        </p:xfrm>
        <a:graphic>
          <a:graphicData uri="http://schemas.openxmlformats.org/presentationml/2006/ole">
            <mc:AlternateContent xmlns:mc="http://schemas.openxmlformats.org/markup-compatibility/2006">
              <mc:Choice xmlns:v="urn:schemas-microsoft-com:vml" Requires="v">
                <p:oleObj spid="_x0000_s38916" name="文档" r:id="rId8" imgW="3998962" imgH="2841380" progId="Word.Document.12">
                  <p:embed/>
                </p:oleObj>
              </mc:Choice>
              <mc:Fallback>
                <p:oleObj name="文档" r:id="rId8" imgW="3998962" imgH="2841380" progId="Word.Document.12">
                  <p:embed/>
                  <p:pic>
                    <p:nvPicPr>
                      <p:cNvPr id="0" name=""/>
                      <p:cNvPicPr/>
                      <p:nvPr/>
                    </p:nvPicPr>
                    <p:blipFill>
                      <a:blip r:embed="rId9"/>
                      <a:stretch>
                        <a:fillRect/>
                      </a:stretch>
                    </p:blipFill>
                    <p:spPr>
                      <a:xfrm>
                        <a:off x="652016" y="1312828"/>
                        <a:ext cx="7880424" cy="5599825"/>
                      </a:xfrm>
                      <a:prstGeom prst="rect">
                        <a:avLst/>
                      </a:prstGeom>
                    </p:spPr>
                  </p:pic>
                </p:oleObj>
              </mc:Fallback>
            </mc:AlternateContent>
          </a:graphicData>
        </a:graphic>
      </p:graphicFrame>
    </p:spTree>
    <p:extLst>
      <p:ext uri="{BB962C8B-B14F-4D97-AF65-F5344CB8AC3E}">
        <p14:creationId xmlns:p14="http://schemas.microsoft.com/office/powerpoint/2010/main" val="903221232"/>
      </p:ext>
    </p:extLst>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883932368"/>
              </p:ext>
            </p:extLst>
          </p:nvPr>
        </p:nvGraphicFramePr>
        <p:xfrm>
          <a:off x="508000" y="1687165"/>
          <a:ext cx="8128000" cy="4190107"/>
        </p:xfrm>
        <a:graphic>
          <a:graphicData uri="http://schemas.openxmlformats.org/presentationml/2006/ole">
            <mc:AlternateContent xmlns:mc="http://schemas.openxmlformats.org/markup-compatibility/2006">
              <mc:Choice xmlns:v="urn:schemas-microsoft-com:vml" Requires="v">
                <p:oleObj spid="_x0000_s39940" name="文档" r:id="rId8" imgW="3837032" imgH="1977770" progId="Word.Document.12">
                  <p:embed/>
                </p:oleObj>
              </mc:Choice>
              <mc:Fallback>
                <p:oleObj name="文档" r:id="rId8" imgW="3837032" imgH="1977770" progId="Word.Document.12">
                  <p:embed/>
                  <p:pic>
                    <p:nvPicPr>
                      <p:cNvPr id="0" name=""/>
                      <p:cNvPicPr/>
                      <p:nvPr/>
                    </p:nvPicPr>
                    <p:blipFill>
                      <a:blip r:embed="rId9"/>
                      <a:stretch>
                        <a:fillRect/>
                      </a:stretch>
                    </p:blipFill>
                    <p:spPr>
                      <a:xfrm>
                        <a:off x="508000" y="1687165"/>
                        <a:ext cx="8128000" cy="4190107"/>
                      </a:xfrm>
                      <a:prstGeom prst="rect">
                        <a:avLst/>
                      </a:prstGeom>
                    </p:spPr>
                  </p:pic>
                </p:oleObj>
              </mc:Fallback>
            </mc:AlternateContent>
          </a:graphicData>
        </a:graphic>
      </p:graphicFrame>
    </p:spTree>
    <p:extLst>
      <p:ext uri="{BB962C8B-B14F-4D97-AF65-F5344CB8AC3E}">
        <p14:creationId xmlns:p14="http://schemas.microsoft.com/office/powerpoint/2010/main" val="406970752"/>
      </p:ext>
    </p:extLst>
  </p:cSld>
  <p:clrMapOvr>
    <a:masterClrMapping/>
  </p:clrMapOvr>
  <mc:AlternateContent xmlns:mc="http://schemas.openxmlformats.org/markup-compatibility/2006">
    <mc:Choice xmlns:p14="http://schemas.microsoft.com/office/powerpoint/2010/main"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822493838"/>
              </p:ext>
            </p:extLst>
          </p:nvPr>
        </p:nvGraphicFramePr>
        <p:xfrm>
          <a:off x="508000" y="1322197"/>
          <a:ext cx="8128000" cy="5491179"/>
        </p:xfrm>
        <a:graphic>
          <a:graphicData uri="http://schemas.openxmlformats.org/presentationml/2006/ole">
            <mc:AlternateContent xmlns:mc="http://schemas.openxmlformats.org/markup-compatibility/2006">
              <mc:Choice xmlns:v="urn:schemas-microsoft-com:vml" Requires="v">
                <p:oleObj spid="_x0000_s40964" name="文档" r:id="rId8" imgW="3914039" imgH="2645186" progId="Word.Document.12">
                  <p:embed/>
                </p:oleObj>
              </mc:Choice>
              <mc:Fallback>
                <p:oleObj name="文档" r:id="rId8" imgW="3914039" imgH="2645186" progId="Word.Document.12">
                  <p:embed/>
                  <p:pic>
                    <p:nvPicPr>
                      <p:cNvPr id="0" name=""/>
                      <p:cNvPicPr/>
                      <p:nvPr/>
                    </p:nvPicPr>
                    <p:blipFill>
                      <a:blip r:embed="rId9"/>
                      <a:stretch>
                        <a:fillRect/>
                      </a:stretch>
                    </p:blipFill>
                    <p:spPr>
                      <a:xfrm>
                        <a:off x="508000" y="1322197"/>
                        <a:ext cx="8128000" cy="5491179"/>
                      </a:xfrm>
                      <a:prstGeom prst="rect">
                        <a:avLst/>
                      </a:prstGeom>
                    </p:spPr>
                  </p:pic>
                </p:oleObj>
              </mc:Fallback>
            </mc:AlternateContent>
          </a:graphicData>
        </a:graphic>
      </p:graphicFrame>
    </p:spTree>
    <p:extLst>
      <p:ext uri="{BB962C8B-B14F-4D97-AF65-F5344CB8AC3E}">
        <p14:creationId xmlns:p14="http://schemas.microsoft.com/office/powerpoint/2010/main" val="3484903251"/>
      </p:ext>
    </p:extLst>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788950"/>
            <a:ext cx="8128000" cy="2520370"/>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苏轼</a:t>
            </a:r>
            <a:r>
              <a:rPr lang="en-US" altLang="zh-CN" dirty="0">
                <a:solidFill>
                  <a:srgbClr val="000000"/>
                </a:solidFill>
                <a:latin typeface="Times New Roman" panose="02020603050405020304" pitchFamily="18" charset="0"/>
                <a:cs typeface="Times New Roman" panose="02020603050405020304" pitchFamily="18" charset="0"/>
              </a:rPr>
              <a:t>(1037—1101),</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字子瞻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又字和仲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号东坡居士</a:t>
            </a:r>
            <a:r>
              <a:rPr lang="zh-CN" altLang="zh-CN" dirty="0">
                <a:solidFill>
                  <a:srgbClr val="000000"/>
                </a:solidFill>
                <a:latin typeface="Times New Roman" panose="02020603050405020304" pitchFamily="18" charset="0"/>
                <a:cs typeface="Times New Roman" panose="02020603050405020304" pitchFamily="18" charset="0"/>
              </a:rPr>
              <a:t>。我国北宋时期著名的文学家、书画家。苏轼嘉祐二年</a:t>
            </a:r>
            <a:r>
              <a:rPr lang="en-US" altLang="zh-CN" dirty="0">
                <a:solidFill>
                  <a:srgbClr val="000000"/>
                </a:solidFill>
                <a:latin typeface="Times New Roman" panose="02020603050405020304" pitchFamily="18" charset="0"/>
                <a:cs typeface="Times New Roman" panose="02020603050405020304" pitchFamily="18" charset="0"/>
              </a:rPr>
              <a:t>(1057)</a:t>
            </a:r>
            <a:r>
              <a:rPr lang="zh-CN" altLang="zh-CN" dirty="0">
                <a:solidFill>
                  <a:srgbClr val="000000"/>
                </a:solidFill>
                <a:latin typeface="Times New Roman" panose="02020603050405020304" pitchFamily="18" charset="0"/>
                <a:cs typeface="Times New Roman" panose="02020603050405020304" pitchFamily="18" charset="0"/>
              </a:rPr>
              <a:t>进士及第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宋神宗熙宁年间历任杭州通判、密州知州、徐州知州、湖州知州。在文学上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他力主创新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开豪放一派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在政治上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他比较保守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极力反对王安石新政。因作诗得罪朝廷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被捕入狱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贬为黄州团练副使。哲宗时任翰林学士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曾出知杭州、颍州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官至礼部尚书。后又贬谪惠州等地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最后北还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病死常州。</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J11.eps" descr="id:2147490411;FounderCES"/>
          <p:cNvPicPr/>
          <p:nvPr/>
        </p:nvPicPr>
        <p:blipFill>
          <a:blip r:embed="rId5"/>
          <a:stretch>
            <a:fillRect/>
          </a:stretch>
        </p:blipFill>
        <p:spPr>
          <a:xfrm>
            <a:off x="2987824" y="1508694"/>
            <a:ext cx="2736304" cy="2208338"/>
          </a:xfrm>
          <a:prstGeom prst="rect">
            <a:avLst/>
          </a:prstGeom>
        </p:spPr>
      </p:pic>
    </p:spTree>
    <p:extLst>
      <p:ext uri="{BB962C8B-B14F-4D97-AF65-F5344CB8AC3E}">
        <p14:creationId xmlns:p14="http://schemas.microsoft.com/office/powerpoint/2010/main" val="2602319192"/>
      </p:ext>
    </p:extLst>
  </p:cSld>
  <p:clrMapOvr>
    <a:masterClrMapping/>
  </p:clrMapOvr>
  <p:transition spd="slow">
    <p:cover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8078" y="100276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553056111"/>
              </p:ext>
            </p:extLst>
          </p:nvPr>
        </p:nvGraphicFramePr>
        <p:xfrm>
          <a:off x="508000" y="1781410"/>
          <a:ext cx="8128000" cy="3807830"/>
        </p:xfrm>
        <a:graphic>
          <a:graphicData uri="http://schemas.openxmlformats.org/presentationml/2006/ole">
            <mc:AlternateContent xmlns:mc="http://schemas.openxmlformats.org/markup-compatibility/2006">
              <mc:Choice xmlns:v="urn:schemas-microsoft-com:vml" Requires="v">
                <p:oleObj spid="_x0000_s41988" name="文档" r:id="rId8" imgW="3902884" imgH="1829455" progId="Word.Document.12">
                  <p:embed/>
                </p:oleObj>
              </mc:Choice>
              <mc:Fallback>
                <p:oleObj name="文档" r:id="rId8" imgW="3902884" imgH="1829455" progId="Word.Document.12">
                  <p:embed/>
                  <p:pic>
                    <p:nvPicPr>
                      <p:cNvPr id="0" name=""/>
                      <p:cNvPicPr/>
                      <p:nvPr/>
                    </p:nvPicPr>
                    <p:blipFill>
                      <a:blip r:embed="rId9"/>
                      <a:stretch>
                        <a:fillRect/>
                      </a:stretch>
                    </p:blipFill>
                    <p:spPr>
                      <a:xfrm>
                        <a:off x="508000" y="1781410"/>
                        <a:ext cx="8128000" cy="3807830"/>
                      </a:xfrm>
                      <a:prstGeom prst="rect">
                        <a:avLst/>
                      </a:prstGeom>
                    </p:spPr>
                  </p:pic>
                </p:oleObj>
              </mc:Fallback>
            </mc:AlternateContent>
          </a:graphicData>
        </a:graphic>
      </p:graphicFrame>
    </p:spTree>
    <p:extLst>
      <p:ext uri="{BB962C8B-B14F-4D97-AF65-F5344CB8AC3E}">
        <p14:creationId xmlns:p14="http://schemas.microsoft.com/office/powerpoint/2010/main" val="1093159119"/>
      </p:ext>
    </p:extLst>
  </p:cSld>
  <p:clrMapOvr>
    <a:masterClrMapping/>
  </p:clrMapOvr>
  <mc:AlternateContent xmlns:mc="http://schemas.openxmlformats.org/markup-compatibility/2006">
    <mc:Choice xmlns:p14="http://schemas.microsoft.com/office/powerpoint/2010/main"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5078313"/>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读你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panose="03000509000000000000" pitchFamily="65" charset="-122"/>
                <a:cs typeface="Times New Roman" panose="02020603050405020304" pitchFamily="18" charset="0"/>
              </a:rPr>
              <a:t>千遍也不厌倦</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致东坡</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在我的心目中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你是诗词文赋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是翰墨丹青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是能烹制出一碗香喷喷的东坡肉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日啖荔枝三百颗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不辞长做岭南人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的谈笑风生的居士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是泛舟于赤壁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享受清风明月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戴峨冠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着宽袍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飘然若仙的神人呀</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我更近地读你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才读出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莫听穿林打叶声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何妨吟啸且徐行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的洒脱背后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诗人例穷苦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天意遣奔逃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天涯何处无芳草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的旷达豪放之中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又蕴含了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九死南荒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的心酸人的多少眼泪</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J13.eps" descr="id:2147490606;FounderCES"/>
          <p:cNvPicPr/>
          <p:nvPr/>
        </p:nvPicPr>
        <p:blipFill>
          <a:blip r:embed="rId4"/>
          <a:stretch>
            <a:fillRect/>
          </a:stretch>
        </p:blipFill>
        <p:spPr>
          <a:xfrm>
            <a:off x="3635896" y="3489439"/>
            <a:ext cx="1656184" cy="1731522"/>
          </a:xfrm>
          <a:prstGeom prst="rect">
            <a:avLst/>
          </a:prstGeom>
        </p:spPr>
      </p:pic>
    </p:spTree>
    <p:extLst>
      <p:ext uri="{BB962C8B-B14F-4D97-AF65-F5344CB8AC3E}">
        <p14:creationId xmlns:p14="http://schemas.microsoft.com/office/powerpoint/2010/main" val="1428481823"/>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1152"/>
            <a:ext cx="8128000" cy="5441233"/>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亦奋厉有当世之志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你发出的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持节云中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何日遣冯唐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的呼唤似乎还回响在密州的上空。徐州抗洪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浚治西湖</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之才谁又能否认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可你的耿直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一肚皮的不合时宜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令你失去了太多太多世俗的荣耀与幸福。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问汝平生功业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黄州惠州儋州。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非诗能穷人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穷者诗乃工。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我们是该憎恶你的政敌呢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还是该感谢他们无意造就了一代文豪</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你也有幽怨。你的抱负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你的野性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你的才华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使你成了缥缈的孤鸿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高处不胜寒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哪。读你的空漠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更读你空漠里挥不去的孤高。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拣尽寒枝不肯栖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寂寞沙洲冷。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人要怎样修炼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才能达到你这样的境界呀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休言万事转头空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未转头时皆梦。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九百多年前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你就已在常州溘然而逝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可你的诗非梦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词非梦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你的一切一切都不会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如春梦了无痕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的。它们是那么深那么亲切地植入了多少人的心田啊。虽然有朝云用她的红巾翠袖为你拭英雄泪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当我枕着你的诗词入睡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梦随风万里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梦接近千年</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携手折残红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还会是当年那个女子吗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984262"/>
      </p:ext>
    </p:extLst>
  </p:cSld>
  <p:clrMapOvr>
    <a:masterClrMapping/>
  </p:clrMapOvr>
  <p:transition spd="slow">
    <p:randomBa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74129"/>
            <a:ext cx="8128000" cy="3363741"/>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其实你又何须女子的安慰。在《赤壁赋》里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我已看到了你从对功业、文名与生命短暂的迷惘里走出的身影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自其不变者而观之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则物与我皆无尽也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。面对长江万顷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清风明月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你胸中已是一片空阔了悟。你也让无数后人了悟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要享受生命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使生命与整个自然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整个宇宙结为一体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无尽</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你的生命个体渺小有如沧海一粟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却让我最深切地读懂了泰戈尔的一句诗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使生如夏花之绚烂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死如秋叶之静美。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你漂泊的一生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不就如同你的诗吗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其实不是平淡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绚烂之极也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千遍也不厌倦</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2240139"/>
      </p:ext>
    </p:extLst>
  </p:cSld>
  <p:clrMapOvr>
    <a:masterClrMapping/>
  </p:clrMapOvr>
  <p:transition spd="slow">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这篇文章以歌词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读你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千遍也不厌倦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观点鲜明地表达了对苏轼的喜爱之情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文章结尾又以此句结尾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首尾相扣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前后照应。文中大量的引用不仅反映了作者对苏词了解与掌握的程度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彰显了作者的才华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而且引用恰到好处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准确地表现了苏轼的文采精华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及作者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不厌倦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的理由。</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9445185"/>
      </p:ext>
    </p:extLst>
  </p:cSld>
  <p:clrMapOvr>
    <a:masterClrMapping/>
  </p:clrMapOvr>
  <p:transition spd="slow">
    <p:cover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376686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苏东坡的仕途异常坎坷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dirty="0">
                <a:solidFill>
                  <a:srgbClr val="000000"/>
                </a:solidFill>
                <a:latin typeface="Times New Roman" panose="02020603050405020304" pitchFamily="18" charset="0"/>
                <a:cs typeface="Times New Roman" panose="02020603050405020304" pitchFamily="18" charset="0"/>
              </a:rPr>
              <a:t>42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年的官宦生涯中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三分之一的时间是在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中度过的。</a:t>
            </a:r>
            <a:r>
              <a:rPr lang="en-US" altLang="zh-CN" dirty="0">
                <a:solidFill>
                  <a:srgbClr val="000000"/>
                </a:solidFill>
                <a:latin typeface="Times New Roman" panose="02020603050405020304" pitchFamily="18" charset="0"/>
                <a:cs typeface="Times New Roman" panose="02020603050405020304" pitchFamily="18" charset="0"/>
              </a:rPr>
              <a:t>42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乌台诗案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受小人谗言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被宋神宗贬到黄州。而他并没有自暴自弃、放浪不羁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而是将一腔悲愤化为了文学创作的动力。此间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他寄情于山水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与古人神交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写下了《念奴娇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赤壁怀古》等流传千古的词作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给自己的创作开辟了一方广阔天地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也在词坛开创了豪放之风的先河。而《定风波》中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一蓑烟雨任平生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更是非常形象地表现了苏轼遇艰危而不惧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处逆境而乐观、泰然的旷达心态。</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乐观的人往往能够积极地看待挫折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辩证地对待得失。苏东坡曾被林语堂称为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不可救药的乐天派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我们仍可以以他为鉴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学习如何培养乐观的人格。</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乐观与悲观、心态与人生、微笑着生活、逆境与成才等。</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74129"/>
            <a:ext cx="8128000" cy="3363741"/>
          </a:xfrm>
          <a:prstGeom prst="rect">
            <a:avLst/>
          </a:prstGeom>
        </p:spPr>
        <p:txBody>
          <a:bodyPr>
            <a:spAutoFit/>
          </a:bodyPr>
          <a:lstStyle/>
          <a:p>
            <a:pPr indent="75565">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黄州的东坡居士虽然经受着物质与精神生活的煎熬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但他对黄州赤壁的咏唱却带给我们美的享受、真的思考与善的情怀。被贬黄州是苏轼政治生涯中的一个低谷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但也是他精神历程中的一次升华。在这座远离政治中心的江边小城里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苏轼一方面积极解决生活中的困难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一方面认真反思性格上的弱点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闭塞的环境反而成就了伟大的心灵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黄州也成为苏轼文学创作的一个圣地。面对滚滚东逝的江水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回想世事变迁、宦海沉浮的人生历程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苏轼把对历史和人生的感悟都凝聚在了长江边的赤壁上。赤壁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成了苏轼思想的高峰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铸就了苏轼的辉煌。</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面对苦难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学会反思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a:solidFill>
                  <a:srgbClr val="000000"/>
                </a:solidFill>
                <a:latin typeface="Times New Roman" panose="02020603050405020304" pitchFamily="18" charset="0"/>
                <a:cs typeface="Times New Roman" panose="02020603050405020304" pitchFamily="18" charset="0"/>
              </a:rPr>
              <a:t>选择另一条路等。</a:t>
            </a:r>
            <a:endParaRPr lang="zh-CN" altLang="zh-CN" sz="14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7136371"/>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2901"/>
            <a:ext cx="8128000" cy="4182363"/>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《念奴娇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赤壁怀古》和《定风波》都作于宋神宗元丰五年</a:t>
            </a:r>
            <a:r>
              <a:rPr lang="en-US" altLang="zh-CN" dirty="0">
                <a:solidFill>
                  <a:srgbClr val="000000"/>
                </a:solidFill>
                <a:latin typeface="Times New Roman" panose="02020603050405020304" pitchFamily="18" charset="0"/>
                <a:cs typeface="Times New Roman" panose="02020603050405020304" pitchFamily="18" charset="0"/>
              </a:rPr>
              <a:t>(1082)</a:t>
            </a:r>
            <a:r>
              <a:rPr lang="zh-CN" altLang="zh-CN" dirty="0">
                <a:solidFill>
                  <a:srgbClr val="000000"/>
                </a:solidFill>
                <a:latin typeface="Times New Roman" panose="02020603050405020304" pitchFamily="18" charset="0"/>
                <a:cs typeface="Times New Roman" panose="02020603050405020304" pitchFamily="18" charset="0"/>
              </a:rPr>
              <a:t>。元丰二年</a:t>
            </a:r>
            <a:r>
              <a:rPr lang="en-US" altLang="zh-CN" dirty="0">
                <a:solidFill>
                  <a:srgbClr val="000000"/>
                </a:solidFill>
                <a:latin typeface="Times New Roman" panose="02020603050405020304" pitchFamily="18" charset="0"/>
                <a:cs typeface="Times New Roman" panose="02020603050405020304" pitchFamily="18" charset="0"/>
              </a:rPr>
              <a:t>(1079)</a:t>
            </a:r>
            <a:r>
              <a:rPr lang="zh-CN" altLang="zh-CN" dirty="0">
                <a:solidFill>
                  <a:srgbClr val="000000"/>
                </a:solidFill>
                <a:latin typeface="Times New Roman" panose="02020603050405020304" pitchFamily="18" charset="0"/>
                <a:cs typeface="Times New Roman" panose="02020603050405020304" pitchFamily="18" charset="0"/>
              </a:rPr>
              <a:t>苏轼因为作诗讽刺新法、网织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文字毁谤君相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的罪名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被捕入狱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史称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乌台诗案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。苏轼坐牢</a:t>
            </a:r>
            <a:r>
              <a:rPr lang="en-US" altLang="zh-CN" dirty="0">
                <a:solidFill>
                  <a:srgbClr val="000000"/>
                </a:solidFill>
                <a:latin typeface="Times New Roman" panose="02020603050405020304" pitchFamily="18" charset="0"/>
                <a:cs typeface="Times New Roman" panose="02020603050405020304" pitchFamily="18" charset="0"/>
              </a:rPr>
              <a:t>103</a:t>
            </a:r>
            <a:r>
              <a:rPr lang="zh-CN" altLang="zh-CN" dirty="0">
                <a:solidFill>
                  <a:srgbClr val="000000"/>
                </a:solidFill>
                <a:latin typeface="Times New Roman" panose="02020603050405020304" pitchFamily="18" charset="0"/>
                <a:cs typeface="Times New Roman" panose="02020603050405020304" pitchFamily="18" charset="0"/>
              </a:rPr>
              <a:t>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几次濒临被砍头的境地。出狱以后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被贬到黄州。期间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游览了黄州的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赤鼻矶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即相传三国时周瑜大败曹操的赤壁。苏轼借咏史表达了自己对古代英雄豪杰的缅怀和对功业早就的周瑜的仰慕之情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又联系到自己的现实处境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产生了年岁将老、壮志难酬的无限感慨。《定风波》是一首记事抒怀之作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据《东坡志林》卷一记载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黄州东南三十里为沙湖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亦曰螺蛳店。予买田其间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因往相田得疾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在《定风波》一词的小序中也有比较详细的说明。该词记叙的只是出游途中遇雨一件小事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但从中表现了作者洒脱放达的人生态度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更寄寓了他对自己所遭受的政治打击的愤懑和历经坎坷后的旷达之情。</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875160"/>
      </p:ext>
    </p:extLst>
  </p:cSld>
  <p:clrMapOvr>
    <a:masterClrMapping/>
  </p:clrMapOvr>
  <p:transition spd="slow">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2875"/>
            <a:ext cx="8128000" cy="1286250"/>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豪放派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中国宋词风格流派之一。其特点是创作视野较为广阔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气象恢宏雄放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喜用诗文的手法、句法写词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语词宏博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用事较多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不拘守音律。北宋时期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以苏轼为首的一批革新派诗人打破传统柳词的词风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豪放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评词写诗。</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1114408" cy="507831"/>
          </a:xfrm>
          <a:prstGeom prst="rect">
            <a:avLst/>
          </a:prstGeom>
        </p:spPr>
        <p:txBody>
          <a:bodyPr wrap="none">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05918976"/>
              </p:ext>
            </p:extLst>
          </p:nvPr>
        </p:nvGraphicFramePr>
        <p:xfrm>
          <a:off x="508000" y="2132856"/>
          <a:ext cx="8128000" cy="3777383"/>
        </p:xfrm>
        <a:graphic>
          <a:graphicData uri="http://schemas.openxmlformats.org/presentationml/2006/ole">
            <mc:AlternateContent xmlns:mc="http://schemas.openxmlformats.org/markup-compatibility/2006">
              <mc:Choice xmlns:v="urn:schemas-microsoft-com:vml" Requires="v">
                <p:oleObj spid="_x0000_s7189" name="文档" r:id="rId6" imgW="3893887" imgH="1809656" progId="Word.Document.12">
                  <p:embed/>
                </p:oleObj>
              </mc:Choice>
              <mc:Fallback>
                <p:oleObj name="文档" r:id="rId6" imgW="3893887" imgH="1809656" progId="Word.Document.12">
                  <p:embed/>
                  <p:pic>
                    <p:nvPicPr>
                      <p:cNvPr id="0" name=""/>
                      <p:cNvPicPr/>
                      <p:nvPr/>
                    </p:nvPicPr>
                    <p:blipFill>
                      <a:blip r:embed="rId7"/>
                      <a:stretch>
                        <a:fillRect/>
                      </a:stretch>
                    </p:blipFill>
                    <p:spPr>
                      <a:xfrm>
                        <a:off x="508000" y="2132856"/>
                        <a:ext cx="8128000" cy="3777383"/>
                      </a:xfrm>
                      <a:prstGeom prst="rect">
                        <a:avLst/>
                      </a:prstGeom>
                    </p:spPr>
                  </p:pic>
                </p:oleObj>
              </mc:Fallback>
            </mc:AlternateContent>
          </a:graphicData>
        </a:graphic>
      </p:graphicFrame>
      <p:sp>
        <p:nvSpPr>
          <p:cNvPr id="5" name="矩形 4"/>
          <p:cNvSpPr>
            <a:spLocks noChangeAspect="1"/>
          </p:cNvSpPr>
          <p:nvPr/>
        </p:nvSpPr>
        <p:spPr>
          <a:xfrm>
            <a:off x="508000" y="5085184"/>
            <a:ext cx="8128000" cy="870751"/>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一尊还酹江月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樽</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酒杯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876859" y="5531888"/>
            <a:ext cx="1116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9751"/>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07727510"/>
              </p:ext>
            </p:extLst>
          </p:nvPr>
        </p:nvGraphicFramePr>
        <p:xfrm>
          <a:off x="508000" y="1833807"/>
          <a:ext cx="8128000" cy="4832410"/>
        </p:xfrm>
        <a:graphic>
          <a:graphicData uri="http://schemas.openxmlformats.org/presentationml/2006/ole">
            <mc:AlternateContent xmlns:mc="http://schemas.openxmlformats.org/markup-compatibility/2006">
              <mc:Choice xmlns:v="urn:schemas-microsoft-com:vml" Requires="v">
                <p:oleObj spid="_x0000_s8214" name="文档" r:id="rId6" imgW="3837032" imgH="2280879" progId="Word.Document.12">
                  <p:embed/>
                </p:oleObj>
              </mc:Choice>
              <mc:Fallback>
                <p:oleObj name="文档" r:id="rId6" imgW="3837032" imgH="2280879" progId="Word.Document.12">
                  <p:embed/>
                  <p:pic>
                    <p:nvPicPr>
                      <p:cNvPr id="0" name=""/>
                      <p:cNvPicPr/>
                      <p:nvPr/>
                    </p:nvPicPr>
                    <p:blipFill>
                      <a:blip r:embed="rId7"/>
                      <a:stretch>
                        <a:fillRect/>
                      </a:stretch>
                    </p:blipFill>
                    <p:spPr>
                      <a:xfrm>
                        <a:off x="508000" y="1833807"/>
                        <a:ext cx="8128000" cy="4832410"/>
                      </a:xfrm>
                      <a:prstGeom prst="rect">
                        <a:avLst/>
                      </a:prstGeom>
                    </p:spPr>
                  </p:pic>
                </p:oleObj>
              </mc:Fallback>
            </mc:AlternateContent>
          </a:graphicData>
        </a:graphic>
      </p:graphicFrame>
      <p:sp>
        <p:nvSpPr>
          <p:cNvPr id="10" name="矩形 9"/>
          <p:cNvSpPr/>
          <p:nvPr/>
        </p:nvSpPr>
        <p:spPr>
          <a:xfrm>
            <a:off x="5162940" y="1911483"/>
            <a:ext cx="101454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36099" y="2564904"/>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12580" y="3153708"/>
            <a:ext cx="205556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62940" y="3783866"/>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78985" y="4332175"/>
            <a:ext cx="167293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17784" y="4962367"/>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43692" y="5592525"/>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49599" y="6195919"/>
            <a:ext cx="167293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6477124"/>
      </p:ext>
    </p:extLst>
  </p:cSld>
  <p:clrMapOvr>
    <a:masterClrMapping/>
  </p:clrMapOvr>
  <mc:AlternateContent xmlns:mc="http://schemas.openxmlformats.org/markup-compatibility/2006">
    <mc:Choice xmlns:p14="http://schemas.microsoft.com/office/powerpoint/2010/main" Requires="p14">
      <p:transition spd="slow" p14:dur="11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25262698"/>
              </p:ext>
            </p:extLst>
          </p:nvPr>
        </p:nvGraphicFramePr>
        <p:xfrm>
          <a:off x="508000" y="1476910"/>
          <a:ext cx="8128000" cy="4832410"/>
        </p:xfrm>
        <a:graphic>
          <a:graphicData uri="http://schemas.openxmlformats.org/presentationml/2006/ole">
            <mc:AlternateContent xmlns:mc="http://schemas.openxmlformats.org/markup-compatibility/2006">
              <mc:Choice xmlns:v="urn:schemas-microsoft-com:vml" Requires="v">
                <p:oleObj spid="_x0000_s29702" name="文档" r:id="rId6" imgW="3837032" imgH="2280879" progId="Word.Document.12">
                  <p:embed/>
                </p:oleObj>
              </mc:Choice>
              <mc:Fallback>
                <p:oleObj name="文档" r:id="rId6" imgW="3837032" imgH="2280879" progId="Word.Document.12">
                  <p:embed/>
                  <p:pic>
                    <p:nvPicPr>
                      <p:cNvPr id="0" name=""/>
                      <p:cNvPicPr/>
                      <p:nvPr/>
                    </p:nvPicPr>
                    <p:blipFill>
                      <a:blip r:embed="rId7"/>
                      <a:stretch>
                        <a:fillRect/>
                      </a:stretch>
                    </p:blipFill>
                    <p:spPr>
                      <a:xfrm>
                        <a:off x="508000" y="1476910"/>
                        <a:ext cx="8128000" cy="4832410"/>
                      </a:xfrm>
                      <a:prstGeom prst="rect">
                        <a:avLst/>
                      </a:prstGeom>
                    </p:spPr>
                  </p:pic>
                </p:oleObj>
              </mc:Fallback>
            </mc:AlternateContent>
          </a:graphicData>
        </a:graphic>
      </p:graphicFrame>
      <p:sp>
        <p:nvSpPr>
          <p:cNvPr id="10" name="矩形 9"/>
          <p:cNvSpPr/>
          <p:nvPr/>
        </p:nvSpPr>
        <p:spPr>
          <a:xfrm>
            <a:off x="4450018" y="1578826"/>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93355" y="2169050"/>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97704" y="2792325"/>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59698" y="3440017"/>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27984" y="3994834"/>
            <a:ext cx="170615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492013" y="4596075"/>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33490" y="5240217"/>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68534" y="5834515"/>
            <a:ext cx="226370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4039372"/>
      </p:ext>
    </p:extLst>
  </p:cSld>
  <p:clrMapOvr>
    <a:masterClrMapping/>
  </p:clrMapOvr>
  <mc:AlternateContent xmlns:mc="http://schemas.openxmlformats.org/markup-compatibility/2006">
    <mc:Choice xmlns:p14="http://schemas.microsoft.com/office/powerpoint/2010/main" Requires="p14">
      <p:transition spd="slow" p14:dur="11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07424408"/>
              </p:ext>
            </p:extLst>
          </p:nvPr>
        </p:nvGraphicFramePr>
        <p:xfrm>
          <a:off x="508000" y="2348738"/>
          <a:ext cx="8128000" cy="2414524"/>
        </p:xfrm>
        <a:graphic>
          <a:graphicData uri="http://schemas.openxmlformats.org/presentationml/2006/ole">
            <mc:AlternateContent xmlns:mc="http://schemas.openxmlformats.org/markup-compatibility/2006">
              <mc:Choice xmlns:v="urn:schemas-microsoft-com:vml" Requires="v">
                <p:oleObj spid="_x0000_s30726" name="文档" r:id="rId6" imgW="3837032" imgH="1140440" progId="Word.Document.12">
                  <p:embed/>
                </p:oleObj>
              </mc:Choice>
              <mc:Fallback>
                <p:oleObj name="文档" r:id="rId6" imgW="3837032" imgH="1140440" progId="Word.Document.12">
                  <p:embed/>
                  <p:pic>
                    <p:nvPicPr>
                      <p:cNvPr id="0" name=""/>
                      <p:cNvPicPr/>
                      <p:nvPr/>
                    </p:nvPicPr>
                    <p:blipFill>
                      <a:blip r:embed="rId7"/>
                      <a:stretch>
                        <a:fillRect/>
                      </a:stretch>
                    </p:blipFill>
                    <p:spPr>
                      <a:xfrm>
                        <a:off x="508000" y="2348738"/>
                        <a:ext cx="8128000" cy="2414524"/>
                      </a:xfrm>
                      <a:prstGeom prst="rect">
                        <a:avLst/>
                      </a:prstGeom>
                    </p:spPr>
                  </p:pic>
                </p:oleObj>
              </mc:Fallback>
            </mc:AlternateContent>
          </a:graphicData>
        </a:graphic>
      </p:graphicFrame>
      <p:sp>
        <p:nvSpPr>
          <p:cNvPr id="6" name="矩形 5"/>
          <p:cNvSpPr/>
          <p:nvPr/>
        </p:nvSpPr>
        <p:spPr>
          <a:xfrm>
            <a:off x="4416966" y="2453939"/>
            <a:ext cx="171717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44208" y="3068960"/>
            <a:ext cx="171717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96820" y="3679380"/>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76004" y="4283384"/>
            <a:ext cx="13503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1294055"/>
      </p:ext>
    </p:extLst>
  </p:cSld>
  <p:clrMapOvr>
    <a:masterClrMapping/>
  </p:clrMapOvr>
  <mc:AlternateContent xmlns:mc="http://schemas.openxmlformats.org/markup-compatibility/2006">
    <mc:Choice xmlns:p14="http://schemas.microsoft.com/office/powerpoint/2010/main" Requires="p14">
      <p:transition spd="slow" p14:dur="11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90</TotalTime>
  <Words>3082</Words>
  <Application>Microsoft Office PowerPoint</Application>
  <PresentationFormat>全屏显示(4:3)</PresentationFormat>
  <Paragraphs>214</Paragraphs>
  <Slides>36</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50"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5　苏轼词两首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22</cp:revision>
  <dcterms:created xsi:type="dcterms:W3CDTF">2015-04-23T00:36:31Z</dcterms:created>
  <dcterms:modified xsi:type="dcterms:W3CDTF">2015-11-10T00:32:37Z</dcterms:modified>
</cp:coreProperties>
</file>