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74" r:id="rId2"/>
    <p:sldId id="263" r:id="rId3"/>
    <p:sldId id="264" r:id="rId4"/>
    <p:sldId id="291" r:id="rId5"/>
    <p:sldId id="267" r:id="rId6"/>
    <p:sldId id="268" r:id="rId7"/>
    <p:sldId id="277" r:id="rId8"/>
    <p:sldId id="278" r:id="rId9"/>
    <p:sldId id="279" r:id="rId10"/>
    <p:sldId id="295" r:id="rId11"/>
    <p:sldId id="265" r:id="rId12"/>
    <p:sldId id="284" r:id="rId13"/>
    <p:sldId id="285" r:id="rId14"/>
    <p:sldId id="292" r:id="rId15"/>
    <p:sldId id="293" r:id="rId16"/>
    <p:sldId id="296" r:id="rId17"/>
    <p:sldId id="266" r:id="rId18"/>
    <p:sldId id="287" r:id="rId19"/>
    <p:sldId id="297" r:id="rId20"/>
    <p:sldId id="269" r:id="rId21"/>
    <p:sldId id="283" r:id="rId22"/>
    <p:sldId id="294" r:id="rId23"/>
    <p:sldId id="270" r:id="rId24"/>
    <p:sldId id="288" r:id="rId25"/>
    <p:sldId id="289" r:id="rId26"/>
    <p:sldId id="290" r:id="rId27"/>
    <p:sldId id="271" r:id="rId28"/>
    <p:sldId id="298"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grpSp>
        <p:nvGrpSpPr>
          <p:cNvPr id="15" name="组合 14"/>
          <p:cNvGrpSpPr/>
          <p:nvPr userDrawn="1"/>
        </p:nvGrpSpPr>
        <p:grpSpPr>
          <a:xfrm>
            <a:off x="4947050" y="29753"/>
            <a:ext cx="1154483" cy="584775"/>
            <a:chOff x="29482" y="1624652"/>
            <a:chExt cx="1154483" cy="487312"/>
          </a:xfrm>
        </p:grpSpPr>
        <p:sp>
          <p:nvSpPr>
            <p:cNvPr id="16" name="TextBox 15"/>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17" name="TextBox 16">
              <a:hlinkClick r:id="rId5"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3" name="组合 32"/>
          <p:cNvGrpSpPr/>
          <p:nvPr userDrawn="1"/>
        </p:nvGrpSpPr>
        <p:grpSpPr>
          <a:xfrm>
            <a:off x="6167395" y="29755"/>
            <a:ext cx="1261884" cy="584775"/>
            <a:chOff x="29482" y="2276803"/>
            <a:chExt cx="1261884" cy="487312"/>
          </a:xfrm>
        </p:grpSpPr>
        <p:sp>
          <p:nvSpPr>
            <p:cNvPr id="34" name="TextBox 33"/>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35" name="TextBox 34">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9" name="组合 38"/>
          <p:cNvGrpSpPr/>
          <p:nvPr userDrawn="1"/>
        </p:nvGrpSpPr>
        <p:grpSpPr>
          <a:xfrm>
            <a:off x="7645150" y="29755"/>
            <a:ext cx="1188146" cy="584775"/>
            <a:chOff x="29482" y="2918863"/>
            <a:chExt cx="1188146" cy="487312"/>
          </a:xfrm>
        </p:grpSpPr>
        <p:sp>
          <p:nvSpPr>
            <p:cNvPr id="40" name="TextBox 39"/>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1" name="TextBox 40">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nodeType="withEffect">
                                  <p:stCondLst>
                                    <p:cond delay="5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nodeType="withEffect">
                                  <p:stCondLst>
                                    <p:cond delay="75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6" name="TextBox 25"/>
            <p:cNvSpPr txBox="1"/>
            <p:nvPr userDrawn="1"/>
          </p:nvSpPr>
          <p:spPr>
            <a:xfrm>
              <a:off x="29482" y="1624653"/>
              <a:ext cx="115448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rPr>
                <a:t>INZHI DAOXUE</a:t>
              </a:r>
              <a:endParaRPr lang="zh-CN" altLang="en-US" sz="1000" dirty="0">
                <a:solidFill>
                  <a:schemeClr val="bg1"/>
                </a:solidFill>
              </a:endParaRPr>
            </a:p>
          </p:txBody>
        </p:sp>
        <p:sp>
          <p:nvSpPr>
            <p:cNvPr id="27" name="TextBox 26">
              <a:hlinkClick r:id="rId5"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167395" y="29755"/>
            <a:ext cx="1261884" cy="584775"/>
            <a:chOff x="29482" y="2276803"/>
            <a:chExt cx="1261884" cy="487312"/>
          </a:xfrm>
        </p:grpSpPr>
        <p:sp>
          <p:nvSpPr>
            <p:cNvPr id="41" name="TextBox 40"/>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2" name="TextBox 41">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6" name="组合 45"/>
          <p:cNvGrpSpPr/>
          <p:nvPr userDrawn="1"/>
        </p:nvGrpSpPr>
        <p:grpSpPr>
          <a:xfrm>
            <a:off x="7645150" y="29755"/>
            <a:ext cx="1188146" cy="584775"/>
            <a:chOff x="29482" y="2918863"/>
            <a:chExt cx="1188146" cy="487312"/>
          </a:xfrm>
        </p:grpSpPr>
        <p:sp>
          <p:nvSpPr>
            <p:cNvPr id="47" name="TextBox 46"/>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8" name="TextBox 47">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p:tgtEl>
                                          <p:spTgt spid="21"/>
                                        </p:tgtEl>
                                        <p:attrNameLst>
                                          <p:attrName>ppt_y</p:attrName>
                                        </p:attrNameLst>
                                      </p:cBhvr>
                                      <p:tavLst>
                                        <p:tav tm="0">
                                          <p:val>
                                            <p:strVal val="#ppt_y-#ppt_h*1.125000"/>
                                          </p:val>
                                        </p:tav>
                                        <p:tav tm="100000">
                                          <p:val>
                                            <p:strVal val="#ppt_y"/>
                                          </p:val>
                                        </p:tav>
                                      </p:tavLst>
                                    </p:anim>
                                    <p:animEffect transition="in" filter="wipe(down)">
                                      <p:cBhvr>
                                        <p:cTn id="13" dur="500"/>
                                        <p:tgtEl>
                                          <p:spTgt spid="21"/>
                                        </p:tgtEl>
                                      </p:cBhvr>
                                    </p:animEffect>
                                  </p:childTnLst>
                                </p:cTn>
                              </p:par>
                              <p:par>
                                <p:cTn id="14" presetID="53" presetClass="entr" presetSubtype="16" fill="hold" nodeType="withEffect">
                                  <p:stCondLst>
                                    <p:cond delay="50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animEffect transition="in" filter="fade">
                                      <p:cBhvr>
                                        <p:cTn id="18" dur="500"/>
                                        <p:tgtEl>
                                          <p:spTgt spid="40"/>
                                        </p:tgtEl>
                                      </p:cBhvr>
                                    </p:animEffect>
                                  </p:childTnLst>
                                </p:cTn>
                              </p:par>
                              <p:par>
                                <p:cTn id="19" presetID="53" presetClass="entr" presetSubtype="16" fill="hold" nodeType="withEffect">
                                  <p:stCondLst>
                                    <p:cond delay="75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Effect transition="in" filter="fade">
                                      <p:cBhvr>
                                        <p:cTn id="2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197901" y="-27384"/>
            <a:ext cx="1443037" cy="880109"/>
            <a:chOff x="11613" y="2237065"/>
            <a:chExt cx="1443037" cy="733424"/>
          </a:xfrm>
        </p:grpSpPr>
        <p:pic>
          <p:nvPicPr>
            <p:cNvPr id="41" name="图片 4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42" name="TextBox 41"/>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HONGNAN TANJIU</a:t>
              </a:r>
              <a:endParaRPr lang="zh-CN" altLang="en-US" sz="900" dirty="0">
                <a:solidFill>
                  <a:schemeClr val="bg1"/>
                </a:solidFill>
              </a:endParaRPr>
            </a:p>
          </p:txBody>
        </p:sp>
        <p:sp>
          <p:nvSpPr>
            <p:cNvPr id="43" name="TextBox 42">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645150" y="29755"/>
            <a:ext cx="1188146" cy="584775"/>
            <a:chOff x="29482" y="2918863"/>
            <a:chExt cx="1188146" cy="487312"/>
          </a:xfrm>
        </p:grpSpPr>
        <p:sp>
          <p:nvSpPr>
            <p:cNvPr id="48" name="TextBox 47"/>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9" name="TextBox 48">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12" presetClass="entr" presetSubtype="1" fill="hold" nodeType="withEffect">
                                  <p:stCondLst>
                                    <p:cond delay="25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500"/>
                                        <p:tgtEl>
                                          <p:spTgt spid="40"/>
                                        </p:tgtEl>
                                        <p:attrNameLst>
                                          <p:attrName>ppt_y</p:attrName>
                                        </p:attrNameLst>
                                      </p:cBhvr>
                                      <p:tavLst>
                                        <p:tav tm="0">
                                          <p:val>
                                            <p:strVal val="#ppt_y-#ppt_h*1.125000"/>
                                          </p:val>
                                        </p:tav>
                                        <p:tav tm="100000">
                                          <p:val>
                                            <p:strVal val="#ppt_y"/>
                                          </p:val>
                                        </p:tav>
                                      </p:tavLst>
                                    </p:anim>
                                    <p:animEffect transition="in" filter="wipe(down)">
                                      <p:cBhvr>
                                        <p:cTn id="19" dur="500"/>
                                        <p:tgtEl>
                                          <p:spTgt spid="40"/>
                                        </p:tgtEl>
                                      </p:cBhvr>
                                    </p:animEffect>
                                  </p:childTnLst>
                                </p:cTn>
                              </p:par>
                              <p:par>
                                <p:cTn id="20" presetID="53" presetClass="entr" presetSubtype="16" fill="hold" nodeType="withEffect">
                                  <p:stCondLst>
                                    <p:cond delay="750"/>
                                  </p:stCondLst>
                                  <p:childTnLst>
                                    <p:set>
                                      <p:cBhvr>
                                        <p:cTn id="21" dur="1" fill="hold">
                                          <p:stCondLst>
                                            <p:cond delay="0"/>
                                          </p:stCondLst>
                                        </p:cTn>
                                        <p:tgtEl>
                                          <p:spTgt spid="47"/>
                                        </p:tgtEl>
                                        <p:attrNameLst>
                                          <p:attrName>style.visibility</p:attrName>
                                        </p:attrNameLst>
                                      </p:cBhvr>
                                      <p:to>
                                        <p:strVal val="visible"/>
                                      </p:to>
                                    </p:set>
                                    <p:anim calcmode="lin" valueType="num">
                                      <p:cBhvr>
                                        <p:cTn id="22" dur="500" fill="hold"/>
                                        <p:tgtEl>
                                          <p:spTgt spid="47"/>
                                        </p:tgtEl>
                                        <p:attrNameLst>
                                          <p:attrName>ppt_w</p:attrName>
                                        </p:attrNameLst>
                                      </p:cBhvr>
                                      <p:tavLst>
                                        <p:tav tm="0">
                                          <p:val>
                                            <p:fltVal val="0"/>
                                          </p:val>
                                        </p:tav>
                                        <p:tav tm="100000">
                                          <p:val>
                                            <p:strVal val="#ppt_w"/>
                                          </p:val>
                                        </p:tav>
                                      </p:tavLst>
                                    </p:anim>
                                    <p:anim calcmode="lin" valueType="num">
                                      <p:cBhvr>
                                        <p:cTn id="23" dur="500" fill="hold"/>
                                        <p:tgtEl>
                                          <p:spTgt spid="47"/>
                                        </p:tgtEl>
                                        <p:attrNameLst>
                                          <p:attrName>ppt_h</p:attrName>
                                        </p:attrNameLst>
                                      </p:cBhvr>
                                      <p:tavLst>
                                        <p:tav tm="0">
                                          <p:val>
                                            <p:fltVal val="0"/>
                                          </p:val>
                                        </p:tav>
                                        <p:tav tm="100000">
                                          <p:val>
                                            <p:strVal val="#ppt_h"/>
                                          </p:val>
                                        </p:tav>
                                      </p:tavLst>
                                    </p:anim>
                                    <p:animEffect transition="in" filter="fade">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5"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3</a:t>
            </a:r>
            <a:r>
              <a:rPr lang="zh-CN" altLang="zh-CN" sz="1600" dirty="0" smtClean="0"/>
              <a:t>　哈姆莱特</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2.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11.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11.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11.xml"/><Relationship Id="rId7"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3</a:t>
            </a:r>
            <a:r>
              <a:rPr lang="zh-CN" altLang="zh-CN" dirty="0"/>
              <a:t>　哈姆莱特</a:t>
            </a:r>
          </a:p>
        </p:txBody>
      </p:sp>
    </p:spTree>
    <p:extLst>
      <p:ext uri="{BB962C8B-B14F-4D97-AF65-F5344CB8AC3E}">
        <p14:creationId xmlns:p14="http://schemas.microsoft.com/office/powerpoint/2010/main" val="591445002"/>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2534"/>
            <a:ext cx="8128000" cy="4194738"/>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NEU-BZ-S92"/>
                <a:ea typeface="方正宋黑_GBK" panose="03000509000000000000" pitchFamily="65" charset="-122"/>
                <a:cs typeface="Times New Roman" panose="02020603050405020304" pitchFamily="18" charset="0"/>
              </a:rPr>
              <a:t>有失</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panose="03000509000000000000" pitchFamily="65" charset="-122"/>
                <a:cs typeface="Times New Roman" panose="02020603050405020304" pitchFamily="18" charset="0"/>
              </a:rPr>
              <a:t>失之</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两者意思不同。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失去某物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在某方面有所欠缺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有失体面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失去体面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有失稳妥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在稳妥方面有所欠缺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有两个意思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差错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错过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但这个意思并不常用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仅体现在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失之毫厘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谬以千里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失之东隅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收之桑榆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失之交臂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等成语中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另外一个意思是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缺陷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欠缺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失之某物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意指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缺陷在于某方面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失之偏颇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缺陷在于偏颇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失之盲目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缺陷在于盲目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习惯搭配不同。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之后多接褒义词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有时中性词也可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公平、公允、慎重、稳重、稳妥、完美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之后则多接贬义词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草率、粗鲁、放肆、片面、偏颇、冒失、不当、荒谬、轻浮、仓促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25927399"/>
      </p:ext>
    </p:extLst>
  </p:cSld>
  <p:clrMapOvr>
    <a:masterClrMapping/>
  </p:clrMapOvr>
  <mc:AlternateContent xmlns:mc="http://schemas.openxmlformats.org/markup-compatibility/2006">
    <mc:Choice xmlns:p14="http://schemas.microsoft.com/office/powerpoint/2010/main" Requires="p14">
      <p:transition spd="slow" p14:dur="1100">
        <p:strips dir="rd"/>
      </p:transition>
    </mc:Choice>
    <mc:Fallback>
      <p:transition spd="slow">
        <p:strips dir="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018816"/>
            <a:ext cx="8128000" cy="3074368"/>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2400" dirty="0">
                <a:solidFill>
                  <a:srgbClr val="000000"/>
                </a:solidFill>
                <a:latin typeface="NEU-BZ-S92"/>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把握戏剧的情节</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节选部分开始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哈姆莱特对霍拉旭说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现在我可以让你知道另外一段事情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。从下文看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这段事情是什么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克劳狄斯把哈姆莱特送往英格兰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企图借英格兰国王之手杀死哈姆莱特。</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在奥斯里克和哈姆莱特的对话中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为什么还要写到帽子和天气</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脱帽细节显示了奥斯里克惯于阿谀媚上的性格。关于天气的谈话显示了奥斯里克见风使舵、拍马逢迎的性格。</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256072" y="3402568"/>
            <a:ext cx="8564400" cy="4584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6072" y="4284349"/>
            <a:ext cx="8564400" cy="812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p:cNvSpPr>
            <a:spLocks noChangeAspect="1"/>
          </p:cNvSpPr>
          <p:nvPr/>
        </p:nvSpPr>
        <p:spPr>
          <a:xfrm>
            <a:off x="508000" y="1844824"/>
            <a:ext cx="8128000" cy="3831818"/>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在比剑开始前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霍拉旭和哈姆莱特有几段对话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这几段对话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说明了什么问题</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哈姆莱特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认为是雷欧提斯的复仇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为平息其愤怒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勇于接受挑战。</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看重命运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坦然看待生死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表现出英雄主义气概。霍拉旭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认为哈姆莱特会输掉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心中有不祥的预感。</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看重友谊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劝告哈姆莱特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放弃比剑。</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400669401"/>
              </p:ext>
            </p:extLst>
          </p:nvPr>
        </p:nvGraphicFramePr>
        <p:xfrm>
          <a:off x="508000" y="2368119"/>
          <a:ext cx="8128000" cy="2717065"/>
        </p:xfrm>
        <a:graphic>
          <a:graphicData uri="http://schemas.openxmlformats.org/presentationml/2006/ole">
            <mc:AlternateContent xmlns:mc="http://schemas.openxmlformats.org/markup-compatibility/2006">
              <mc:Choice xmlns:v="urn:schemas-microsoft-com:vml" Requires="v">
                <p:oleObj spid="_x0000_s15374" name="文档" r:id="rId7" imgW="3893887" imgH="1300994" progId="Word.Document.12">
                  <p:embed/>
                </p:oleObj>
              </mc:Choice>
              <mc:Fallback>
                <p:oleObj name="文档" r:id="rId7" imgW="3893887" imgH="1300994" progId="Word.Document.12">
                  <p:embed/>
                  <p:pic>
                    <p:nvPicPr>
                      <p:cNvPr id="0" name=""/>
                      <p:cNvPicPr/>
                      <p:nvPr/>
                    </p:nvPicPr>
                    <p:blipFill>
                      <a:blip r:embed="rId8"/>
                      <a:stretch>
                        <a:fillRect/>
                      </a:stretch>
                    </p:blipFill>
                    <p:spPr>
                      <a:xfrm>
                        <a:off x="508000" y="2368119"/>
                        <a:ext cx="8128000" cy="2717065"/>
                      </a:xfrm>
                      <a:prstGeom prst="rect">
                        <a:avLst/>
                      </a:prstGeom>
                    </p:spPr>
                  </p:pic>
                </p:oleObj>
              </mc:Fallback>
            </mc:AlternateContent>
          </a:graphicData>
        </a:graphic>
      </p:graphicFrame>
      <p:sp>
        <p:nvSpPr>
          <p:cNvPr id="14" name="矩形 13"/>
          <p:cNvSpPr/>
          <p:nvPr/>
        </p:nvSpPr>
        <p:spPr>
          <a:xfrm>
            <a:off x="102260" y="4437112"/>
            <a:ext cx="8564400" cy="14401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8449856"/>
      </p:ext>
    </p:extLst>
  </p:cSld>
  <p:clrMapOvr>
    <a:masterClrMapping/>
  </p:clrMapOvr>
  <mc:AlternateContent xmlns:mc="http://schemas.openxmlformats.org/markup-compatibility/2006">
    <mc:Choice xmlns:p14="http://schemas.microsoft.com/office/powerpoint/2010/main" Requires="p14">
      <p:transition spd="slow" p14:dur="20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810000"/>
            <a:ext cx="8128000" cy="3779240"/>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在节选部分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作者为了推动情节发展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大致安排了四个悬念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调动读者的阅读兴趣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这些悬念是什么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哈姆莱特从前往英国的途中逃回丹麦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等待他的是怎样的命运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哈姆莱特是否答应与雷欧提斯比剑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哈姆莱特是否已经觉察到雷欧提斯使用的剑有毒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雷欧提斯是否会按照克劳狄斯事先设计的计划行事。</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从文中叙述的情节看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老国王被谋杀后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剧本又写了几重误杀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用意是什么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四重误杀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哈姆莱特误杀大臣波洛涅斯、英格兰国王误杀克劳狄斯的两位使者、克劳狄斯误杀王后乔特鲁德、哈姆莱特误杀雷欧提斯。四重误杀显示了人和命运之间无奈而尴尬的局面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使故事最终走向悲剧性的结局。</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179512" y="2636912"/>
            <a:ext cx="8564400"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9800" y="4365104"/>
            <a:ext cx="8564400"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0180862"/>
      </p:ext>
    </p:extLst>
  </p:cSld>
  <p:clrMapOvr>
    <a:masterClrMapping/>
  </p:clrMapOvr>
  <mc:AlternateContent xmlns:mc="http://schemas.openxmlformats.org/markup-compatibility/2006">
    <mc:Choice xmlns:p14="http://schemas.microsoft.com/office/powerpoint/2010/main" Requires="p14">
      <p:transition spd="slow" p14:dur="20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23510"/>
            <a:ext cx="8128000" cy="5151860"/>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2400" dirty="0">
                <a:solidFill>
                  <a:srgbClr val="000000"/>
                </a:solidFill>
                <a:latin typeface="NEU-BZ-S92"/>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品味戏剧语言</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这段台词具有怎样的特点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怎样理解哈姆莱特这段话的意思</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奥斯里克</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殿下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欢迎您回到丹麦来</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向霍拉旭旁白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你认识这只水苍蝇吗</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霍拉旭</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向哈姆莱特旁白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殿下。</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向霍拉旭旁白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那是你的运气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因为认识他是一件丢脸的事。他有许多肥田美壤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一头畜生要是做了一群畜生的主子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就有资格把食槽搬到国王的席上来了。他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咯咯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叫起来简直没个完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我方才也说了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他拥有大批粪土。</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哈姆莱特向霍拉旭表现自己对奥斯里克的厌恶。这里的台词表现了莎士比亚善用比喻的语言风格。这是说奥斯里克是一个拥有很多奴隶的贵族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因而成为了王宫的大臣。</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289800" y="5157192"/>
            <a:ext cx="8564400" cy="12461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7703337"/>
      </p:ext>
    </p:extLst>
  </p:cSld>
  <p:clrMapOvr>
    <a:masterClrMapping/>
  </p:clrMapOvr>
  <mc:AlternateContent xmlns:mc="http://schemas.openxmlformats.org/markup-compatibility/2006">
    <mc:Choice xmlns:p14="http://schemas.microsoft.com/office/powerpoint/2010/main" Requires="p14">
      <p:transition spd="slow" p14:dur="20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84784"/>
            <a:ext cx="8128000" cy="4597862"/>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奥斯里克来询问哈姆莱特是否愿意和雷欧提斯比剑时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哈姆莱特狠狠地捉弄了他一番。这个情节轻松诙谐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但并不是剧情发展所必需的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怎么看待这类情节的存在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这种情节是插科打诨性的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具有调节欣赏者的情绪、活跃场上气氛的作用。</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在下面的这两句台词中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国王的话具有怎样的含意</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我知道得很清楚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可惜您把赌注下在实力较弱的一方了。</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我想我的判断不会有错。你们两人的技术我都领教过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但是后来他又有了进步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所以才规定他必须多赢几着。</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克劳狄斯摆出伪善的姿态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好像一切都是为哈姆莱特着想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目的是麻痹哈姆莱特。</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p:nvPr/>
        </p:nvSpPr>
        <p:spPr>
          <a:xfrm>
            <a:off x="179512" y="2780928"/>
            <a:ext cx="8564400"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84064" y="5229200"/>
            <a:ext cx="8564400"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85841629"/>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497377"/>
            <a:ext cx="8128000" cy="2117246"/>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国王克劳狄斯在比剑开始前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为什么要准备酒、珍珠、礼炮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并且对哈姆莱特说了一番鼓劲的话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其目的是什么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克劳狄斯的语言和做法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是为了麻痹哈姆莱特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击鼓、吹奏、放炮、祝酒、赠送珍珠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仿佛一切都是为了给哈姆莱特鼓劲打气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实际上在甜言蜜语中包藏着一个不可告人的阴谋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可见其阴险。</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56072" y="3402568"/>
            <a:ext cx="8564400" cy="14665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9582449"/>
      </p:ext>
    </p:extLst>
  </p:cSld>
  <p:clrMapOvr>
    <a:masterClrMapping/>
  </p:clrMapOvr>
  <mc:AlternateContent xmlns:mc="http://schemas.openxmlformats.org/markup-compatibility/2006">
    <mc:Choice xmlns:p14="http://schemas.microsoft.com/office/powerpoint/2010/main" Requires="p14">
      <p:transition spd="slow" p14:dur="20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80316"/>
            <a:ext cx="8128000" cy="3351367"/>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《哈姆莱特》一剧的主要矛盾冲突是什么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造成哈姆莱特悲剧的原因有哪些</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哈姆莱特和克劳狄斯的冲突是这一戏剧的主要冲突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这一冲突深刻地反映了先进的人文主义理想与英国的黑暗现实之间的尖锐的矛盾。造成哈姆莱特悲剧主观方面的原因是他单枪匹马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孤军奋战。因此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他在斗争中常常表现出一种思虑重重、行动延宕的性格。正是由于这一性格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他往往失去最佳机会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使自己陷入被动的局面。其悲剧客观方面的原因是当时封建势力仍很强大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哈姆莱特面对的不是一个奸诈、阴险的克劳狄斯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而是整个反动统治集团及社会邪恶势力。哈姆莱特所代表的先进思想和力量还十分弱小。</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323528" y="2336569"/>
            <a:ext cx="8352928" cy="28951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852936"/>
            <a:ext cx="8128000" cy="1273875"/>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哈姆莱特不是你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也不是我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而是我们大家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哈姆莱特不是某一个人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而是人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一千个读者就有一千个哈姆莱特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。根据课文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结合这些评价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谈谈你对哈姆莱特这一形象的理解。</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6535881"/>
      </p:ext>
    </p:extLst>
  </p:cSld>
  <p:clrMapOvr>
    <a:masterClrMapping/>
  </p:clrMapOvr>
  <mc:AlternateContent xmlns:mc="http://schemas.openxmlformats.org/markup-compatibility/2006">
    <mc:Choice xmlns:p14="http://schemas.microsoft.com/office/powerpoint/2010/main" Requires="p14">
      <p:transition spd="slow" p14:dur="1600">
        <p:cut thruBlk="1"/>
      </p:transition>
    </mc:Choice>
    <mc:Fallback>
      <p:transition spd="slow">
        <p:cut thruBlk="1"/>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215999716"/>
              </p:ext>
            </p:extLst>
          </p:nvPr>
        </p:nvGraphicFramePr>
        <p:xfrm>
          <a:off x="508000" y="1394437"/>
          <a:ext cx="8128000" cy="5778979"/>
        </p:xfrm>
        <a:graphic>
          <a:graphicData uri="http://schemas.openxmlformats.org/presentationml/2006/ole">
            <mc:AlternateContent xmlns:mc="http://schemas.openxmlformats.org/markup-compatibility/2006">
              <mc:Choice xmlns:v="urn:schemas-microsoft-com:vml" Requires="v">
                <p:oleObj spid="_x0000_s28676" name="文档" r:id="rId7" imgW="3998962" imgH="2842819" progId="Word.Document.12">
                  <p:embed/>
                </p:oleObj>
              </mc:Choice>
              <mc:Fallback>
                <p:oleObj name="文档" r:id="rId7" imgW="3998962" imgH="2842819" progId="Word.Document.12">
                  <p:embed/>
                  <p:pic>
                    <p:nvPicPr>
                      <p:cNvPr id="0" name=""/>
                      <p:cNvPicPr/>
                      <p:nvPr/>
                    </p:nvPicPr>
                    <p:blipFill>
                      <a:blip r:embed="rId8"/>
                      <a:stretch>
                        <a:fillRect/>
                      </a:stretch>
                    </p:blipFill>
                    <p:spPr>
                      <a:xfrm>
                        <a:off x="508000" y="1394437"/>
                        <a:ext cx="8128000" cy="5778979"/>
                      </a:xfrm>
                      <a:prstGeom prst="rect">
                        <a:avLst/>
                      </a:prstGeom>
                    </p:spPr>
                  </p:pic>
                </p:oleObj>
              </mc:Fallback>
            </mc:AlternateContent>
          </a:graphicData>
        </a:graphic>
      </p:graphicFrame>
    </p:spTree>
    <p:extLst>
      <p:ext uri="{BB962C8B-B14F-4D97-AF65-F5344CB8AC3E}">
        <p14:creationId xmlns:p14="http://schemas.microsoft.com/office/powerpoint/2010/main" val="3073178734"/>
      </p:ext>
    </p:extLst>
  </p:cSld>
  <p:clrMapOvr>
    <a:masterClrMapping/>
  </p:clrMapOvr>
  <mc:AlternateContent xmlns:mc="http://schemas.openxmlformats.org/markup-compatibility/2006">
    <mc:Choice xmlns:p14="http://schemas.microsoft.com/office/powerpoint/2010/main" Requires="p14">
      <p:transition spd="slow" p14:dur="1600">
        <p:cover dir="d"/>
      </p:transition>
    </mc:Choice>
    <mc:Fallback>
      <p:transition spd="slow">
        <p:cover di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440660851"/>
              </p:ext>
            </p:extLst>
          </p:nvPr>
        </p:nvGraphicFramePr>
        <p:xfrm>
          <a:off x="508000" y="2042959"/>
          <a:ext cx="8128000" cy="3762305"/>
        </p:xfrm>
        <a:graphic>
          <a:graphicData uri="http://schemas.openxmlformats.org/presentationml/2006/ole">
            <mc:AlternateContent xmlns:mc="http://schemas.openxmlformats.org/markup-compatibility/2006">
              <mc:Choice xmlns:v="urn:schemas-microsoft-com:vml" Requires="v">
                <p:oleObj spid="_x0000_s1075" name="文档" r:id="rId3" imgW="3998962" imgH="1851055" progId="Word.Document.12">
                  <p:embed/>
                </p:oleObj>
              </mc:Choice>
              <mc:Fallback>
                <p:oleObj name="文档" r:id="rId3" imgW="3998962" imgH="1851055" progId="Word.Document.12">
                  <p:embed/>
                  <p:pic>
                    <p:nvPicPr>
                      <p:cNvPr id="0" name=""/>
                      <p:cNvPicPr/>
                      <p:nvPr/>
                    </p:nvPicPr>
                    <p:blipFill>
                      <a:blip r:embed="rId4"/>
                      <a:stretch>
                        <a:fillRect/>
                      </a:stretch>
                    </p:blipFill>
                    <p:spPr>
                      <a:xfrm>
                        <a:off x="508000" y="2042959"/>
                        <a:ext cx="8128000" cy="3762305"/>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319030547"/>
              </p:ext>
            </p:extLst>
          </p:nvPr>
        </p:nvGraphicFramePr>
        <p:xfrm>
          <a:off x="508000" y="1363373"/>
          <a:ext cx="8128000" cy="5161971"/>
        </p:xfrm>
        <a:graphic>
          <a:graphicData uri="http://schemas.openxmlformats.org/presentationml/2006/ole">
            <mc:AlternateContent xmlns:mc="http://schemas.openxmlformats.org/markup-compatibility/2006">
              <mc:Choice xmlns:v="urn:schemas-microsoft-com:vml" Requires="v">
                <p:oleObj spid="_x0000_s29700" name="文档" r:id="rId7" imgW="3837032" imgH="2436034" progId="Word.Document.12">
                  <p:embed/>
                </p:oleObj>
              </mc:Choice>
              <mc:Fallback>
                <p:oleObj name="文档" r:id="rId7" imgW="3837032" imgH="2436034" progId="Word.Document.12">
                  <p:embed/>
                  <p:pic>
                    <p:nvPicPr>
                      <p:cNvPr id="0" name=""/>
                      <p:cNvPicPr/>
                      <p:nvPr/>
                    </p:nvPicPr>
                    <p:blipFill>
                      <a:blip r:embed="rId8"/>
                      <a:stretch>
                        <a:fillRect/>
                      </a:stretch>
                    </p:blipFill>
                    <p:spPr>
                      <a:xfrm>
                        <a:off x="508000" y="1363373"/>
                        <a:ext cx="8128000" cy="5161971"/>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zoom/>
      </p:transition>
    </mc:Choice>
    <mc:Fallback>
      <p:transition spd="slow">
        <p:zo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55593"/>
            <a:ext cx="8128000" cy="5025735"/>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对比手法写人物</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在《哈姆莱特》中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莎士比亚为了使人物形象达到丰富性和个性化的有机结合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成功地把对比手法用于人物塑造。哈姆莱特、雷欧提斯同样肩负着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为父报仇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的责任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但雷欧提斯动机狭隘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行动鲁莽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结果成了奸王借刀杀人的工具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哈姆莱特志向远大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意志坚强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虽然行动犹豫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但思虑细致周密。霍拉旭、罗森格兰兹和吉尔登斯吞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均为哈姆莱特的同窗学友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但是霍拉旭冷静理智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忠于友谊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富于正义感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是哈姆莱特的忠实战友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罗森格兰兹和吉尔登斯吞却见风使舵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趋炎附势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背叛友情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甘当奴才与帮凶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最终身败名裂。这些人物形象在对比中跃然纸上。</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学以致用</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对比手法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是文学创作中常用的一种表现手法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它把对立的事物或人物、或把事物的两个方面放在一起进行比较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让读者在比较中分清好坏、辨别是非。请尝试采用这种手法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进行人物描写。</a:t>
            </a:r>
            <a:r>
              <a:rPr lang="en-US" altLang="zh-CN" dirty="0">
                <a:solidFill>
                  <a:srgbClr val="000000"/>
                </a:solidFill>
                <a:latin typeface="Times New Roman" panose="02020603050405020304" pitchFamily="18" charset="0"/>
                <a:cs typeface="Times New Roman" panose="02020603050405020304" pitchFamily="18" charset="0"/>
              </a:rPr>
              <a:t>200</a:t>
            </a:r>
            <a:r>
              <a:rPr lang="zh-CN" altLang="zh-CN" dirty="0">
                <a:solidFill>
                  <a:srgbClr val="000000"/>
                </a:solidFill>
                <a:latin typeface="Times New Roman" panose="02020603050405020304" pitchFamily="18" charset="0"/>
                <a:cs typeface="Times New Roman" panose="02020603050405020304" pitchFamily="18" charset="0"/>
              </a:rPr>
              <a:t>字左右。</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mc:Choice xmlns:p14="http://schemas.microsoft.com/office/powerpoint/2010/main"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289627"/>
            <a:ext cx="8128000" cy="2532745"/>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记得初次见他时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他梳了一个三七分的板头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耳鬓的头发也规规矩矩地贴在耳旁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显得一丝不乱。加之那套在当时看来阔气得很的黑色背带裤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一看就知道他是一个有钱人家的少爷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只不过年纪小了点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还显示不出少爷那高人一等的气质。在当时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我还不敢接近他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总是以崇拜偶像的心态看他。而今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我怎能想到眼前这个衣衫褴褛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手上、脸上布满着深深刀痕的市井混混竟是当时那个让我仰慕的少爷</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8271641"/>
      </p:ext>
    </p:extLst>
  </p:cSld>
  <p:clrMapOvr>
    <a:masterClrMapping/>
  </p:clrMapOvr>
  <mc:AlternateContent xmlns:mc="http://schemas.openxmlformats.org/markup-compatibility/2006">
    <mc:Choice xmlns:p14="http://schemas.microsoft.com/office/powerpoint/2010/main" Requires="p14">
      <p:transition spd="slow" p14:dur="1300">
        <p:cover dir="lu"/>
      </p:transition>
    </mc:Choice>
    <mc:Fallback>
      <p:transition spd="slow">
        <p:cover dir="l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18734"/>
            <a:ext cx="8128000" cy="5493812"/>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莎士比亚纪念日的讲话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今天我们来纪念这位伟大的旅行者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同时也为自己增添了荣誉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在我们身上也蕴藏着我们所公认的那些功绩的因素。</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你们不要期望我写许多像样的东西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心灵的平静</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不适合作为节日的盛装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同时现在我对莎士比亚</a:t>
            </a:r>
            <a:r>
              <a:rPr lang="zh-CN"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a:t>
            </a:r>
            <a:endParaRPr lang="en-US"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得很少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在我的热情被激发起来之后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才能臆测出</a:t>
            </a:r>
            <a:r>
              <a:rPr lang="en-US" altLang="zh-CN" dirty="0" smtClean="0">
                <a:solidFill>
                  <a:srgbClr val="000000"/>
                </a:solidFill>
                <a:latin typeface="Times New Roman" panose="02020603050405020304" pitchFamily="18" charset="0"/>
                <a:cs typeface="Times New Roman" panose="02020603050405020304" pitchFamily="18" charset="0"/>
              </a:rPr>
              <a:t>,</a:t>
            </a:r>
          </a:p>
          <a:p>
            <a:pPr>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感受高尚的东西。我读到他的第一页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就使我的一生都属于他了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当我首次读完他的一部作品时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我觉得好像原来是一个先天的盲人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这时的一瞬间有一只神奇的手赋予了我双目的视力。我认识到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我很清楚地体会到我的生活被无限地扩大了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一切对于我都是新鲜的、陌生的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还未习惯的光明刺痛着我的眼睛。我慢慢学会看东西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这要感谢天资使我具有了识别能力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我现在还能清楚地体会到我所获得的是什么东西。</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J08.eps" descr="id:2147489928;FounderCES"/>
          <p:cNvPicPr/>
          <p:nvPr/>
        </p:nvPicPr>
        <p:blipFill>
          <a:blip r:embed="rId4"/>
          <a:stretch>
            <a:fillRect/>
          </a:stretch>
        </p:blipFill>
        <p:spPr>
          <a:xfrm>
            <a:off x="6660232" y="2564904"/>
            <a:ext cx="1296144" cy="1664485"/>
          </a:xfrm>
          <a:prstGeom prst="rect">
            <a:avLst/>
          </a:prstGeom>
        </p:spPr>
      </p:pic>
    </p:spTree>
    <p:extLst>
      <p:ext uri="{BB962C8B-B14F-4D97-AF65-F5344CB8AC3E}">
        <p14:creationId xmlns:p14="http://schemas.microsoft.com/office/powerpoint/2010/main" val="1428481823"/>
      </p:ext>
    </p:extLst>
  </p:cSld>
  <p:clrMapOvr>
    <a:masterClrMapping/>
  </p:clrMapOvr>
  <p:transition spd="slow">
    <p:strips/>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12510"/>
            <a:ext cx="8128000" cy="5428858"/>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我的朋友啊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如果你还活在我们当中的话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那我只会和你生活在一起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我是多么想扮演配角匹拉德斯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假如你是俄来斯特的话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而不愿在德尔福斯庙宇里做一个受人尊敬的司祭长。</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莎士比亚的戏剧是个美妙的万花镜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世界的历史由一根无形的时间线索串连在一起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从我们眼前掠过。他的构思并不是通常所谈的构思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但他的作品都围绕着一个神妙的点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还没有一个哲学家看见过这个点并给予解释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在这里我们个人所独有的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我们从愿望出发所想象的自由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同在整体中的必然进程发生冲突。可是我们败坏了的嗜好是这样迷糊住了我们的眼睛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我们几乎需要一种新的创作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来使我们从这暗影里走出来。</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他与普罗米修斯竞争着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以对手作榜样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一点一滴地刻画着他的人物形象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所不同的是赋予了巨人般的伟大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正因为如此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我们才认不出他们是我们的兄弟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然后以他的智力吹醒了他们的生命。他的智力从各个人物身上表现出来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因此大家看出他们之间的亲属关系。</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7984262"/>
      </p:ext>
    </p:extLst>
  </p:cSld>
  <p:clrMapOvr>
    <a:masterClrMapping/>
  </p:clrMapOvr>
  <p:transition spd="slow">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3060"/>
            <a:ext cx="8128000" cy="4610236"/>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我们这一代凭什么敢于对自然加以评断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我们从什么地方来了解它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我们从幼年起在自己身上所感到的以及在别人身上所看到的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这一切都是被束缚住的和矫揉造作的东西。我常常站在莎士比亚面前而内心感到惭愧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因为有时发生这样的情形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在我看了一眼之后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我就想到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要是我的话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一定会把这些处理成另外一个样子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接着我便认识到自己是个可怜虫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莎士比亚描绘出的是自然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而我所塑造的人物却都是肥皂泡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是由虚构狂所吹起的。</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那些伟大的哲学家们关于世界所讲的一切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也适用于莎士比亚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我们所称之为恶的东西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只是善的另外一个面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对善的存在是不可缺少的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与之构成一个整体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如同热带要炎热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拉伯兰要上冻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以致产生了一个温暖的地带一样。莎士比亚带着我们去周游世界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而我们这些娇生惯养、无所见识的人遇到每个没见过的飞蝗却都要惊叫起来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它要吃我们呀</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02240139"/>
      </p:ext>
    </p:extLst>
  </p:cSld>
  <p:clrMapOvr>
    <a:masterClrMapping/>
  </p:clrMapOvr>
  <p:transition spd="slow">
    <p:pull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081879"/>
            <a:ext cx="8128000" cy="2948243"/>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行动起来吧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请你们替我从那所谓高尚嗜好的乐园里唤醒所有纯洁的心灵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他们饱受着无聊的愚昧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处于半睡半醒的状态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他们内心里虽充满激情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可是骨头里却缺少勇气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他们还未厌世到致死的地步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但是又懒到无所作为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所以他们就躺在桃金娘和月桂树丛中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过着他们的萎靡生活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虚度光阴。</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品读提示</a:t>
            </a:r>
            <a:r>
              <a:rPr lang="zh-CN" altLang="zh-CN" dirty="0">
                <a:solidFill>
                  <a:srgbClr val="000000"/>
                </a:solidFill>
                <a:latin typeface="Times New Roman" panose="02020603050405020304" pitchFamily="18" charset="0"/>
                <a:cs typeface="Times New Roman" panose="02020603050405020304" pitchFamily="18" charset="0"/>
              </a:rPr>
              <a:t>本文是歌德的一次著名的演讲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这次讲话自始至终都回荡着汹涌澎湃的激情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强烈的感情是全篇讲话的主旋律。整个演讲体现了歌德语言的魅力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驾轻就熟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挥洒自如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正是这些激情澎湃的语言给这次演讲赋予了极大的魅力。</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9445185"/>
      </p:ext>
    </p:extLst>
  </p:cSld>
  <p:clrMapOvr>
    <a:masterClrMapping/>
  </p:clrMapOvr>
  <p:transition spd="slow">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美文品读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素材开发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8066"/>
            <a:ext cx="8128000" cy="2935868"/>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哈姆莱特一生都伴随着成长的痛苦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理想与现实的冲突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亲情的背离和爱情的无望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重整乾坤的责任与薄弱的意志之间的矛盾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等等。哈姆莱特始终没有满足于个人的复仇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他以那好问的头脑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在与社会邪恶和自身人性弱点的斗争中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追求社会正义的实现和自身人性的完美。他在比剑中悲壮地结束他的一生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哈姆莱特也给万千的读者留下了这样一个值得思考的问题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如何对待人生的挑战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是直面迎接还是懦弱地逃避</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运用方向</a:t>
            </a:r>
            <a:r>
              <a:rPr lang="zh-CN" altLang="zh-CN" dirty="0">
                <a:solidFill>
                  <a:srgbClr val="000000"/>
                </a:solidFill>
                <a:latin typeface="Times New Roman" panose="02020603050405020304" pitchFamily="18" charset="0"/>
                <a:cs typeface="Times New Roman" panose="02020603050405020304" pitchFamily="18" charset="0"/>
              </a:rPr>
              <a:t>面对挑战、选择、战胜懦弱等。</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cover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美文品读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素材开发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10526"/>
            <a:ext cx="8128000" cy="4194738"/>
          </a:xfrm>
          <a:prstGeom prst="rect">
            <a:avLst/>
          </a:prstGeom>
        </p:spPr>
        <p:txBody>
          <a:bodyPr>
            <a:spAutoFit/>
          </a:bodyPr>
          <a:lstStyle/>
          <a:p>
            <a:pPr indent="75565">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哈姆莱特是一个性格非常复杂的人物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他对社会现实善于观察和思考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怀着美好的理想和善良的愿望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同时他又对丑恶现象深恶痛绝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对解决现实生活的矛盾无能为力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他痛苦地喊出</a:t>
            </a:r>
            <a:r>
              <a:rPr lang="en-US" altLang="zh-CN" dirty="0">
                <a:solidFill>
                  <a:srgbClr val="000000"/>
                </a:solidFill>
                <a:latin typeface="Times New Roman" panose="02020603050405020304" pitchFamily="18" charset="0"/>
                <a:cs typeface="Times New Roman" panose="02020603050405020304" pitchFamily="18" charset="0"/>
              </a:rPr>
              <a:t>“To</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be</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or</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not</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to</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be”(</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被译为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活着还是死去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生存还是毁灭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忍受下去还是反抗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这一震撼了数代人灵魂的问题。但是他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天生患有忧郁症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歌德语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生性犹豫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缺乏行动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。在为父报仇这件事上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思考了很多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在自己的头脑中斗争了许多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但思考多于行动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他一拖再拖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在复仇行动开始后又一错再错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虽然在这场血淋淋的宫廷决斗中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他杀死了阴险狡诈的新王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但自己年轻的生命之花也随之凋零。可见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耽于沉思的延宕只能贻误时机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果敢与坚决是成功者应具备的首要品格。</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运用方向</a:t>
            </a:r>
            <a:r>
              <a:rPr lang="zh-CN" altLang="zh-CN" dirty="0">
                <a:solidFill>
                  <a:srgbClr val="000000"/>
                </a:solidFill>
                <a:latin typeface="Times New Roman" panose="02020603050405020304" pitchFamily="18" charset="0"/>
                <a:cs typeface="Times New Roman" panose="02020603050405020304" pitchFamily="18" charset="0"/>
              </a:rPr>
              <a:t>克服延宕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战胜懦弱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果断行动等。</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729977"/>
      </p:ext>
    </p:extLst>
  </p:cSld>
  <p:clrMapOvr>
    <a:masterClrMapping/>
  </p:clrMapOvr>
  <p:transition spd="slow">
    <p:strips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860958"/>
            <a:ext cx="8128000" cy="2520370"/>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《哈姆莱特》是莎士比亚戏剧的代表作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该剧写于</a:t>
            </a:r>
            <a:r>
              <a:rPr lang="en-US" altLang="zh-CN" dirty="0">
                <a:solidFill>
                  <a:srgbClr val="000000"/>
                </a:solidFill>
                <a:latin typeface="Times New Roman" panose="02020603050405020304" pitchFamily="18" charset="0"/>
                <a:cs typeface="Times New Roman" panose="02020603050405020304" pitchFamily="18" charset="0"/>
              </a:rPr>
              <a:t>1610</a:t>
            </a:r>
            <a:r>
              <a:rPr lang="zh-CN" altLang="zh-CN" dirty="0">
                <a:solidFill>
                  <a:srgbClr val="000000"/>
                </a:solidFill>
                <a:latin typeface="Times New Roman" panose="02020603050405020304" pitchFamily="18" charset="0"/>
                <a:cs typeface="Times New Roman" panose="02020603050405020304" pitchFamily="18" charset="0"/>
              </a:rPr>
              <a:t>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描写的是古丹麦王子哈姆莱特为父报仇的故事。</a:t>
            </a:r>
            <a:r>
              <a:rPr lang="en-US" altLang="zh-CN" dirty="0">
                <a:solidFill>
                  <a:srgbClr val="000000"/>
                </a:solidFill>
                <a:latin typeface="Times New Roman" panose="02020603050405020304" pitchFamily="18" charset="0"/>
                <a:cs typeface="Times New Roman" panose="02020603050405020304" pitchFamily="18" charset="0"/>
              </a:rPr>
              <a:t>16</a:t>
            </a:r>
            <a:r>
              <a:rPr lang="zh-CN" altLang="zh-CN" dirty="0">
                <a:solidFill>
                  <a:srgbClr val="000000"/>
                </a:solidFill>
                <a:latin typeface="Times New Roman" panose="02020603050405020304" pitchFamily="18" charset="0"/>
                <a:cs typeface="Times New Roman" panose="02020603050405020304" pitchFamily="18" charset="0"/>
              </a:rPr>
              <a:t>世纪末和</a:t>
            </a:r>
            <a:r>
              <a:rPr lang="en-US" altLang="zh-CN" dirty="0">
                <a:solidFill>
                  <a:srgbClr val="000000"/>
                </a:solidFill>
                <a:latin typeface="Times New Roman" panose="02020603050405020304" pitchFamily="18" charset="0"/>
                <a:cs typeface="Times New Roman" panose="02020603050405020304" pitchFamily="18" charset="0"/>
              </a:rPr>
              <a:t>17</a:t>
            </a:r>
            <a:r>
              <a:rPr lang="zh-CN" altLang="zh-CN" dirty="0">
                <a:solidFill>
                  <a:srgbClr val="000000"/>
                </a:solidFill>
                <a:latin typeface="Times New Roman" panose="02020603050405020304" pitchFamily="18" charset="0"/>
                <a:cs typeface="Times New Roman" panose="02020603050405020304" pitchFamily="18" charset="0"/>
              </a:rPr>
              <a:t>世纪初正是欧洲文艺复兴时期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文艺复兴运动使先进于封建专制思想的资产阶级民主思想深入人心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而当时的英国由于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王位继承权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政治斗争非常尖锐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人们的进步思想和社会的腐朽现状形成了鲜明对比。悲剧《哈姆莱特》正是在这种大的社会背景下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以古丹麦国的政治斗争暗示英国社会现实的。</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J07.eps" descr="id:2147489762;FounderCES"/>
          <p:cNvPicPr/>
          <p:nvPr/>
        </p:nvPicPr>
        <p:blipFill>
          <a:blip r:embed="rId5"/>
          <a:stretch>
            <a:fillRect/>
          </a:stretch>
        </p:blipFill>
        <p:spPr>
          <a:xfrm>
            <a:off x="3327221" y="1674214"/>
            <a:ext cx="1820843" cy="2186834"/>
          </a:xfrm>
          <a:prstGeom prst="rect">
            <a:avLst/>
          </a:prstGeom>
        </p:spPr>
      </p:pic>
    </p:spTree>
    <p:extLst>
      <p:ext uri="{BB962C8B-B14F-4D97-AF65-F5344CB8AC3E}">
        <p14:creationId xmlns:p14="http://schemas.microsoft.com/office/powerpoint/2010/main" val="2602319192"/>
      </p:ext>
    </p:extLst>
  </p:cSld>
  <p:clrMapOvr>
    <a:masterClrMapping/>
  </p:clrMapOvr>
  <p:transition spd="slow">
    <p:blind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22901"/>
            <a:ext cx="8128000" cy="4182363"/>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课文节选的是第五幕第二场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与其相关的故事是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丹麦王子哈姆莱特在威登堡大学读书期间突然遭遇了一系列不幸和家庭变故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父亲暴亡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叔叔克劳狄斯篡位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母亲改嫁给了叔叔。这一切使他陷入了巨大的痛苦之中。后来父亲的鬼魂告诉他自己是被克劳狄斯毒死的。哈姆莱特认为现在为父复仇不是时候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只好装疯卖傻以迷惑仇敌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等待时机。克劳狄斯觉察到了危险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想方设法想除掉哈姆莱特。而哈姆莱特为了进一步证实事实真相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也授意戏班进宫演了一出恶人杀兄、篡位、娶嫂的戏剧。克劳狄斯果然惊恐万分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仓皇退席。哈姆莱特的母亲企图劝说他忍让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却受到了他的指责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激愤中哈姆莱特误杀了情人奥菲莉娅的父亲。狡猾的克劳狄斯这时派哈姆莱特出使英国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背后命人暗地将他处死。哈姆莱特察觉内情后中途逃回丹麦。课文节选部分就是从这里开始。</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4875160"/>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相关链接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05126"/>
            <a:ext cx="8128000" cy="1701748"/>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莎士比亚</a:t>
            </a:r>
            <a:r>
              <a:rPr lang="en-US" altLang="zh-CN" dirty="0">
                <a:solidFill>
                  <a:srgbClr val="000000"/>
                </a:solidFill>
                <a:latin typeface="Times New Roman" panose="02020603050405020304" pitchFamily="18" charset="0"/>
                <a:cs typeface="Times New Roman" panose="02020603050405020304" pitchFamily="18" charset="0"/>
              </a:rPr>
              <a:t>(1564—1616),</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文艺复兴时期</a:t>
            </a:r>
            <a:r>
              <a:rPr lang="zh-CN" altLang="zh-CN" dirty="0">
                <a:solidFill>
                  <a:srgbClr val="000000"/>
                </a:solidFill>
                <a:latin typeface="Times New Roman" panose="02020603050405020304" pitchFamily="18" charset="0"/>
                <a:cs typeface="Times New Roman" panose="02020603050405020304" pitchFamily="18" charset="0"/>
              </a:rPr>
              <a:t>英国伟大的剧作家、诗人。一生共创作了</a:t>
            </a: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篇叙事长诗</a:t>
            </a:r>
            <a:r>
              <a:rPr lang="en-US" altLang="zh-CN" dirty="0">
                <a:solidFill>
                  <a:srgbClr val="000000"/>
                </a:solidFill>
                <a:latin typeface="Times New Roman" panose="02020603050405020304" pitchFamily="18" charset="0"/>
                <a:cs typeface="Times New Roman" panose="02020603050405020304" pitchFamily="18" charset="0"/>
              </a:rPr>
              <a:t>,154</a:t>
            </a:r>
            <a:r>
              <a:rPr lang="zh-CN" altLang="zh-CN" dirty="0">
                <a:solidFill>
                  <a:srgbClr val="000000"/>
                </a:solidFill>
                <a:latin typeface="Times New Roman" panose="02020603050405020304" pitchFamily="18" charset="0"/>
                <a:cs typeface="Times New Roman" panose="02020603050405020304" pitchFamily="18" charset="0"/>
              </a:rPr>
              <a:t>首十四行诗和</a:t>
            </a:r>
            <a:r>
              <a:rPr lang="en-US" altLang="zh-CN" dirty="0">
                <a:solidFill>
                  <a:srgbClr val="000000"/>
                </a:solidFill>
                <a:latin typeface="Times New Roman" panose="02020603050405020304" pitchFamily="18" charset="0"/>
                <a:cs typeface="Times New Roman" panose="02020603050405020304" pitchFamily="18" charset="0"/>
              </a:rPr>
              <a:t>37</a:t>
            </a:r>
            <a:r>
              <a:rPr lang="zh-CN" altLang="zh-CN" dirty="0">
                <a:solidFill>
                  <a:srgbClr val="000000"/>
                </a:solidFill>
                <a:latin typeface="Times New Roman" panose="02020603050405020304" pitchFamily="18" charset="0"/>
                <a:cs typeface="Times New Roman" panose="02020603050405020304" pitchFamily="18" charset="0"/>
              </a:rPr>
              <a:t>部戏剧。主要作品有</a:t>
            </a:r>
            <a:r>
              <a:rPr lang="zh-CN"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《李尔王》《哈姆莱特》《奥赛罗》《罗密欧与朱丽叶》《威尼斯商人》</a:t>
            </a:r>
            <a:r>
              <a:rPr lang="zh-CN" altLang="zh-CN" dirty="0">
                <a:solidFill>
                  <a:srgbClr val="000000"/>
                </a:solidFill>
                <a:latin typeface="Times New Roman" panose="02020603050405020304" pitchFamily="18" charset="0"/>
                <a:cs typeface="Times New Roman" panose="02020603050405020304" pitchFamily="18" charset="0"/>
              </a:rPr>
              <a:t>等。他的作品是人文主义文学的杰出代表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在世界文学史上占有极重要的地位。</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cover dir="l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6818"/>
            <a:ext cx="1423467" cy="507831"/>
          </a:xfrm>
          <a:prstGeom prst="rect">
            <a:avLst/>
          </a:prstGeom>
        </p:spPr>
        <p:txBody>
          <a:bodyPr wrap="none">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41487639"/>
              </p:ext>
            </p:extLst>
          </p:nvPr>
        </p:nvGraphicFramePr>
        <p:xfrm>
          <a:off x="508000" y="2031732"/>
          <a:ext cx="8128000" cy="4731670"/>
        </p:xfrm>
        <a:graphic>
          <a:graphicData uri="http://schemas.openxmlformats.org/presentationml/2006/ole">
            <mc:AlternateContent xmlns:mc="http://schemas.openxmlformats.org/markup-compatibility/2006">
              <mc:Choice xmlns:v="urn:schemas-microsoft-com:vml" Requires="v">
                <p:oleObj spid="_x0000_s7182" name="文档" r:id="rId6" imgW="3893887" imgH="2267560" progId="Word.Document.12">
                  <p:embed/>
                </p:oleObj>
              </mc:Choice>
              <mc:Fallback>
                <p:oleObj name="文档" r:id="rId6" imgW="3893887" imgH="2267560" progId="Word.Document.12">
                  <p:embed/>
                  <p:pic>
                    <p:nvPicPr>
                      <p:cNvPr id="0" name=""/>
                      <p:cNvPicPr/>
                      <p:nvPr/>
                    </p:nvPicPr>
                    <p:blipFill>
                      <a:blip r:embed="rId7"/>
                      <a:stretch>
                        <a:fillRect/>
                      </a:stretch>
                    </p:blipFill>
                    <p:spPr>
                      <a:xfrm>
                        <a:off x="508000" y="2031732"/>
                        <a:ext cx="8128000" cy="4731670"/>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mc:Choice xmlns:p14="http://schemas.microsoft.com/office/powerpoint/2010/main" Requires="p14">
      <p:transition spd="slow" p14:dur="1100">
        <p:strips/>
      </p:transition>
    </mc:Choice>
    <mc:Fallback>
      <p:transition spd="slow">
        <p:strip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88840"/>
            <a:ext cx="1423467" cy="507831"/>
          </a:xfrm>
          <a:prstGeom prst="rect">
            <a:avLst/>
          </a:prstGeom>
        </p:spPr>
        <p:txBody>
          <a:bodyPr wrap="none">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68419584"/>
              </p:ext>
            </p:extLst>
          </p:nvPr>
        </p:nvGraphicFramePr>
        <p:xfrm>
          <a:off x="508000" y="2568679"/>
          <a:ext cx="8128000" cy="2939070"/>
        </p:xfrm>
        <a:graphic>
          <a:graphicData uri="http://schemas.openxmlformats.org/presentationml/2006/ole">
            <mc:AlternateContent xmlns:mc="http://schemas.openxmlformats.org/markup-compatibility/2006">
              <mc:Choice xmlns:v="urn:schemas-microsoft-com:vml" Requires="v">
                <p:oleObj spid="_x0000_s8207" name="文档" r:id="rId6" imgW="3893887" imgH="1407910" progId="Word.Document.12">
                  <p:embed/>
                </p:oleObj>
              </mc:Choice>
              <mc:Fallback>
                <p:oleObj name="文档" r:id="rId6" imgW="3893887" imgH="1407910" progId="Word.Document.12">
                  <p:embed/>
                  <p:pic>
                    <p:nvPicPr>
                      <p:cNvPr id="0" name=""/>
                      <p:cNvPicPr/>
                      <p:nvPr/>
                    </p:nvPicPr>
                    <p:blipFill>
                      <a:blip r:embed="rId7"/>
                      <a:stretch>
                        <a:fillRect/>
                      </a:stretch>
                    </p:blipFill>
                    <p:spPr>
                      <a:xfrm>
                        <a:off x="508000" y="2568679"/>
                        <a:ext cx="8128000" cy="2939070"/>
                      </a:xfrm>
                      <a:prstGeom prst="rect">
                        <a:avLst/>
                      </a:prstGeom>
                    </p:spPr>
                  </p:pic>
                </p:oleObj>
              </mc:Fallback>
            </mc:AlternateContent>
          </a:graphicData>
        </a:graphic>
      </p:graphicFrame>
    </p:spTree>
    <p:extLst>
      <p:ext uri="{BB962C8B-B14F-4D97-AF65-F5344CB8AC3E}">
        <p14:creationId xmlns:p14="http://schemas.microsoft.com/office/powerpoint/2010/main" val="1216477124"/>
      </p:ext>
    </p:extLst>
  </p:cSld>
  <p:clrMapOvr>
    <a:masterClrMapping/>
  </p:clrMapOvr>
  <mc:AlternateContent xmlns:mc="http://schemas.openxmlformats.org/markup-compatibility/2006">
    <mc:Choice xmlns:p14="http://schemas.microsoft.com/office/powerpoint/2010/main" Requires="p14">
      <p:transition spd="slow" p14:dur="1100">
        <p:split orient="vert" dir="in"/>
      </p:transition>
    </mc:Choice>
    <mc:Fallback>
      <p:transition spd="slow">
        <p:split orient="vert" dir="in"/>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89627"/>
            <a:ext cx="8128000" cy="2532745"/>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孟浪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鲁莽草率。</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自不量力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不能正确估量自己的能力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多指做力不能及的事情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当之无愧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当得起某种称号或荣誉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无须感到惭愧。</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追踪求迹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按照行迹踪影去寻找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也比喻盲目效仿。</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cs typeface="Times New Roman" panose="02020603050405020304" pitchFamily="18" charset="0"/>
              </a:rPr>
              <a:t>繁文缛节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烦琐而不必要的礼节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也泛指烦琐多余的事项。</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4039372"/>
      </p:ext>
    </p:extLst>
  </p:cSld>
  <p:clrMapOvr>
    <a:masterClrMapping/>
  </p:clrMapOvr>
  <mc:AlternateContent xmlns:mc="http://schemas.openxmlformats.org/markup-compatibility/2006">
    <mc:Choice xmlns:p14="http://schemas.microsoft.com/office/powerpoint/2010/main" Requires="p14">
      <p:transition spd="slow" p14:dur="1100">
        <p:strips dir="ld"/>
      </p:transition>
    </mc:Choice>
    <mc:Fallback>
      <p:transition spd="slow">
        <p:strips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89627"/>
            <a:ext cx="8128000" cy="2532745"/>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NEU-BZ-S92"/>
                <a:ea typeface="方正宋黑_GBK" panose="03000509000000000000" pitchFamily="65" charset="-122"/>
                <a:cs typeface="Times New Roman" panose="02020603050405020304" pitchFamily="18" charset="0"/>
              </a:rPr>
              <a:t>莫名其妙</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panose="03000509000000000000" pitchFamily="65" charset="-122"/>
                <a:cs typeface="Times New Roman" panose="02020603050405020304" pitchFamily="18" charset="0"/>
              </a:rPr>
              <a:t>莫明其妙</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panose="03000509000000000000" pitchFamily="65" charset="-122"/>
                <a:cs typeface="Times New Roman" panose="02020603050405020304" pitchFamily="18" charset="0"/>
              </a:rPr>
              <a:t>莫可名状</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莫名其妙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没有人能说明它的奥妙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道理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表示事情很奇怪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使人不明白。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莫明其妙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莫名其妙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衍化而来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但二者含义略有不同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义为说明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义为理解。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莫明其妙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没有人明白它的奥妙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道理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莫可名状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不能用言语来形容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指事物极复杂微妙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无法描述。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用言语说出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描绘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6654697"/>
      </p:ext>
    </p:extLst>
  </p:cSld>
  <p:clrMapOvr>
    <a:masterClrMapping/>
  </p:clrMapOvr>
  <mc:AlternateContent xmlns:mc="http://schemas.openxmlformats.org/markup-compatibility/2006">
    <mc:Choice xmlns:p14="http://schemas.microsoft.com/office/powerpoint/2010/main" Requires="p14">
      <p:transition spd="slow" p14:dur="1100">
        <p:cover dir="u"/>
      </p:transition>
    </mc:Choice>
    <mc:Fallback>
      <p:transition spd="slow">
        <p:cover di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63</TotalTime>
  <Words>2731</Words>
  <Application>Microsoft Office PowerPoint</Application>
  <PresentationFormat>全屏显示(4:3)</PresentationFormat>
  <Paragraphs>158</Paragraphs>
  <Slides>28</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42"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Microsoft Word 文档</vt:lpstr>
      <vt:lpstr>3　哈姆莱特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15</cp:revision>
  <dcterms:created xsi:type="dcterms:W3CDTF">2015-04-23T00:36:31Z</dcterms:created>
  <dcterms:modified xsi:type="dcterms:W3CDTF">2015-11-09T05:28:10Z</dcterms:modified>
</cp:coreProperties>
</file>