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73" r:id="rId2"/>
    <p:sldId id="275" r:id="rId3"/>
    <p:sldId id="276" r:id="rId4"/>
    <p:sldId id="274" r:id="rId5"/>
    <p:sldId id="263" r:id="rId6"/>
    <p:sldId id="264" r:id="rId7"/>
    <p:sldId id="267" r:id="rId8"/>
    <p:sldId id="268" r:id="rId9"/>
    <p:sldId id="277" r:id="rId10"/>
    <p:sldId id="278" r:id="rId11"/>
    <p:sldId id="279" r:id="rId12"/>
    <p:sldId id="295" r:id="rId13"/>
    <p:sldId id="296" r:id="rId14"/>
    <p:sldId id="307" r:id="rId15"/>
    <p:sldId id="308" r:id="rId16"/>
    <p:sldId id="309" r:id="rId17"/>
    <p:sldId id="310" r:id="rId18"/>
    <p:sldId id="311" r:id="rId19"/>
    <p:sldId id="312" r:id="rId20"/>
    <p:sldId id="265" r:id="rId21"/>
    <p:sldId id="284" r:id="rId22"/>
    <p:sldId id="285" r:id="rId23"/>
    <p:sldId id="286" r:id="rId24"/>
    <p:sldId id="313" r:id="rId25"/>
    <p:sldId id="266" r:id="rId26"/>
    <p:sldId id="287" r:id="rId27"/>
    <p:sldId id="269" r:id="rId28"/>
    <p:sldId id="283" r:id="rId29"/>
    <p:sldId id="294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5" r:id="rId59"/>
    <p:sldId id="336" r:id="rId60"/>
    <p:sldId id="337" r:id="rId61"/>
    <p:sldId id="338" r:id="rId62"/>
    <p:sldId id="339" r:id="rId63"/>
    <p:sldId id="340" r:id="rId64"/>
    <p:sldId id="341" r:id="rId65"/>
    <p:sldId id="270" r:id="rId66"/>
    <p:sldId id="288" r:id="rId67"/>
    <p:sldId id="289" r:id="rId68"/>
    <p:sldId id="290" r:id="rId69"/>
    <p:sldId id="271" r:id="rId70"/>
    <p:sldId id="342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6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6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6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6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11</a:t>
            </a:r>
            <a:r>
              <a:rPr lang="zh-CN" altLang="zh-CN" sz="1600" dirty="0" smtClean="0"/>
              <a:t>　廉颇蔺相如列传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20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19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0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21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3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4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5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6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7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8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29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0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2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3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4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5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6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7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8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39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0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2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3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4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4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5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5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6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6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6.e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7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7.e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8.e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9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49.e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0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0.e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1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8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2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2.e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3.e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4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4.e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5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5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5.e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6.docx"/><Relationship Id="rId3" Type="http://schemas.openxmlformats.org/officeDocument/2006/relationships/slide" Target="slide20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6.v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5.xml"/><Relationship Id="rId9" Type="http://schemas.openxmlformats.org/officeDocument/2006/relationships/image" Target="../media/image56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第四</a:t>
            </a:r>
            <a:r>
              <a:rPr lang="zh-CN" altLang="zh-CN" b="1" dirty="0" smtClean="0"/>
              <a:t>单元</a:t>
            </a:r>
            <a:r>
              <a:rPr lang="en-US" altLang="zh-CN" b="1" dirty="0" smtClean="0"/>
              <a:t>  </a:t>
            </a:r>
            <a:r>
              <a:rPr lang="zh-CN" altLang="zh-CN" dirty="0" smtClean="0"/>
              <a:t>古代</a:t>
            </a:r>
            <a:r>
              <a:rPr lang="zh-CN" altLang="zh-CN" dirty="0"/>
              <a:t>人物</a:t>
            </a:r>
            <a:r>
              <a:rPr lang="zh-CN" altLang="zh-CN" dirty="0" smtClean="0"/>
              <a:t>传记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214138"/>
              </p:ext>
            </p:extLst>
          </p:nvPr>
        </p:nvGraphicFramePr>
        <p:xfrm>
          <a:off x="508000" y="1828835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28835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458828" y="1861189"/>
            <a:ext cx="11851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10058" y="244292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10174" y="2930989"/>
            <a:ext cx="5528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7363" y="349106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4468" y="4011405"/>
            <a:ext cx="5528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39134" y="4514274"/>
            <a:ext cx="2837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5209" y="5071257"/>
            <a:ext cx="5528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42606" y="5589240"/>
            <a:ext cx="2837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56919" y="6120355"/>
            <a:ext cx="5528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271464"/>
              </p:ext>
            </p:extLst>
          </p:nvPr>
        </p:nvGraphicFramePr>
        <p:xfrm>
          <a:off x="508000" y="1348876"/>
          <a:ext cx="8128000" cy="5259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文档" r:id="rId6" imgW="3837032" imgH="2483192" progId="Word.Document.12">
                  <p:embed/>
                </p:oleObj>
              </mc:Choice>
              <mc:Fallback>
                <p:oleObj name="文档" r:id="rId6" imgW="3837032" imgH="2483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48876"/>
                        <a:ext cx="8128000" cy="5259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34945" y="1417567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4360" y="1960900"/>
            <a:ext cx="8616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77252" y="2504927"/>
            <a:ext cx="284998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000" y="3004886"/>
            <a:ext cx="15121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7748" y="3506006"/>
            <a:ext cx="113611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8407" y="4056108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00814" y="4606210"/>
            <a:ext cx="369146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56299" y="5107330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65867" y="5613783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32651" y="6203731"/>
            <a:ext cx="113611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5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934602"/>
              </p:ext>
            </p:extLst>
          </p:nvPr>
        </p:nvGraphicFramePr>
        <p:xfrm>
          <a:off x="508000" y="1359424"/>
          <a:ext cx="8128000" cy="530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文档" r:id="rId6" imgW="3837032" imgH="2506231" progId="Word.Document.12">
                  <p:embed/>
                </p:oleObj>
              </mc:Choice>
              <mc:Fallback>
                <p:oleObj name="文档" r:id="rId6" imgW="3837032" imgH="2506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59424"/>
                        <a:ext cx="8128000" cy="530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97838" y="1407107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6915" y="1949883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5962" y="2459319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16915" y="2979772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4947" y="3553260"/>
            <a:ext cx="14621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7789" y="4071166"/>
            <a:ext cx="115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37449" y="4583149"/>
            <a:ext cx="1267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92645" y="5156637"/>
            <a:ext cx="115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60032" y="5674543"/>
            <a:ext cx="88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92645" y="6203998"/>
            <a:ext cx="115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4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293638"/>
              </p:ext>
            </p:extLst>
          </p:nvPr>
        </p:nvGraphicFramePr>
        <p:xfrm>
          <a:off x="508000" y="1958648"/>
          <a:ext cx="8128000" cy="3194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文档" r:id="rId6" imgW="3837032" imgH="1508347" progId="Word.Document.12">
                  <p:embed/>
                </p:oleObj>
              </mc:Choice>
              <mc:Fallback>
                <p:oleObj name="文档" r:id="rId6" imgW="3837032" imgH="1508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58648"/>
                        <a:ext cx="8128000" cy="3194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45962" y="2027239"/>
            <a:ext cx="90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2000" y="2564904"/>
            <a:ext cx="37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3728" y="3077167"/>
            <a:ext cx="23052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7211" y="3646057"/>
            <a:ext cx="90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66421" y="4182131"/>
            <a:ext cx="126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3175" y="4711439"/>
            <a:ext cx="117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873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赵王于是遂遣相如奉璧西入秦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间至赵矣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从小路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卒廷见相如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在朝堂上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而相如廷叱之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在朝堂上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怒发上冲冠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臣乃敢上璧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献上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宁许以负秦曲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承担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归璧于赵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臣请完璧归赵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完整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秦王恐其破璧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且庸人尚羞之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为先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0941" y="1761799"/>
            <a:ext cx="162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9704" y="2182830"/>
            <a:ext cx="18562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6745" y="2593164"/>
            <a:ext cx="208327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03658" y="3003498"/>
            <a:ext cx="208327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6745" y="3411013"/>
            <a:ext cx="162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68765" y="3822821"/>
            <a:ext cx="162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96809" y="4230266"/>
            <a:ext cx="20901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39704" y="4643024"/>
            <a:ext cx="18562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81624" y="5053358"/>
            <a:ext cx="20901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15769" y="5468051"/>
            <a:ext cx="18562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07472" y="5880715"/>
            <a:ext cx="20901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50031" y="6298269"/>
            <a:ext cx="33142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1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4547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356779"/>
              </p:ext>
            </p:extLst>
          </p:nvPr>
        </p:nvGraphicFramePr>
        <p:xfrm>
          <a:off x="508000" y="2033395"/>
          <a:ext cx="8128000" cy="4563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文档" r:id="rId6" imgW="3909721" imgH="2195202" progId="Word.Document.12">
                  <p:embed/>
                </p:oleObj>
              </mc:Choice>
              <mc:Fallback>
                <p:oleObj name="文档" r:id="rId6" imgW="3909721" imgH="21952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33395"/>
                        <a:ext cx="8128000" cy="4563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158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404957"/>
              </p:ext>
            </p:extLst>
          </p:nvPr>
        </p:nvGraphicFramePr>
        <p:xfrm>
          <a:off x="508000" y="1967911"/>
          <a:ext cx="8128000" cy="3765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文档" r:id="rId6" imgW="3910080" imgH="1811096" progId="Word.Document.12">
                  <p:embed/>
                </p:oleObj>
              </mc:Choice>
              <mc:Fallback>
                <p:oleObj name="文档" r:id="rId6" imgW="3910080" imgH="18110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67911"/>
                        <a:ext cx="8128000" cy="3765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41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7601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赵之良将也。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和氏璧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天下所共传宝也。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为赵宦者令缪贤舍人。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严大国之威以修敬也。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臣所以去亲戚而事君者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徒慕君之高义也。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吾所以为此者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而君幸于赵王。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秦城恐不可得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徒见欺。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臣诚恐见欺于王而负赵。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使不辱于诸侯。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何以知之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疑问句中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代词作宾语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7864" y="1938866"/>
            <a:ext cx="25202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9912" y="2370625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1880" y="2780524"/>
            <a:ext cx="18611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7944" y="3188397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92028" y="3622182"/>
            <a:ext cx="25202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92028" y="4022916"/>
            <a:ext cx="25202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04851" y="4406320"/>
            <a:ext cx="18611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3888" y="4834201"/>
            <a:ext cx="18611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0955" y="5257979"/>
            <a:ext cx="25092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26833" y="5663918"/>
            <a:ext cx="18611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40149" y="6092955"/>
            <a:ext cx="330095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5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君何以知燕王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求人可使报秦者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未得。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定语后置的标志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拜送书于庭。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设九宾礼于廷。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会于西河外渑池。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传以示美人及左右。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今君乃亡赵走燕。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省略表处所的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不如因而厚遇之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使归赵。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相如既归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赵王以为贤大夫。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3911" y="1772816"/>
            <a:ext cx="1089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8006" y="2177481"/>
            <a:ext cx="32602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9792" y="2581189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2739" y="3018185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64891" y="3403362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88849" y="3844852"/>
            <a:ext cx="2728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64093" y="4231490"/>
            <a:ext cx="252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27911" y="4672980"/>
            <a:ext cx="26933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54953" y="5070600"/>
            <a:ext cx="26933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8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2824"/>
            <a:ext cx="8128000" cy="30743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文言文中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动词或介词的宾语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一般置于动词或介词之后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但在一定条件下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宾语会前置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其条件有以下两点。第一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疑问句中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疑问代词作宾语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宾语前置。第二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文言否定句中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代词作宾语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宾语前置。这类句子有两点要注意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一是否定句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一般句中必须有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等否定词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二是代词作宾语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把宾语提前放动词前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以突出强调宾语。这时的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只是宾语前置的标志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没有什么实在意义。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75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803484"/>
              </p:ext>
            </p:extLst>
          </p:nvPr>
        </p:nvGraphicFramePr>
        <p:xfrm>
          <a:off x="508000" y="852719"/>
          <a:ext cx="8128000" cy="6741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文档" r:id="rId3" imgW="3946425" imgH="3272644" progId="Word.Document.12">
                  <p:embed/>
                </p:oleObj>
              </mc:Choice>
              <mc:Fallback>
                <p:oleObj name="文档" r:id="rId3" imgW="3946425" imgH="32726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852719"/>
                        <a:ext cx="8128000" cy="6741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17042"/>
            <a:ext cx="8128000" cy="51642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把握文章内容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课文按照时间顺序先后写了几件事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它们是围绕什么展开的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课文按时间顺序写了三件事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完璧归赵、渑池之会、廉蔺交欢。这三件事都是围绕对秦斗争展开的。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开头两段写什么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这是传记的开头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介绍传主的身份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突出两人地位的悬殊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为后文两人的矛盾作铺垫。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蔺相如发现秦王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无意偿赵城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后采取了哪些做法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请结合原文内容简要回答。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设计智取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乃前曰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壁有瑕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请指示王。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说理斗争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一方面以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布衣之交尚不相欺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来批评秦王的欺骗手段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另一方面以赵王的虔诚来批判秦王的傲慢、不讲信义。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誓死捍卫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倚柱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大王必欲急臣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臣头今与璧俱碎于柱矣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332514"/>
            <a:ext cx="8568952" cy="880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907" y="3548034"/>
            <a:ext cx="8568952" cy="880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4780786"/>
            <a:ext cx="8136904" cy="170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渑池之会是蔺相如和秦王的又一次正面交锋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为什么还要写老将廉颇送别赵王时说的那段话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表明廉颇对待国家大事的态度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谨慎持重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对敌斗争坚决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有长远眼光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也从侧面反映了此次会晤的危险性。作者详写这段为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廉蔺交欢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明人李贽评相如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引车避匿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一事说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节节见相如智勇俱妙。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试结合这段话说说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在什么地方。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相如深知廉颇公忠体国之心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秦王之威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国家之急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足见其胸襟阔大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如此方能使廉颇顿悟己非。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07" y="2744924"/>
            <a:ext cx="85689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270" y="4420552"/>
            <a:ext cx="8568952" cy="817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5992"/>
            <a:ext cx="8128000" cy="55673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赏析人物形象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课文是如何安排蔺相如出场的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为什么要这样安排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蔺相如是在赵国君臣对秦王的威逼利诱、以空言求璧而无计可施的情况下出场的。这样写既交代了事情的起因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也揭示了秦赵之间的矛盾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也间接表现了蔺相如的智勇。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蔺相如是从哪些地方看出秦王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无意偿城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这表明了什么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以城换璧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对秦国来讲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并未占便宜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谈不上什么胜利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用不着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欢呼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秦王坐在行宫章台中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把和氏璧传递给嫔妃和侍从人员看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表现出对赵国使者轻慢无礼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故蔺相如断定秦王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无意偿城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。这表现了蔺相如过人的洞察力和判断力。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着重表现蔺相如哪一方面的品质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是如何表现的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表现了蔺相如的大智大勇。表现方法是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如写蔺相如的语言、动作、神态等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以秦王的声威、秦廷的环境气氛来反衬蔺相如的镇定自如、智勇双全及非凡的外交斗争艺术。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276872"/>
            <a:ext cx="8568952" cy="131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715" y="3916690"/>
            <a:ext cx="8568952" cy="131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5610500"/>
            <a:ext cx="8208912" cy="119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8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556792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渑池会上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秦王意态傲慢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轻视侮辱赵王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着重体现在下面的几个字上。写写你对这几个字的理解。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字写出秦王的趾高气扬、盛气凌人的神态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写出秦王自认为高赵王一等的颐指气使、不可一世的霸气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字表现了秦国君臣自视为大、蔑视赵王的傲慢。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这则故事是运用怎样的表现手法来刻画蔺相如的形象的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运用对比反衬的手法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作者以廉颇的居功自傲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心胸狭隘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反衬蔺相如的豁达大度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顾全大局。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435195"/>
              </p:ext>
            </p:extLst>
          </p:nvPr>
        </p:nvGraphicFramePr>
        <p:xfrm>
          <a:off x="508000" y="2383308"/>
          <a:ext cx="8128000" cy="2215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文档" r:id="rId8" imgW="3908281" imgH="1064482" progId="Word.Document.12">
                  <p:embed/>
                </p:oleObj>
              </mc:Choice>
              <mc:Fallback>
                <p:oleObj name="文档" r:id="rId8" imgW="3908281" imgH="1064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83308"/>
                        <a:ext cx="8128000" cy="22152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99907" y="3789039"/>
            <a:ext cx="8568952" cy="110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7524" y="5331713"/>
            <a:ext cx="8568952" cy="91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808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综观全文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文章写了三件事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但每件事写人的方法各不相同。请根据下图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写出事件对应的写人方法。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注重在矛盾冲突的发展变化中刻画人物。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注重用简洁凝练传神的语言来描绘人物。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廉蔺交欢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注重在对比、反衬中凸现人物的思想性格。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25.eps" descr="id:214749097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367221" y="2617969"/>
            <a:ext cx="4076987" cy="15295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7524" y="4226816"/>
            <a:ext cx="8568952" cy="1434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3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4758"/>
            <a:ext cx="8128000" cy="870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蔺相如者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赵人也。为赵宦者令缪贤舍人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一句可删。但课文在节选的时候并没有删除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其理由是什么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238811"/>
              </p:ext>
            </p:extLst>
          </p:nvPr>
        </p:nvGraphicFramePr>
        <p:xfrm>
          <a:off x="508000" y="2431954"/>
          <a:ext cx="8128000" cy="4381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文档" r:id="rId8" imgW="3922675" imgH="2113845" progId="Word.Document.12">
                  <p:embed/>
                </p:oleObj>
              </mc:Choice>
              <mc:Fallback>
                <p:oleObj name="文档" r:id="rId8" imgW="3922675" imgH="21138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31954"/>
                        <a:ext cx="8128000" cy="4381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3528" y="2420888"/>
            <a:ext cx="8568952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4103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本文是两个人的合传。两个人物一生事迹很多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在纷繁庞杂的材料中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作者是如何选择材料的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作者对选出的这些材料又是如何处理的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作者根据主旨的需要选取材料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分别采取了明写、暗写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详写、略写的方法。作者以蔺相如为主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详写、明写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以廉颇为辅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略写、暗写。但文中都能做到各尽其妙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使廉、蔺二人的性格同样鲜明、突出。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完全写蔺相如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主要表现他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国家兴亡、匹夫有责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的胸怀和智勇双全的品质。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详写蔺相如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主要表现他的机智果敢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略写廉颇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表现他参与决策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勇而有谋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以军事力量支持蔺相如外交斗争的爱国行动。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廉蔺交欢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合写两人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还是以蔺相如为主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通过蔺相如的先国后私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廉颇的勇于改过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把两人的思想统一到爱国这一基本点和共同点上。另外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在事件经过的叙述上也有详略之分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对秦决策写得详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入秦经过写得略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对秦斗争写得详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斗争结果写得略。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332514"/>
            <a:ext cx="8568952" cy="383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J26.eps" descr="id:214749101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27584" y="1916832"/>
            <a:ext cx="7776864" cy="371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选材典型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重点突出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一个人一生中所做的事情很多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可是写人物传记时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就不能事无巨细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统统罗列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而是必须对这些传记的素材进行加工、提炼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选择最能表现人物主要性格特征的典型事件来写。司马迁为了要表现廉颇、蔺相如的主要性格特征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不是给廉颇、蔺相如各开一张履历表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而是选择了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廉蔺交欢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三件事来写。这三件事反映了两种矛盾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一是秦、赵两国之间的矛盾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一是廉、蔺两人之间的矛盾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前一个矛盾发展的后果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是构成后一个矛盾的原因。通过这两种矛盾冲突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廉颇和蔺相如的主要性格特征得到了充分的展示。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学习本文选材的特点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表现出其鲜明的性格特点或卓越的见识。字数不限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力求生动形象。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酒过三巡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菜过五味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鲁肃迫不及待地直奔主题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索还荆州。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云长变色而起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夺周仓所捧大刀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立于庭中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目视周仓而叱曰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此国家之事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汝何敢多言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可速去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明叱周仓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实责鲁肃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云长右手提刀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左手挽住鲁肃手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佯推醉曰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公今请吾赴宴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莫提起荆州之事。吾今已醉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恐伤故旧之情。他日令人请公到荆州赴会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另作商议。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鲁肃魂不附体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被云长扯至江边。吕蒙、甘宁各引本部军欲出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见云长手提大刀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亲握鲁肃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恐肃被伤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遂不敢动。云长到船边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却才放手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早立于船首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与鲁肃作别。肃如痴似呆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看关公船已乘风而去。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罗贯中《三国演义》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504797"/>
            <a:ext cx="8128000" cy="4102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学法提示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把握大意。古代人物传记虽然属于浅易的文言文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但由于文本年代较早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许多词语、句式已与现代汉语有了明显的不同。因此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借助课下注释和工具书疏通文意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是阅读的第一步工作。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顾及背景。在阅读传记的过程中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要结合当时的社会环境、时代背景来解读人物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把握事件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学会在具体的历史环境中理解传主的言行和思想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在历史进程中把握事件的意义和价值。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注重感受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学会借鉴。学习古代人物传记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要注意感受传主的人格魅力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体会传主的精神品格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从中获得有益的人生启示。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79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65796"/>
              </p:ext>
            </p:extLst>
          </p:nvPr>
        </p:nvGraphicFramePr>
        <p:xfrm>
          <a:off x="508000" y="1607759"/>
          <a:ext cx="8128000" cy="448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3" name="文档" r:id="rId8" imgW="3964057" imgH="2187643" progId="Word.Document.12">
                  <p:embed/>
                </p:oleObj>
              </mc:Choice>
              <mc:Fallback>
                <p:oleObj name="文档" r:id="rId8" imgW="3964057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07759"/>
                        <a:ext cx="8128000" cy="4485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71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255124"/>
              </p:ext>
            </p:extLst>
          </p:nvPr>
        </p:nvGraphicFramePr>
        <p:xfrm>
          <a:off x="508000" y="1516640"/>
          <a:ext cx="8128000" cy="4720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7" name="文档" r:id="rId8" imgW="3850706" imgH="2237321" progId="Word.Document.12">
                  <p:embed/>
                </p:oleObj>
              </mc:Choice>
              <mc:Fallback>
                <p:oleObj name="文档" r:id="rId8" imgW="3850706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640"/>
                        <a:ext cx="8128000" cy="4720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30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070138"/>
              </p:ext>
            </p:extLst>
          </p:nvPr>
        </p:nvGraphicFramePr>
        <p:xfrm>
          <a:off x="508000" y="1865707"/>
          <a:ext cx="8128000" cy="3723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1" name="文档" r:id="rId8" imgW="3884531" imgH="1779777" progId="Word.Document.12">
                  <p:embed/>
                </p:oleObj>
              </mc:Choice>
              <mc:Fallback>
                <p:oleObj name="文档" r:id="rId8" imgW="3884531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65707"/>
                        <a:ext cx="8128000" cy="3723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8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613634"/>
              </p:ext>
            </p:extLst>
          </p:nvPr>
        </p:nvGraphicFramePr>
        <p:xfrm>
          <a:off x="508000" y="1556792"/>
          <a:ext cx="8128000" cy="457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5" name="文档" r:id="rId8" imgW="4066253" imgH="2286639" progId="Word.Document.12">
                  <p:embed/>
                </p:oleObj>
              </mc:Choice>
              <mc:Fallback>
                <p:oleObj name="文档" r:id="rId8" imgW="4066253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570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79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635352"/>
              </p:ext>
            </p:extLst>
          </p:nvPr>
        </p:nvGraphicFramePr>
        <p:xfrm>
          <a:off x="508000" y="1518889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文档" r:id="rId8" imgW="3998962" imgH="2286639" progId="Word.Document.12">
                  <p:embed/>
                </p:oleObj>
              </mc:Choice>
              <mc:Fallback>
                <p:oleObj name="文档" r:id="rId8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8889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30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45679"/>
              </p:ext>
            </p:extLst>
          </p:nvPr>
        </p:nvGraphicFramePr>
        <p:xfrm>
          <a:off x="508000" y="1574927"/>
          <a:ext cx="8128000" cy="4446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文档" r:id="rId8" imgW="3998962" imgH="2187643" progId="Word.Document.12">
                  <p:embed/>
                </p:oleObj>
              </mc:Choice>
              <mc:Fallback>
                <p:oleObj name="文档" r:id="rId8" imgW="3998962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74927"/>
                        <a:ext cx="8128000" cy="4446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935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76896"/>
              </p:ext>
            </p:extLst>
          </p:nvPr>
        </p:nvGraphicFramePr>
        <p:xfrm>
          <a:off x="508000" y="1484784"/>
          <a:ext cx="8128000" cy="4773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文档" r:id="rId8" imgW="3892808" imgH="2286639" progId="Word.Document.12">
                  <p:embed/>
                </p:oleObj>
              </mc:Choice>
              <mc:Fallback>
                <p:oleObj name="文档" r:id="rId8" imgW="389280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73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0997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354488"/>
              </p:ext>
            </p:extLst>
          </p:nvPr>
        </p:nvGraphicFramePr>
        <p:xfrm>
          <a:off x="508000" y="1499062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9062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56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165233"/>
              </p:ext>
            </p:extLst>
          </p:nvPr>
        </p:nvGraphicFramePr>
        <p:xfrm>
          <a:off x="508000" y="2318594"/>
          <a:ext cx="8128000" cy="247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9" name="文档" r:id="rId8" imgW="4180684" imgH="1273275" progId="Word.Document.12">
                  <p:embed/>
                </p:oleObj>
              </mc:Choice>
              <mc:Fallback>
                <p:oleObj name="文档" r:id="rId8" imgW="4180684" imgH="1273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18594"/>
                        <a:ext cx="8128000" cy="247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94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734146"/>
              </p:ext>
            </p:extLst>
          </p:nvPr>
        </p:nvGraphicFramePr>
        <p:xfrm>
          <a:off x="508000" y="1394812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3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94812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77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廉颇蔺相如列传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143512"/>
              </p:ext>
            </p:extLst>
          </p:nvPr>
        </p:nvGraphicFramePr>
        <p:xfrm>
          <a:off x="508000" y="1518889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7" name="文档" r:id="rId8" imgW="3998962" imgH="2286639" progId="Word.Document.12">
                  <p:embed/>
                </p:oleObj>
              </mc:Choice>
              <mc:Fallback>
                <p:oleObj name="文档" r:id="rId8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8889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078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818704"/>
              </p:ext>
            </p:extLst>
          </p:nvPr>
        </p:nvGraphicFramePr>
        <p:xfrm>
          <a:off x="508000" y="1438788"/>
          <a:ext cx="8128000" cy="4726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1" name="文档" r:id="rId8" imgW="3846388" imgH="2237321" progId="Word.Document.12">
                  <p:embed/>
                </p:oleObj>
              </mc:Choice>
              <mc:Fallback>
                <p:oleObj name="文档" r:id="rId8" imgW="3846388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38788"/>
                        <a:ext cx="8128000" cy="4726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866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00544"/>
              </p:ext>
            </p:extLst>
          </p:nvPr>
        </p:nvGraphicFramePr>
        <p:xfrm>
          <a:off x="508000" y="1642748"/>
          <a:ext cx="8128000" cy="382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5" name="文档" r:id="rId8" imgW="3884531" imgH="1829455" progId="Word.Document.12">
                  <p:embed/>
                </p:oleObj>
              </mc:Choice>
              <mc:Fallback>
                <p:oleObj name="文档" r:id="rId8" imgW="3884531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42748"/>
                        <a:ext cx="8128000" cy="382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06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497534"/>
              </p:ext>
            </p:extLst>
          </p:nvPr>
        </p:nvGraphicFramePr>
        <p:xfrm>
          <a:off x="508000" y="1884793"/>
          <a:ext cx="8128000" cy="3632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9" name="文档" r:id="rId8" imgW="3871937" imgH="1729739" progId="Word.Document.12">
                  <p:embed/>
                </p:oleObj>
              </mc:Choice>
              <mc:Fallback>
                <p:oleObj name="文档" r:id="rId8" imgW="3871937" imgH="17297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84793"/>
                        <a:ext cx="8128000" cy="3632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712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657008"/>
              </p:ext>
            </p:extLst>
          </p:nvPr>
        </p:nvGraphicFramePr>
        <p:xfrm>
          <a:off x="508000" y="1484784"/>
          <a:ext cx="8128000" cy="463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3" name="文档" r:id="rId8" imgW="3919796" imgH="2237321" progId="Word.Document.12">
                  <p:embed/>
                </p:oleObj>
              </mc:Choice>
              <mc:Fallback>
                <p:oleObj name="文档" r:id="rId8" imgW="3919796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638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603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56416"/>
              </p:ext>
            </p:extLst>
          </p:nvPr>
        </p:nvGraphicFramePr>
        <p:xfrm>
          <a:off x="508000" y="1414800"/>
          <a:ext cx="8128000" cy="470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文档" r:id="rId8" imgW="3952182" imgH="2286639" progId="Word.Document.12">
                  <p:embed/>
                </p:oleObj>
              </mc:Choice>
              <mc:Fallback>
                <p:oleObj name="文档" r:id="rId8" imgW="395218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4800"/>
                        <a:ext cx="8128000" cy="470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447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435512"/>
              </p:ext>
            </p:extLst>
          </p:nvPr>
        </p:nvGraphicFramePr>
        <p:xfrm>
          <a:off x="508000" y="1564694"/>
          <a:ext cx="8128000" cy="4672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1" name="文档" r:id="rId8" imgW="4599904" imgH="2645186" progId="Word.Document.12">
                  <p:embed/>
                </p:oleObj>
              </mc:Choice>
              <mc:Fallback>
                <p:oleObj name="文档" r:id="rId8" imgW="4599904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64694"/>
                        <a:ext cx="8128000" cy="4672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18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43681"/>
              </p:ext>
            </p:extLst>
          </p:nvPr>
        </p:nvGraphicFramePr>
        <p:xfrm>
          <a:off x="508000" y="1412776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5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881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404683"/>
              </p:ext>
            </p:extLst>
          </p:nvPr>
        </p:nvGraphicFramePr>
        <p:xfrm>
          <a:off x="508000" y="1353401"/>
          <a:ext cx="8128000" cy="5326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9" name="文档" r:id="rId8" imgW="3846388" imgH="2520991" progId="Word.Document.12">
                  <p:embed/>
                </p:oleObj>
              </mc:Choice>
              <mc:Fallback>
                <p:oleObj name="文档" r:id="rId8" imgW="3846388" imgH="2520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53401"/>
                        <a:ext cx="8128000" cy="5326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528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657881"/>
              </p:ext>
            </p:extLst>
          </p:nvPr>
        </p:nvGraphicFramePr>
        <p:xfrm>
          <a:off x="508000" y="1485145"/>
          <a:ext cx="8128000" cy="468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3" name="文档" r:id="rId8" imgW="3884531" imgH="2237321" progId="Word.Document.12">
                  <p:embed/>
                </p:oleObj>
              </mc:Choice>
              <mc:Fallback>
                <p:oleObj name="文档" r:id="rId8" imgW="3884531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5145"/>
                        <a:ext cx="8128000" cy="468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273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411189"/>
              </p:ext>
            </p:extLst>
          </p:nvPr>
        </p:nvGraphicFramePr>
        <p:xfrm>
          <a:off x="508000" y="1106874"/>
          <a:ext cx="8128000" cy="5872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文档" r:id="rId3" imgW="3998962" imgH="2888538" progId="Word.Document.12">
                  <p:embed/>
                </p:oleObj>
              </mc:Choice>
              <mc:Fallback>
                <p:oleObj name="文档" r:id="rId3" imgW="3998962" imgH="28885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06874"/>
                        <a:ext cx="8128000" cy="5872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783700"/>
              </p:ext>
            </p:extLst>
          </p:nvPr>
        </p:nvGraphicFramePr>
        <p:xfrm>
          <a:off x="508000" y="1652917"/>
          <a:ext cx="8128000" cy="4152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7" name="文档" r:id="rId8" imgW="3943546" imgH="2014129" progId="Word.Document.12">
                  <p:embed/>
                </p:oleObj>
              </mc:Choice>
              <mc:Fallback>
                <p:oleObj name="文档" r:id="rId8" imgW="3943546" imgH="20141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52917"/>
                        <a:ext cx="8128000" cy="4152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2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621728"/>
              </p:ext>
            </p:extLst>
          </p:nvPr>
        </p:nvGraphicFramePr>
        <p:xfrm>
          <a:off x="508000" y="1499062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1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9062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12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787186"/>
              </p:ext>
            </p:extLst>
          </p:nvPr>
        </p:nvGraphicFramePr>
        <p:xfrm>
          <a:off x="508000" y="1333310"/>
          <a:ext cx="8128000" cy="544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name="文档" r:id="rId8" imgW="4024151" imgH="2694505" progId="Word.Document.12">
                  <p:embed/>
                </p:oleObj>
              </mc:Choice>
              <mc:Fallback>
                <p:oleObj name="文档" r:id="rId8" imgW="4024151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3310"/>
                        <a:ext cx="8128000" cy="544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91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231851"/>
              </p:ext>
            </p:extLst>
          </p:nvPr>
        </p:nvGraphicFramePr>
        <p:xfrm>
          <a:off x="508000" y="1339741"/>
          <a:ext cx="8128000" cy="5434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9" name="文档" r:id="rId8" imgW="4028470" imgH="2694505" progId="Word.Document.12">
                  <p:embed/>
                </p:oleObj>
              </mc:Choice>
              <mc:Fallback>
                <p:oleObj name="文档" r:id="rId8" imgW="4028470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9741"/>
                        <a:ext cx="8128000" cy="5434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106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074641"/>
              </p:ext>
            </p:extLst>
          </p:nvPr>
        </p:nvGraphicFramePr>
        <p:xfrm>
          <a:off x="508000" y="1528429"/>
          <a:ext cx="8128000" cy="456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name="文档" r:id="rId8" imgW="4070571" imgH="2286639" progId="Word.Document.12">
                  <p:embed/>
                </p:oleObj>
              </mc:Choice>
              <mc:Fallback>
                <p:oleObj name="文档" r:id="rId8" imgW="407057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8429"/>
                        <a:ext cx="8128000" cy="4564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959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974151"/>
              </p:ext>
            </p:extLst>
          </p:nvPr>
        </p:nvGraphicFramePr>
        <p:xfrm>
          <a:off x="508000" y="1557153"/>
          <a:ext cx="8128000" cy="468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文档" r:id="rId8" imgW="3884531" imgH="2237321" progId="Word.Document.12">
                  <p:embed/>
                </p:oleObj>
              </mc:Choice>
              <mc:Fallback>
                <p:oleObj name="文档" r:id="rId8" imgW="3884531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57153"/>
                        <a:ext cx="8128000" cy="468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805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784673"/>
              </p:ext>
            </p:extLst>
          </p:nvPr>
        </p:nvGraphicFramePr>
        <p:xfrm>
          <a:off x="508000" y="1469794"/>
          <a:ext cx="8128000" cy="469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1" name="文档" r:id="rId8" imgW="3871577" imgH="2237321" progId="Word.Document.12">
                  <p:embed/>
                </p:oleObj>
              </mc:Choice>
              <mc:Fallback>
                <p:oleObj name="文档" r:id="rId8" imgW="3871577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69794"/>
                        <a:ext cx="8128000" cy="4695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927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962267"/>
              </p:ext>
            </p:extLst>
          </p:nvPr>
        </p:nvGraphicFramePr>
        <p:xfrm>
          <a:off x="508000" y="1342147"/>
          <a:ext cx="8128000" cy="5449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5" name="文档" r:id="rId8" imgW="3944266" imgH="2645186" progId="Word.Document.12">
                  <p:embed/>
                </p:oleObj>
              </mc:Choice>
              <mc:Fallback>
                <p:oleObj name="文档" r:id="rId8" imgW="3944266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2147"/>
                        <a:ext cx="8128000" cy="5449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241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43293"/>
              </p:ext>
            </p:extLst>
          </p:nvPr>
        </p:nvGraphicFramePr>
        <p:xfrm>
          <a:off x="508000" y="1478813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9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78813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314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347719"/>
              </p:ext>
            </p:extLst>
          </p:nvPr>
        </p:nvGraphicFramePr>
        <p:xfrm>
          <a:off x="580008" y="1340768"/>
          <a:ext cx="7880424" cy="5431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3" name="文档" r:id="rId8" imgW="3837751" imgH="2645186" progId="Word.Document.12">
                  <p:embed/>
                </p:oleObj>
              </mc:Choice>
              <mc:Fallback>
                <p:oleObj name="文档" r:id="rId8" imgW="3837751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0008" y="1340768"/>
                        <a:ext cx="7880424" cy="5431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135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J24.eps" descr="id:214749086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372200" y="2049831"/>
            <a:ext cx="2263800" cy="165172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1436014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战国末期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秦、楚、齐、赵、韩、魏、燕等七国中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以秦力量最为强大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它采取远交近攻、各个击破的战略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积极对外扩张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以图统一中国。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本文所叙史实发生在公元前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年到公元前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战国中期之末。在此之前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秦早已占领了巴蜀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并夺取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河西的全部土地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又多次大败楚军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初步形成了统一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趋势。在此期间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秦以主力图楚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年秦取楚上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庸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汉水北岸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年秦将白起攻破郢都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逼楚迁都于陈。尽管如此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秦仍未停止对赵的进攻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所以如何对付秦的挑战已成为关系着赵国安危的大问题。廉颇和蔺相如就是在这个历史舞台上起关键作用的人物。在蔺相如完璧归赵和渑池会时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秦的主要力量正对付楚国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所以它虽对赵国虎视眈眈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但还抽不出主要力量来进攻。这就是蔺相如进行外交斗争取得胜利的客观有利条件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蔺相如的主观努力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利用有利的形势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机智勇敢地斗争也非常重要。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964439"/>
              </p:ext>
            </p:extLst>
          </p:nvPr>
        </p:nvGraphicFramePr>
        <p:xfrm>
          <a:off x="508000" y="1724834"/>
          <a:ext cx="8128000" cy="3864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7" name="文档" r:id="rId8" imgW="3846388" imgH="1829455" progId="Word.Document.12">
                  <p:embed/>
                </p:oleObj>
              </mc:Choice>
              <mc:Fallback>
                <p:oleObj name="文档" r:id="rId8" imgW="3846388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24834"/>
                        <a:ext cx="8128000" cy="3864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004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338308"/>
              </p:ext>
            </p:extLst>
          </p:nvPr>
        </p:nvGraphicFramePr>
        <p:xfrm>
          <a:off x="508000" y="1613142"/>
          <a:ext cx="8128000" cy="4480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文档" r:id="rId8" imgW="3968735" imgH="2187643" progId="Word.Document.12">
                  <p:embed/>
                </p:oleObj>
              </mc:Choice>
              <mc:Fallback>
                <p:oleObj name="文档" r:id="rId8" imgW="3968735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13142"/>
                        <a:ext cx="8128000" cy="4480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785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693392"/>
              </p:ext>
            </p:extLst>
          </p:nvPr>
        </p:nvGraphicFramePr>
        <p:xfrm>
          <a:off x="508000" y="1484784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5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074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896055"/>
              </p:ext>
            </p:extLst>
          </p:nvPr>
        </p:nvGraphicFramePr>
        <p:xfrm>
          <a:off x="508000" y="2207499"/>
          <a:ext cx="8128000" cy="2697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9" name="文档" r:id="rId8" imgW="3837032" imgH="1273275" progId="Word.Document.12">
                  <p:embed/>
                </p:oleObj>
              </mc:Choice>
              <mc:Fallback>
                <p:oleObj name="文档" r:id="rId8" imgW="3837032" imgH="1273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07499"/>
                        <a:ext cx="8128000" cy="2697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4631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316119"/>
              </p:ext>
            </p:extLst>
          </p:nvPr>
        </p:nvGraphicFramePr>
        <p:xfrm>
          <a:off x="611560" y="1318734"/>
          <a:ext cx="7952432" cy="548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3" name="文档" r:id="rId8" imgW="3837032" imgH="2645186" progId="Word.Document.12">
                  <p:embed/>
                </p:oleObj>
              </mc:Choice>
              <mc:Fallback>
                <p:oleObj name="文档" r:id="rId8" imgW="3837032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1560" y="1318734"/>
                        <a:ext cx="7952432" cy="548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9983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5434"/>
            <a:ext cx="8128000" cy="4597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铮铮傲骨蔺相如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明月如水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疏桐如剑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萧萧寒夜中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太史公披衣而起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他一支瘦笔写尽帝王霸主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一册书简涤尽千代风华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却始终无法忘记一个名字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如果不是赵国危机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如果不是一册史书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没人会记得这个名字。不过是缪贤的一个舍人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不过是千数门客当中的一个。历史淘尽了一代又一代的君王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史官的笔连那君王诸事都盛搁不下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又哪里有位置安放这样一个卑微而又低贱的门人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而恰恰就是这个门人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挽狂澜于既倒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敌强秦于自若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以身涉险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舌战强敌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在危险中从容自若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在对手前应付裕如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我常常惊叹于蔺相如的定力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我常常拍案于蔺相如的胆识。夜里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我也常常跨越了千年时光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去追寻相如那文人弱质下的铮铮傲骨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去寻找那傲骨深处蕴藏的大智慧、大勇敢和大从容。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0311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当赵王的臣子畏缩在衣袍之下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当赵王的宫廷笼罩着愁云惨雾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从容而优雅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带着他的睿智和胆识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带着他忠正赤诚的丹心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带着他泰山崩于前而不变色的镇定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一匹瘦马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一队士卒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一袭布衣短褐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一身瘦骨铮铮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他走向秦国的城墙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走向虎狼之王为他陈设的獠牙的盛宴。身后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是战战兢兢的君王和同僚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是虎视眈眈的秦王和众臣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没有犹豫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没有回头。生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原本是为报国而生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亦当是为救国而死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J27.eps" descr="id:214749107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059832" y="3789040"/>
            <a:ext cx="295232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历史穿越时光的深邃抵达我们的灵魂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渑池上空的硝烟逐渐消散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剑拔弩张回归成歌舞升平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他还是那个蔺相如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接受君王的恩赐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接受爵禄的封赏。然而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一个真正的勇士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又怎能让一袭华衣掩盖了灵魂的从容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一个真正的文人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又怎能让一顶官帽改变了内心的淡定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蔺相如是真勇士和真文人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他处世以若即若离之法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居心于有意无意之间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然后在这从容和淡定中等待挑战危难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等待赴汤蹈火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这就是中国文人的风骨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从古代到现代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从今天到明天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他穿越时光的梦境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穿越昏君美人凌乱的舞袖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穿过弄臣贼子谄媚的笑容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从竹简和木椟中走来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布衣青发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瘦骨如山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依然从容淡定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依然睿智豁达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依然高瞻远瞩。他一袭布衣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数根傲骨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温和而桀骜地站在汗青之上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以他独特的睿智和通达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矗立于历史的流光之中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亘古不朽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摘自《语文周报》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本文语言至情至性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镂刻生动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霸气十足。长短句错落有致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读来铿锵有力。成功运用比喻、排比、拟人、反问、对比等修辞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再加上作者奇特的想象力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使语言如电影镜头般为我们形象地折射出蔺相如的傲岸形象。我们似穿过历史的隧道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看到了活生生的蔺相如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他正在为我们上演一幕幕的篇章。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5185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廉颇和蔺相如的故事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千载而下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感人至深。主动请缨、威震敌国、有勇有谋的蔺相如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赤胆忠心、知错就改的老将廉颇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都给我们留下了深刻的印象。蔺相如一介布衣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身为舍人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寄人篱下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在国家有急之时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却主动请缨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在强大威武的秦昭王面前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不卑不亢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怒叱秦廷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极力维护国家的尊严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又能在万般危难之时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完璧归赵。其诚心、其气魄、其胆量、其谋略可谓古今无双。更令人钦佩的是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面对廉颇老将的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他能忍辱退让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以国家之急为先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当廉将军承认错误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他能宽宏大度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不计前嫌。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担当、爱国、团结、忍让、宽容等。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中国第一部纪传体通史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记载了从传说中的黄帝到汉武帝长达三千年间的历史。全书共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万字。本纪、世家、列传用于记述人物事迹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书用于说明各种制度的发展变化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表用于显示史事的脉络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奠定了后世写史的体例。与司马光的《资治通鉴》并称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史学双璧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《史记》与后来的《汉书》《后汉书》《三国志》合称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纪传体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通过记叙人物活动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反映历史事件。纪传体史书的突出特点是以大量人物传记为中心内容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是记言、记事的进一步结合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能够更好地表现人物的性格。从体裁的形式上看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纪传体是本纪、世家、列传、书志、表的综合。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04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廉颇老将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起于行伍之间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立于戎马之背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战功显赫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出将入相。忠于国事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襟怀坦荡。知错必改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负荆请罪以从善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释怨和衷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捐弃前嫌而报国。一曲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成为华夏民族构建和谐社会的精神文明财富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逆境不丧报国志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的拳拳之心更是华夏子孙振兴中华大业的巨大动力内核。他以国事为重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以民为天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放下架子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丢下面子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省身思过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在数千年的历史中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第一个唱响了坦坦荡荡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闻过则喜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的亘古第一臣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爱国、坦诚、自省、知错改错等。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05961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2701"/>
            <a:ext cx="14234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882668"/>
              </p:ext>
            </p:extLst>
          </p:nvPr>
        </p:nvGraphicFramePr>
        <p:xfrm>
          <a:off x="508000" y="2158765"/>
          <a:ext cx="8128000" cy="3934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文档" r:id="rId6" imgW="3837032" imgH="1857894" progId="Word.Document.12">
                  <p:embed/>
                </p:oleObj>
              </mc:Choice>
              <mc:Fallback>
                <p:oleObj name="文档" r:id="rId6" imgW="3837032" imgH="1857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58765"/>
                        <a:ext cx="8128000" cy="3934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可予不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拜送书于庭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朝廷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召有司案图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察看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秦自缪公以来二十余君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未尝有坚明约束者也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唯大王与群臣孰计议之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仔细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7758" y="2767865"/>
            <a:ext cx="1780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34407" y="3174019"/>
            <a:ext cx="1780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8470" y="3174019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4407" y="3588461"/>
            <a:ext cx="1780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8470" y="3588461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94234" y="3994047"/>
            <a:ext cx="1780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83968" y="4415078"/>
            <a:ext cx="1780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7014" y="4415078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90</TotalTime>
  <Words>4089</Words>
  <Application>Microsoft Office PowerPoint</Application>
  <PresentationFormat>全屏显示(4:3)</PresentationFormat>
  <Paragraphs>390</Paragraphs>
  <Slides>70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4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第四单元  古代人物传记</vt:lpstr>
      <vt:lpstr>PowerPoint 演示文稿</vt:lpstr>
      <vt:lpstr>PowerPoint 演示文稿</vt:lpstr>
      <vt:lpstr>11　廉颇蔺相如列传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24</cp:revision>
  <dcterms:created xsi:type="dcterms:W3CDTF">2015-04-23T00:36:31Z</dcterms:created>
  <dcterms:modified xsi:type="dcterms:W3CDTF">2015-11-10T01:04:11Z</dcterms:modified>
</cp:coreProperties>
</file>