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73" r:id="rId2"/>
    <p:sldId id="275" r:id="rId3"/>
    <p:sldId id="276" r:id="rId4"/>
    <p:sldId id="274" r:id="rId5"/>
    <p:sldId id="263" r:id="rId6"/>
    <p:sldId id="264" r:id="rId7"/>
    <p:sldId id="291" r:id="rId8"/>
    <p:sldId id="267" r:id="rId9"/>
    <p:sldId id="268" r:id="rId10"/>
    <p:sldId id="277" r:id="rId11"/>
    <p:sldId id="278" r:id="rId12"/>
    <p:sldId id="279" r:id="rId13"/>
    <p:sldId id="265" r:id="rId14"/>
    <p:sldId id="284" r:id="rId15"/>
    <p:sldId id="285" r:id="rId16"/>
    <p:sldId id="286" r:id="rId17"/>
    <p:sldId id="292" r:id="rId18"/>
    <p:sldId id="293" r:id="rId19"/>
    <p:sldId id="266" r:id="rId20"/>
    <p:sldId id="287" r:id="rId21"/>
    <p:sldId id="269" r:id="rId22"/>
    <p:sldId id="283" r:id="rId23"/>
    <p:sldId id="294" r:id="rId24"/>
    <p:sldId id="270" r:id="rId25"/>
    <p:sldId id="288" r:id="rId26"/>
    <p:sldId id="289" r:id="rId27"/>
    <p:sldId id="290" r:id="rId28"/>
    <p:sldId id="271" r:id="rId2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7" d="100"/>
          <a:sy n="87" d="100"/>
        </p:scale>
        <p:origin x="1092"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2015-11-10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5.xml"/><Relationship Id="rId7" Type="http://schemas.openxmlformats.org/officeDocument/2006/relationships/slide" Target="../slides/slide24.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slide" Target="../slides/slide6.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4.xml"/><Relationship Id="rId2" Type="http://schemas.openxmlformats.org/officeDocument/2006/relationships/slide" Target="../slides/slide5.xml"/><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slide" Target="../slides/slide6.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4.xml"/><Relationship Id="rId2" Type="http://schemas.openxmlformats.org/officeDocument/2006/relationships/slide" Target="../slides/slide5.xml"/><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image" Target="../media/image5.png"/><Relationship Id="rId4" Type="http://schemas.openxmlformats.org/officeDocument/2006/relationships/slide" Target="../slides/slide6.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4.xml"/><Relationship Id="rId2" Type="http://schemas.openxmlformats.org/officeDocument/2006/relationships/slide" Target="../slides/slide5.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3.xml"/><Relationship Id="rId4" Type="http://schemas.openxmlformats.org/officeDocument/2006/relationships/slide" Target="../slides/slide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grpSp>
        <p:nvGrpSpPr>
          <p:cNvPr id="15" name="组合 14"/>
          <p:cNvGrpSpPr/>
          <p:nvPr userDrawn="1"/>
        </p:nvGrpSpPr>
        <p:grpSpPr>
          <a:xfrm>
            <a:off x="4947050" y="29753"/>
            <a:ext cx="1154483" cy="584775"/>
            <a:chOff x="29482" y="1624652"/>
            <a:chExt cx="1154483" cy="487312"/>
          </a:xfrm>
        </p:grpSpPr>
        <p:sp>
          <p:nvSpPr>
            <p:cNvPr id="16" name="TextBox 15"/>
            <p:cNvSpPr txBox="1"/>
            <p:nvPr userDrawn="1"/>
          </p:nvSpPr>
          <p:spPr>
            <a:xfrm>
              <a:off x="29482" y="1624652"/>
              <a:ext cx="115448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rPr>
                <a:t>INZHI DAOXUE</a:t>
              </a:r>
              <a:endParaRPr lang="zh-CN" altLang="en-US" sz="1000" dirty="0">
                <a:solidFill>
                  <a:srgbClr val="333333"/>
                </a:solidFill>
              </a:endParaRPr>
            </a:p>
          </p:txBody>
        </p:sp>
        <p:sp>
          <p:nvSpPr>
            <p:cNvPr id="17" name="TextBox 16">
              <a:hlinkClick r:id="rId5" action="ppaction://hlinksldjump"/>
            </p:cNvPr>
            <p:cNvSpPr txBox="1"/>
            <p:nvPr userDrawn="1"/>
          </p:nvSpPr>
          <p:spPr>
            <a:xfrm>
              <a:off x="275416" y="1728180"/>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3" name="组合 32"/>
          <p:cNvGrpSpPr/>
          <p:nvPr userDrawn="1"/>
        </p:nvGrpSpPr>
        <p:grpSpPr>
          <a:xfrm>
            <a:off x="6167395" y="29755"/>
            <a:ext cx="1261884" cy="584775"/>
            <a:chOff x="29482" y="2276803"/>
            <a:chExt cx="1261884" cy="487312"/>
          </a:xfrm>
        </p:grpSpPr>
        <p:sp>
          <p:nvSpPr>
            <p:cNvPr id="34" name="TextBox 33"/>
            <p:cNvSpPr txBox="1"/>
            <p:nvPr userDrawn="1"/>
          </p:nvSpPr>
          <p:spPr>
            <a:xfrm>
              <a:off x="29482" y="2276803"/>
              <a:ext cx="126188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HONGNAN TANJIU</a:t>
              </a:r>
              <a:endParaRPr lang="zh-CN" altLang="en-US" sz="900" dirty="0">
                <a:solidFill>
                  <a:srgbClr val="333333"/>
                </a:solidFill>
              </a:endParaRPr>
            </a:p>
          </p:txBody>
        </p:sp>
        <p:sp>
          <p:nvSpPr>
            <p:cNvPr id="35" name="TextBox 34">
              <a:hlinkClick r:id="rId6"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9" name="组合 38"/>
          <p:cNvGrpSpPr/>
          <p:nvPr userDrawn="1"/>
        </p:nvGrpSpPr>
        <p:grpSpPr>
          <a:xfrm>
            <a:off x="7645150" y="29755"/>
            <a:ext cx="1188146" cy="584775"/>
            <a:chOff x="29482" y="2918863"/>
            <a:chExt cx="1188146" cy="487312"/>
          </a:xfrm>
        </p:grpSpPr>
        <p:sp>
          <p:nvSpPr>
            <p:cNvPr id="40" name="TextBox 39"/>
            <p:cNvSpPr txBox="1"/>
            <p:nvPr userDrawn="1"/>
          </p:nvSpPr>
          <p:spPr>
            <a:xfrm>
              <a:off x="29482" y="2918863"/>
              <a:ext cx="118814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UXIE TUOZHAN</a:t>
              </a:r>
              <a:endParaRPr lang="zh-CN" altLang="en-US" sz="1000" dirty="0">
                <a:solidFill>
                  <a:srgbClr val="333333"/>
                </a:solidFill>
              </a:endParaRPr>
            </a:p>
          </p:txBody>
        </p:sp>
        <p:sp>
          <p:nvSpPr>
            <p:cNvPr id="41" name="TextBox 40">
              <a:hlinkClick r:id="rId7"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读写拓展</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25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par>
                                <p:cTn id="15" presetID="53" presetClass="entr" presetSubtype="16" fill="hold" nodeType="withEffect">
                                  <p:stCondLst>
                                    <p:cond delay="50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par>
                                <p:cTn id="20" presetID="53" presetClass="entr" presetSubtype="16" fill="hold" nodeType="withEffect">
                                  <p:stCondLst>
                                    <p:cond delay="750"/>
                                  </p:stCondLst>
                                  <p:childTnLst>
                                    <p:set>
                                      <p:cBhvr>
                                        <p:cTn id="21" dur="1" fill="hold">
                                          <p:stCondLst>
                                            <p:cond delay="0"/>
                                          </p:stCondLst>
                                        </p:cTn>
                                        <p:tgtEl>
                                          <p:spTgt spid="39"/>
                                        </p:tgtEl>
                                        <p:attrNameLst>
                                          <p:attrName>style.visibility</p:attrName>
                                        </p:attrNameLst>
                                      </p:cBhvr>
                                      <p:to>
                                        <p:strVal val="visible"/>
                                      </p:to>
                                    </p:set>
                                    <p:anim calcmode="lin" valueType="num">
                                      <p:cBhvr>
                                        <p:cTn id="22" dur="500" fill="hold"/>
                                        <p:tgtEl>
                                          <p:spTgt spid="39"/>
                                        </p:tgtEl>
                                        <p:attrNameLst>
                                          <p:attrName>ppt_w</p:attrName>
                                        </p:attrNameLst>
                                      </p:cBhvr>
                                      <p:tavLst>
                                        <p:tav tm="0">
                                          <p:val>
                                            <p:fltVal val="0"/>
                                          </p:val>
                                        </p:tav>
                                        <p:tav tm="100000">
                                          <p:val>
                                            <p:strVal val="#ppt_w"/>
                                          </p:val>
                                        </p:tav>
                                      </p:tavLst>
                                    </p:anim>
                                    <p:anim calcmode="lin" valueType="num">
                                      <p:cBhvr>
                                        <p:cTn id="23" dur="500" fill="hold"/>
                                        <p:tgtEl>
                                          <p:spTgt spid="39"/>
                                        </p:tgtEl>
                                        <p:attrNameLst>
                                          <p:attrName>ppt_h</p:attrName>
                                        </p:attrNameLst>
                                      </p:cBhvr>
                                      <p:tavLst>
                                        <p:tav tm="0">
                                          <p:val>
                                            <p:fltVal val="0"/>
                                          </p:val>
                                        </p:tav>
                                        <p:tav tm="100000">
                                          <p:val>
                                            <p:strVal val="#ppt_h"/>
                                          </p:val>
                                        </p:tav>
                                      </p:tavLst>
                                    </p:anim>
                                    <p:animEffect transition="in" filter="fade">
                                      <p:cBhvr>
                                        <p:cTn id="2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84"/>
            <a:ext cx="1443037" cy="880109"/>
            <a:chOff x="11613" y="1584001"/>
            <a:chExt cx="1443037" cy="733424"/>
          </a:xfrm>
        </p:grpSpPr>
        <p:pic>
          <p:nvPicPr>
            <p:cNvPr id="25" name="图片 2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26" name="TextBox 25"/>
            <p:cNvSpPr txBox="1"/>
            <p:nvPr userDrawn="1"/>
          </p:nvSpPr>
          <p:spPr>
            <a:xfrm>
              <a:off x="29482" y="1624653"/>
              <a:ext cx="1154483"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1000" dirty="0" smtClean="0">
                  <a:solidFill>
                    <a:schemeClr val="bg1"/>
                  </a:solidFill>
                </a:rPr>
                <a:t>INZHI DAOXUE</a:t>
              </a:r>
              <a:endParaRPr lang="zh-CN" altLang="en-US" sz="1000" dirty="0">
                <a:solidFill>
                  <a:schemeClr val="bg1"/>
                </a:solidFill>
              </a:endParaRPr>
            </a:p>
          </p:txBody>
        </p:sp>
        <p:sp>
          <p:nvSpPr>
            <p:cNvPr id="27" name="TextBox 26">
              <a:hlinkClick r:id="rId5" action="ppaction://hlinksldjump"/>
            </p:cNvPr>
            <p:cNvSpPr txBox="1"/>
            <p:nvPr userDrawn="1"/>
          </p:nvSpPr>
          <p:spPr>
            <a:xfrm>
              <a:off x="275416" y="1728180"/>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167395" y="29755"/>
            <a:ext cx="1261884" cy="584775"/>
            <a:chOff x="29482" y="2276803"/>
            <a:chExt cx="1261884" cy="487312"/>
          </a:xfrm>
        </p:grpSpPr>
        <p:sp>
          <p:nvSpPr>
            <p:cNvPr id="41" name="TextBox 40"/>
            <p:cNvSpPr txBox="1"/>
            <p:nvPr userDrawn="1"/>
          </p:nvSpPr>
          <p:spPr>
            <a:xfrm>
              <a:off x="29482" y="2276803"/>
              <a:ext cx="126188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HONGNAN TANJIU</a:t>
              </a:r>
              <a:endParaRPr lang="zh-CN" altLang="en-US" sz="900" dirty="0">
                <a:solidFill>
                  <a:srgbClr val="333333"/>
                </a:solidFill>
              </a:endParaRPr>
            </a:p>
          </p:txBody>
        </p:sp>
        <p:sp>
          <p:nvSpPr>
            <p:cNvPr id="42" name="TextBox 41">
              <a:hlinkClick r:id="rId6"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6" name="组合 45"/>
          <p:cNvGrpSpPr/>
          <p:nvPr userDrawn="1"/>
        </p:nvGrpSpPr>
        <p:grpSpPr>
          <a:xfrm>
            <a:off x="7645150" y="29755"/>
            <a:ext cx="1188146" cy="584775"/>
            <a:chOff x="29482" y="2918863"/>
            <a:chExt cx="1188146" cy="487312"/>
          </a:xfrm>
        </p:grpSpPr>
        <p:sp>
          <p:nvSpPr>
            <p:cNvPr id="47" name="TextBox 46"/>
            <p:cNvSpPr txBox="1"/>
            <p:nvPr userDrawn="1"/>
          </p:nvSpPr>
          <p:spPr>
            <a:xfrm>
              <a:off x="29482" y="2918863"/>
              <a:ext cx="118814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UXIE TUOZHAN</a:t>
              </a:r>
              <a:endParaRPr lang="zh-CN" altLang="en-US" sz="1000" dirty="0">
                <a:solidFill>
                  <a:srgbClr val="333333"/>
                </a:solidFill>
              </a:endParaRPr>
            </a:p>
          </p:txBody>
        </p:sp>
        <p:sp>
          <p:nvSpPr>
            <p:cNvPr id="48" name="TextBox 47">
              <a:hlinkClick r:id="rId7"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读写拓展</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12" presetClass="entr" presetSubtype="1" fill="hold" nodeType="withEffect">
                                  <p:stCondLst>
                                    <p:cond delay="50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p:tgtEl>
                                          <p:spTgt spid="21"/>
                                        </p:tgtEl>
                                        <p:attrNameLst>
                                          <p:attrName>ppt_y</p:attrName>
                                        </p:attrNameLst>
                                      </p:cBhvr>
                                      <p:tavLst>
                                        <p:tav tm="0">
                                          <p:val>
                                            <p:strVal val="#ppt_y-#ppt_h*1.125000"/>
                                          </p:val>
                                        </p:tav>
                                        <p:tav tm="100000">
                                          <p:val>
                                            <p:strVal val="#ppt_y"/>
                                          </p:val>
                                        </p:tav>
                                      </p:tavLst>
                                    </p:anim>
                                    <p:animEffect transition="in" filter="wipe(down)">
                                      <p:cBhvr>
                                        <p:cTn id="13" dur="500"/>
                                        <p:tgtEl>
                                          <p:spTgt spid="21"/>
                                        </p:tgtEl>
                                      </p:cBhvr>
                                    </p:animEffect>
                                  </p:childTnLst>
                                </p:cTn>
                              </p:par>
                              <p:par>
                                <p:cTn id="14" presetID="53" presetClass="entr" presetSubtype="16" fill="hold" nodeType="withEffect">
                                  <p:stCondLst>
                                    <p:cond delay="500"/>
                                  </p:stCondLst>
                                  <p:childTnLst>
                                    <p:set>
                                      <p:cBhvr>
                                        <p:cTn id="15" dur="1" fill="hold">
                                          <p:stCondLst>
                                            <p:cond delay="0"/>
                                          </p:stCondLst>
                                        </p:cTn>
                                        <p:tgtEl>
                                          <p:spTgt spid="40"/>
                                        </p:tgtEl>
                                        <p:attrNameLst>
                                          <p:attrName>style.visibility</p:attrName>
                                        </p:attrNameLst>
                                      </p:cBhvr>
                                      <p:to>
                                        <p:strVal val="visible"/>
                                      </p:to>
                                    </p:set>
                                    <p:anim calcmode="lin" valueType="num">
                                      <p:cBhvr>
                                        <p:cTn id="16" dur="500" fill="hold"/>
                                        <p:tgtEl>
                                          <p:spTgt spid="40"/>
                                        </p:tgtEl>
                                        <p:attrNameLst>
                                          <p:attrName>ppt_w</p:attrName>
                                        </p:attrNameLst>
                                      </p:cBhvr>
                                      <p:tavLst>
                                        <p:tav tm="0">
                                          <p:val>
                                            <p:fltVal val="0"/>
                                          </p:val>
                                        </p:tav>
                                        <p:tav tm="100000">
                                          <p:val>
                                            <p:strVal val="#ppt_w"/>
                                          </p:val>
                                        </p:tav>
                                      </p:tavLst>
                                    </p:anim>
                                    <p:anim calcmode="lin" valueType="num">
                                      <p:cBhvr>
                                        <p:cTn id="17" dur="500" fill="hold"/>
                                        <p:tgtEl>
                                          <p:spTgt spid="40"/>
                                        </p:tgtEl>
                                        <p:attrNameLst>
                                          <p:attrName>ppt_h</p:attrName>
                                        </p:attrNameLst>
                                      </p:cBhvr>
                                      <p:tavLst>
                                        <p:tav tm="0">
                                          <p:val>
                                            <p:fltVal val="0"/>
                                          </p:val>
                                        </p:tav>
                                        <p:tav tm="100000">
                                          <p:val>
                                            <p:strVal val="#ppt_h"/>
                                          </p:val>
                                        </p:tav>
                                      </p:tavLst>
                                    </p:anim>
                                    <p:animEffect transition="in" filter="fade">
                                      <p:cBhvr>
                                        <p:cTn id="18" dur="500"/>
                                        <p:tgtEl>
                                          <p:spTgt spid="40"/>
                                        </p:tgtEl>
                                      </p:cBhvr>
                                    </p:animEffect>
                                  </p:childTnLst>
                                </p:cTn>
                              </p:par>
                              <p:par>
                                <p:cTn id="19" presetID="53" presetClass="entr" presetSubtype="16" fill="hold" nodeType="withEffect">
                                  <p:stCondLst>
                                    <p:cond delay="750"/>
                                  </p:stCondLst>
                                  <p:childTnLst>
                                    <p:set>
                                      <p:cBhvr>
                                        <p:cTn id="20" dur="1" fill="hold">
                                          <p:stCondLst>
                                            <p:cond delay="0"/>
                                          </p:stCondLst>
                                        </p:cTn>
                                        <p:tgtEl>
                                          <p:spTgt spid="46"/>
                                        </p:tgtEl>
                                        <p:attrNameLst>
                                          <p:attrName>style.visibility</p:attrName>
                                        </p:attrNameLst>
                                      </p:cBhvr>
                                      <p:to>
                                        <p:strVal val="visible"/>
                                      </p:to>
                                    </p:set>
                                    <p:anim calcmode="lin" valueType="num">
                                      <p:cBhvr>
                                        <p:cTn id="21" dur="500" fill="hold"/>
                                        <p:tgtEl>
                                          <p:spTgt spid="46"/>
                                        </p:tgtEl>
                                        <p:attrNameLst>
                                          <p:attrName>ppt_w</p:attrName>
                                        </p:attrNameLst>
                                      </p:cBhvr>
                                      <p:tavLst>
                                        <p:tav tm="0">
                                          <p:val>
                                            <p:fltVal val="0"/>
                                          </p:val>
                                        </p:tav>
                                        <p:tav tm="100000">
                                          <p:val>
                                            <p:strVal val="#ppt_w"/>
                                          </p:val>
                                        </p:tav>
                                      </p:tavLst>
                                    </p:anim>
                                    <p:anim calcmode="lin" valueType="num">
                                      <p:cBhvr>
                                        <p:cTn id="22" dur="500" fill="hold"/>
                                        <p:tgtEl>
                                          <p:spTgt spid="46"/>
                                        </p:tgtEl>
                                        <p:attrNameLst>
                                          <p:attrName>ppt_h</p:attrName>
                                        </p:attrNameLst>
                                      </p:cBhvr>
                                      <p:tavLst>
                                        <p:tav tm="0">
                                          <p:val>
                                            <p:fltVal val="0"/>
                                          </p:val>
                                        </p:tav>
                                        <p:tav tm="100000">
                                          <p:val>
                                            <p:strVal val="#ppt_h"/>
                                          </p:val>
                                        </p:tav>
                                      </p:tavLst>
                                    </p:anim>
                                    <p:animEffect transition="in" filter="fade">
                                      <p:cBhvr>
                                        <p:cTn id="23"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34" name="组合 33"/>
          <p:cNvGrpSpPr/>
          <p:nvPr userDrawn="1"/>
        </p:nvGrpSpPr>
        <p:grpSpPr>
          <a:xfrm>
            <a:off x="4947050" y="29753"/>
            <a:ext cx="1154483" cy="584775"/>
            <a:chOff x="29482" y="1624652"/>
            <a:chExt cx="1154483" cy="487312"/>
          </a:xfrm>
        </p:grpSpPr>
        <p:sp>
          <p:nvSpPr>
            <p:cNvPr id="35" name="TextBox 34"/>
            <p:cNvSpPr txBox="1"/>
            <p:nvPr userDrawn="1"/>
          </p:nvSpPr>
          <p:spPr>
            <a:xfrm>
              <a:off x="29482" y="1624652"/>
              <a:ext cx="115448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rPr>
                <a:t>INZHI DAOXUE</a:t>
              </a:r>
              <a:endParaRPr lang="zh-CN" altLang="en-US" sz="1000" dirty="0">
                <a:solidFill>
                  <a:srgbClr val="333333"/>
                </a:solidFill>
              </a:endParaRPr>
            </a:p>
          </p:txBody>
        </p:sp>
        <p:sp>
          <p:nvSpPr>
            <p:cNvPr id="36" name="TextBox 35">
              <a:hlinkClick r:id="rId4" action="ppaction://hlinksldjump"/>
            </p:cNvPr>
            <p:cNvSpPr txBox="1"/>
            <p:nvPr userDrawn="1"/>
          </p:nvSpPr>
          <p:spPr>
            <a:xfrm>
              <a:off x="275416" y="1728180"/>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197901" y="-27384"/>
            <a:ext cx="1443037" cy="880109"/>
            <a:chOff x="11613" y="2237065"/>
            <a:chExt cx="1443037" cy="733424"/>
          </a:xfrm>
        </p:grpSpPr>
        <p:pic>
          <p:nvPicPr>
            <p:cNvPr id="41" name="图片 40"/>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42" name="TextBox 41"/>
            <p:cNvSpPr txBox="1"/>
            <p:nvPr userDrawn="1"/>
          </p:nvSpPr>
          <p:spPr>
            <a:xfrm>
              <a:off x="29482" y="2276803"/>
              <a:ext cx="1261884"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Z</a:t>
              </a:r>
              <a:r>
                <a:rPr lang="en-US" altLang="zh-CN" sz="900" dirty="0" smtClean="0">
                  <a:solidFill>
                    <a:schemeClr val="bg1"/>
                  </a:solidFill>
                  <a:latin typeface="+mn-lt"/>
                  <a:ea typeface="+mn-ea"/>
                </a:rPr>
                <a:t>HONGNAN TANJIU</a:t>
              </a:r>
              <a:endParaRPr lang="zh-CN" altLang="en-US" sz="900" dirty="0">
                <a:solidFill>
                  <a:schemeClr val="bg1"/>
                </a:solidFill>
              </a:endParaRPr>
            </a:p>
          </p:txBody>
        </p:sp>
        <p:sp>
          <p:nvSpPr>
            <p:cNvPr id="43" name="TextBox 42">
              <a:hlinkClick r:id="rId6"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重难探究</a:t>
              </a:r>
              <a:endParaRPr lang="zh-CN" altLang="en-US" sz="1400" dirty="0">
                <a:solidFill>
                  <a:schemeClr val="bg1"/>
                </a:solidFill>
                <a:latin typeface="黑体" panose="02010600030101010101" pitchFamily="2" charset="-122"/>
                <a:ea typeface="黑体" panose="02010600030101010101" pitchFamily="2" charset="-122"/>
              </a:endParaRPr>
            </a:p>
          </p:txBody>
        </p:sp>
      </p:grpSp>
      <p:grpSp>
        <p:nvGrpSpPr>
          <p:cNvPr id="47" name="组合 46"/>
          <p:cNvGrpSpPr/>
          <p:nvPr userDrawn="1"/>
        </p:nvGrpSpPr>
        <p:grpSpPr>
          <a:xfrm>
            <a:off x="7645150" y="29755"/>
            <a:ext cx="1188146" cy="584775"/>
            <a:chOff x="29482" y="2918863"/>
            <a:chExt cx="1188146" cy="487312"/>
          </a:xfrm>
        </p:grpSpPr>
        <p:sp>
          <p:nvSpPr>
            <p:cNvPr id="48" name="TextBox 47"/>
            <p:cNvSpPr txBox="1"/>
            <p:nvPr userDrawn="1"/>
          </p:nvSpPr>
          <p:spPr>
            <a:xfrm>
              <a:off x="29482" y="2918863"/>
              <a:ext cx="118814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UXIE TUOZHAN</a:t>
              </a:r>
              <a:endParaRPr lang="zh-CN" altLang="en-US" sz="1000" dirty="0">
                <a:solidFill>
                  <a:srgbClr val="333333"/>
                </a:solidFill>
              </a:endParaRPr>
            </a:p>
          </p:txBody>
        </p:sp>
        <p:sp>
          <p:nvSpPr>
            <p:cNvPr id="49" name="TextBox 48">
              <a:hlinkClick r:id="rId7"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读写拓展</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53" presetClass="entr" presetSubtype="16" fill="hold" nodeType="afterEffect">
                                  <p:stCondLst>
                                    <p:cond delay="25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par>
                                <p:cTn id="16" presetID="12" presetClass="entr" presetSubtype="1" fill="hold" nodeType="withEffect">
                                  <p:stCondLst>
                                    <p:cond delay="250"/>
                                  </p:stCondLst>
                                  <p:childTnLst>
                                    <p:set>
                                      <p:cBhvr>
                                        <p:cTn id="17" dur="1" fill="hold">
                                          <p:stCondLst>
                                            <p:cond delay="0"/>
                                          </p:stCondLst>
                                        </p:cTn>
                                        <p:tgtEl>
                                          <p:spTgt spid="40"/>
                                        </p:tgtEl>
                                        <p:attrNameLst>
                                          <p:attrName>style.visibility</p:attrName>
                                        </p:attrNameLst>
                                      </p:cBhvr>
                                      <p:to>
                                        <p:strVal val="visible"/>
                                      </p:to>
                                    </p:set>
                                    <p:anim calcmode="lin" valueType="num">
                                      <p:cBhvr additive="base">
                                        <p:cTn id="18" dur="500"/>
                                        <p:tgtEl>
                                          <p:spTgt spid="40"/>
                                        </p:tgtEl>
                                        <p:attrNameLst>
                                          <p:attrName>ppt_y</p:attrName>
                                        </p:attrNameLst>
                                      </p:cBhvr>
                                      <p:tavLst>
                                        <p:tav tm="0">
                                          <p:val>
                                            <p:strVal val="#ppt_y-#ppt_h*1.125000"/>
                                          </p:val>
                                        </p:tav>
                                        <p:tav tm="100000">
                                          <p:val>
                                            <p:strVal val="#ppt_y"/>
                                          </p:val>
                                        </p:tav>
                                      </p:tavLst>
                                    </p:anim>
                                    <p:animEffect transition="in" filter="wipe(down)">
                                      <p:cBhvr>
                                        <p:cTn id="19" dur="500"/>
                                        <p:tgtEl>
                                          <p:spTgt spid="40"/>
                                        </p:tgtEl>
                                      </p:cBhvr>
                                    </p:animEffect>
                                  </p:childTnLst>
                                </p:cTn>
                              </p:par>
                              <p:par>
                                <p:cTn id="20" presetID="53" presetClass="entr" presetSubtype="16" fill="hold" nodeType="withEffect">
                                  <p:stCondLst>
                                    <p:cond delay="750"/>
                                  </p:stCondLst>
                                  <p:childTnLst>
                                    <p:set>
                                      <p:cBhvr>
                                        <p:cTn id="21" dur="1" fill="hold">
                                          <p:stCondLst>
                                            <p:cond delay="0"/>
                                          </p:stCondLst>
                                        </p:cTn>
                                        <p:tgtEl>
                                          <p:spTgt spid="47"/>
                                        </p:tgtEl>
                                        <p:attrNameLst>
                                          <p:attrName>style.visibility</p:attrName>
                                        </p:attrNameLst>
                                      </p:cBhvr>
                                      <p:to>
                                        <p:strVal val="visible"/>
                                      </p:to>
                                    </p:set>
                                    <p:anim calcmode="lin" valueType="num">
                                      <p:cBhvr>
                                        <p:cTn id="22" dur="500" fill="hold"/>
                                        <p:tgtEl>
                                          <p:spTgt spid="47"/>
                                        </p:tgtEl>
                                        <p:attrNameLst>
                                          <p:attrName>ppt_w</p:attrName>
                                        </p:attrNameLst>
                                      </p:cBhvr>
                                      <p:tavLst>
                                        <p:tav tm="0">
                                          <p:val>
                                            <p:fltVal val="0"/>
                                          </p:val>
                                        </p:tav>
                                        <p:tav tm="100000">
                                          <p:val>
                                            <p:strVal val="#ppt_w"/>
                                          </p:val>
                                        </p:tav>
                                      </p:tavLst>
                                    </p:anim>
                                    <p:anim calcmode="lin" valueType="num">
                                      <p:cBhvr>
                                        <p:cTn id="23" dur="500" fill="hold"/>
                                        <p:tgtEl>
                                          <p:spTgt spid="47"/>
                                        </p:tgtEl>
                                        <p:attrNameLst>
                                          <p:attrName>ppt_h</p:attrName>
                                        </p:attrNameLst>
                                      </p:cBhvr>
                                      <p:tavLst>
                                        <p:tav tm="0">
                                          <p:val>
                                            <p:fltVal val="0"/>
                                          </p:val>
                                        </p:tav>
                                        <p:tav tm="100000">
                                          <p:val>
                                            <p:strVal val="#ppt_h"/>
                                          </p:val>
                                        </p:tav>
                                      </p:tavLst>
                                    </p:anim>
                                    <p:animEffect transition="in" filter="fade">
                                      <p:cBhvr>
                                        <p:cTn id="2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34" name="组合 33"/>
          <p:cNvGrpSpPr/>
          <p:nvPr userDrawn="1"/>
        </p:nvGrpSpPr>
        <p:grpSpPr>
          <a:xfrm>
            <a:off x="4947050" y="29753"/>
            <a:ext cx="1154483" cy="584775"/>
            <a:chOff x="29482" y="1624652"/>
            <a:chExt cx="1154483" cy="487312"/>
          </a:xfrm>
        </p:grpSpPr>
        <p:sp>
          <p:nvSpPr>
            <p:cNvPr id="35" name="TextBox 34"/>
            <p:cNvSpPr txBox="1"/>
            <p:nvPr userDrawn="1"/>
          </p:nvSpPr>
          <p:spPr>
            <a:xfrm>
              <a:off x="29482" y="1624652"/>
              <a:ext cx="115448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rPr>
                <a:t>INZHI DAOXUE</a:t>
              </a:r>
              <a:endParaRPr lang="zh-CN" altLang="en-US" sz="1000" dirty="0">
                <a:solidFill>
                  <a:srgbClr val="333333"/>
                </a:solidFill>
              </a:endParaRPr>
            </a:p>
          </p:txBody>
        </p:sp>
        <p:sp>
          <p:nvSpPr>
            <p:cNvPr id="36" name="TextBox 35">
              <a:hlinkClick r:id="rId4" action="ppaction://hlinksldjump"/>
            </p:cNvPr>
            <p:cNvSpPr txBox="1"/>
            <p:nvPr userDrawn="1"/>
          </p:nvSpPr>
          <p:spPr>
            <a:xfrm>
              <a:off x="275416" y="1728180"/>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4" name="组合 43"/>
          <p:cNvGrpSpPr/>
          <p:nvPr userDrawn="1"/>
        </p:nvGrpSpPr>
        <p:grpSpPr>
          <a:xfrm>
            <a:off x="6167395" y="29755"/>
            <a:ext cx="1261884" cy="584775"/>
            <a:chOff x="29482" y="2276803"/>
            <a:chExt cx="1261884" cy="487312"/>
          </a:xfrm>
        </p:grpSpPr>
        <p:sp>
          <p:nvSpPr>
            <p:cNvPr id="45" name="TextBox 44"/>
            <p:cNvSpPr txBox="1"/>
            <p:nvPr userDrawn="1"/>
          </p:nvSpPr>
          <p:spPr>
            <a:xfrm>
              <a:off x="29482" y="2276803"/>
              <a:ext cx="126188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HONGNAN TANJIU</a:t>
              </a:r>
              <a:endParaRPr lang="zh-CN" altLang="en-US" sz="900" dirty="0">
                <a:solidFill>
                  <a:srgbClr val="333333"/>
                </a:solidFill>
              </a:endParaRPr>
            </a:p>
          </p:txBody>
        </p:sp>
        <p:sp>
          <p:nvSpPr>
            <p:cNvPr id="46" name="TextBox 45">
              <a:hlinkClick r:id="rId5"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7" name="组合 46"/>
          <p:cNvGrpSpPr/>
          <p:nvPr userDrawn="1"/>
        </p:nvGrpSpPr>
        <p:grpSpPr>
          <a:xfrm>
            <a:off x="7543337" y="-27384"/>
            <a:ext cx="1443037" cy="880109"/>
            <a:chOff x="11613" y="2907777"/>
            <a:chExt cx="1443037" cy="733424"/>
          </a:xfrm>
        </p:grpSpPr>
        <p:pic>
          <p:nvPicPr>
            <p:cNvPr id="48" name="图片 4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49" name="TextBox 48"/>
            <p:cNvSpPr txBox="1"/>
            <p:nvPr userDrawn="1"/>
          </p:nvSpPr>
          <p:spPr>
            <a:xfrm>
              <a:off x="29482" y="2918863"/>
              <a:ext cx="1188146"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UXIE TUOZHAN</a:t>
              </a:r>
              <a:endParaRPr lang="zh-CN" altLang="en-US" sz="1000" dirty="0">
                <a:solidFill>
                  <a:schemeClr val="bg1"/>
                </a:solidFill>
              </a:endParaRPr>
            </a:p>
          </p:txBody>
        </p:sp>
        <p:sp>
          <p:nvSpPr>
            <p:cNvPr id="50" name="TextBox 49">
              <a:hlinkClick r:id="rId7"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读写拓展</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nodeType="afterEffect">
                                  <p:stCondLst>
                                    <p:cond delay="25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par>
                                <p:cTn id="16" presetID="53" presetClass="entr" presetSubtype="16" fill="hold" nodeType="withEffect">
                                  <p:stCondLst>
                                    <p:cond delay="500"/>
                                  </p:stCondLst>
                                  <p:childTnLst>
                                    <p:set>
                                      <p:cBhvr>
                                        <p:cTn id="17" dur="1" fill="hold">
                                          <p:stCondLst>
                                            <p:cond delay="0"/>
                                          </p:stCondLst>
                                        </p:cTn>
                                        <p:tgtEl>
                                          <p:spTgt spid="44"/>
                                        </p:tgtEl>
                                        <p:attrNameLst>
                                          <p:attrName>style.visibility</p:attrName>
                                        </p:attrNameLst>
                                      </p:cBhvr>
                                      <p:to>
                                        <p:strVal val="visible"/>
                                      </p:to>
                                    </p:set>
                                    <p:anim calcmode="lin" valueType="num">
                                      <p:cBhvr>
                                        <p:cTn id="18" dur="500" fill="hold"/>
                                        <p:tgtEl>
                                          <p:spTgt spid="44"/>
                                        </p:tgtEl>
                                        <p:attrNameLst>
                                          <p:attrName>ppt_w</p:attrName>
                                        </p:attrNameLst>
                                      </p:cBhvr>
                                      <p:tavLst>
                                        <p:tav tm="0">
                                          <p:val>
                                            <p:fltVal val="0"/>
                                          </p:val>
                                        </p:tav>
                                        <p:tav tm="100000">
                                          <p:val>
                                            <p:strVal val="#ppt_w"/>
                                          </p:val>
                                        </p:tav>
                                      </p:tavLst>
                                    </p:anim>
                                    <p:anim calcmode="lin" valueType="num">
                                      <p:cBhvr>
                                        <p:cTn id="19" dur="500" fill="hold"/>
                                        <p:tgtEl>
                                          <p:spTgt spid="44"/>
                                        </p:tgtEl>
                                        <p:attrNameLst>
                                          <p:attrName>ppt_h</p:attrName>
                                        </p:attrNameLst>
                                      </p:cBhvr>
                                      <p:tavLst>
                                        <p:tav tm="0">
                                          <p:val>
                                            <p:fltVal val="0"/>
                                          </p:val>
                                        </p:tav>
                                        <p:tav tm="100000">
                                          <p:val>
                                            <p:strVal val="#ppt_h"/>
                                          </p:val>
                                        </p:tav>
                                      </p:tavLst>
                                    </p:anim>
                                    <p:animEffect transition="in" filter="fade">
                                      <p:cBhvr>
                                        <p:cTn id="20" dur="500"/>
                                        <p:tgtEl>
                                          <p:spTgt spid="44"/>
                                        </p:tgtEl>
                                      </p:cBhvr>
                                    </p:animEffect>
                                  </p:childTnLst>
                                </p:cTn>
                              </p:par>
                              <p:par>
                                <p:cTn id="21" presetID="12" presetClass="entr" presetSubtype="1" fill="hold" nodeType="withEffect">
                                  <p:stCondLst>
                                    <p:cond delay="50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500"/>
                                        <p:tgtEl>
                                          <p:spTgt spid="47"/>
                                        </p:tgtEl>
                                        <p:attrNameLst>
                                          <p:attrName>ppt_y</p:attrName>
                                        </p:attrNameLst>
                                      </p:cBhvr>
                                      <p:tavLst>
                                        <p:tav tm="0">
                                          <p:val>
                                            <p:strVal val="#ppt_y-#ppt_h*1.125000"/>
                                          </p:val>
                                        </p:tav>
                                        <p:tav tm="100000">
                                          <p:val>
                                            <p:strVal val="#ppt_y"/>
                                          </p:val>
                                        </p:tav>
                                      </p:tavLst>
                                    </p:anim>
                                    <p:animEffect transition="in" filter="wipe(down)">
                                      <p:cBhvr>
                                        <p:cTn id="2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1</a:t>
            </a:r>
            <a:r>
              <a:rPr lang="zh-CN" altLang="zh-CN" sz="1600" dirty="0" smtClean="0"/>
              <a:t>　窦娥冤</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slide" Target="slide6.xml"/><Relationship Id="rId7" Type="http://schemas.openxmlformats.org/officeDocument/2006/relationships/package" Target="../embeddings/Microsoft_Word___4.docx"/><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oleObject" Target="../embeddings/oleObject4.bin"/><Relationship Id="rId5" Type="http://schemas.openxmlformats.org/officeDocument/2006/relationships/slide" Target="slide9.xml"/><Relationship Id="rId4" Type="http://schemas.openxmlformats.org/officeDocument/2006/relationships/slide" Target="slide8.xml"/></Relationships>
</file>

<file path=ppt/slides/_rels/slide11.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5.xml"/><Relationship Id="rId4" Type="http://schemas.openxmlformats.org/officeDocument/2006/relationships/slide" Target="slide9.xml"/></Relationships>
</file>

<file path=ppt/slides/_rels/slide1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5.xml"/><Relationship Id="rId4" Type="http://schemas.openxmlformats.org/officeDocument/2006/relationships/slide" Target="slide9.xml"/></Relationships>
</file>

<file path=ppt/slides/_rels/slide1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2.xml"/><Relationship Id="rId4" Type="http://schemas.openxmlformats.org/officeDocument/2006/relationships/slide" Target="slide21.xml"/></Relationships>
</file>

<file path=ppt/slides/_rels/slide14.xml.rels><?xml version="1.0" encoding="UTF-8" standalone="yes"?>
<Relationships xmlns="http://schemas.openxmlformats.org/package/2006/relationships"><Relationship Id="rId8" Type="http://schemas.openxmlformats.org/officeDocument/2006/relationships/package" Target="../embeddings/Microsoft_Word___5.docx"/><Relationship Id="rId3" Type="http://schemas.openxmlformats.org/officeDocument/2006/relationships/slide" Target="slide13.xml"/><Relationship Id="rId7" Type="http://schemas.openxmlformats.org/officeDocument/2006/relationships/oleObject" Target="../embeddings/oleObject5.bin"/><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19.xml"/><Relationship Id="rId9" Type="http://schemas.openxmlformats.org/officeDocument/2006/relationships/image" Target="../media/image13.emf"/></Relationships>
</file>

<file path=ppt/slides/_rels/slide15.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2.xml"/><Relationship Id="rId4" Type="http://schemas.openxmlformats.org/officeDocument/2006/relationships/slide" Target="slide21.xml"/></Relationships>
</file>

<file path=ppt/slides/_rels/slide16.xml.rels><?xml version="1.0" encoding="UTF-8" standalone="yes"?>
<Relationships xmlns="http://schemas.openxmlformats.org/package/2006/relationships"><Relationship Id="rId8" Type="http://schemas.openxmlformats.org/officeDocument/2006/relationships/package" Target="../embeddings/Microsoft_Word___6.docx"/><Relationship Id="rId3" Type="http://schemas.openxmlformats.org/officeDocument/2006/relationships/slide" Target="slide13.xml"/><Relationship Id="rId7" Type="http://schemas.openxmlformats.org/officeDocument/2006/relationships/oleObject" Target="../embeddings/oleObject6.bin"/><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19.xml"/><Relationship Id="rId9" Type="http://schemas.openxmlformats.org/officeDocument/2006/relationships/image" Target="../media/image14.emf"/></Relationships>
</file>

<file path=ppt/slides/_rels/slide17.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2.xml"/><Relationship Id="rId4" Type="http://schemas.openxmlformats.org/officeDocument/2006/relationships/slide" Target="slide21.xml"/></Relationships>
</file>

<file path=ppt/slides/_rels/slide18.xml.rels><?xml version="1.0" encoding="UTF-8" standalone="yes"?>
<Relationships xmlns="http://schemas.openxmlformats.org/package/2006/relationships"><Relationship Id="rId8" Type="http://schemas.openxmlformats.org/officeDocument/2006/relationships/package" Target="../embeddings/Microsoft_Word___7.docx"/><Relationship Id="rId3" Type="http://schemas.openxmlformats.org/officeDocument/2006/relationships/slide" Target="slide13.xml"/><Relationship Id="rId7" Type="http://schemas.openxmlformats.org/officeDocument/2006/relationships/oleObject" Target="../embeddings/oleObject7.bin"/><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19.xml"/><Relationship Id="rId9" Type="http://schemas.openxmlformats.org/officeDocument/2006/relationships/image" Target="../media/image15.emf"/></Relationships>
</file>

<file path=ppt/slides/_rels/slide19.xml.rels><?xml version="1.0" encoding="UTF-8" standalone="yes"?>
<Relationships xmlns="http://schemas.openxmlformats.org/package/2006/relationships"><Relationship Id="rId8" Type="http://schemas.openxmlformats.org/officeDocument/2006/relationships/package" Target="../embeddings/Microsoft_Word___8.docx"/><Relationship Id="rId3" Type="http://schemas.openxmlformats.org/officeDocument/2006/relationships/slide" Target="slide13.xml"/><Relationship Id="rId7" Type="http://schemas.openxmlformats.org/officeDocument/2006/relationships/oleObject" Target="../embeddings/oleObject8.bin"/><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19.xml"/><Relationship Id="rId9" Type="http://schemas.openxmlformats.org/officeDocument/2006/relationships/image" Target="../media/image16.emf"/></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8.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2.xml"/><Relationship Id="rId4" Type="http://schemas.openxmlformats.org/officeDocument/2006/relationships/slide" Target="slide21.xml"/></Relationships>
</file>

<file path=ppt/slides/_rels/slide21.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6.xml"/><Relationship Id="rId6" Type="http://schemas.openxmlformats.org/officeDocument/2006/relationships/image" Target="../media/image17.jpeg"/><Relationship Id="rId5" Type="http://schemas.openxmlformats.org/officeDocument/2006/relationships/slide" Target="slide22.xml"/><Relationship Id="rId4" Type="http://schemas.openxmlformats.org/officeDocument/2006/relationships/slide" Target="slide21.xml"/></Relationships>
</file>

<file path=ppt/slides/_rels/slide22.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2.xml"/><Relationship Id="rId4" Type="http://schemas.openxmlformats.org/officeDocument/2006/relationships/slide" Target="slide21.xml"/></Relationships>
</file>

<file path=ppt/slides/_rels/slide2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2.xml"/><Relationship Id="rId4" Type="http://schemas.openxmlformats.org/officeDocument/2006/relationships/slide" Target="slide21.xml"/></Relationships>
</file>

<file path=ppt/slides/_rels/slide24.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4.xml"/><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25.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4.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4.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image" Target="../media/image9.emf"/><Relationship Id="rId4" Type="http://schemas.openxmlformats.org/officeDocument/2006/relationships/package" Target="../embeddings/Microsoft_Word___2.docx"/></Relationships>
</file>

<file path=ppt/slides/_rels/slide6.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5.xml"/><Relationship Id="rId5" Type="http://schemas.openxmlformats.org/officeDocument/2006/relationships/image" Target="../media/image10.jpeg"/><Relationship Id="rId4" Type="http://schemas.openxmlformats.org/officeDocument/2006/relationships/slide" Target="slide9.xml"/></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5.xml"/><Relationship Id="rId4" Type="http://schemas.openxmlformats.org/officeDocument/2006/relationships/slide" Target="slide9.xml"/></Relationships>
</file>

<file path=ppt/slides/_rels/slide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5.xml"/><Relationship Id="rId4" Type="http://schemas.openxmlformats.org/officeDocument/2006/relationships/slide" Target="slide9.xml"/></Relationships>
</file>

<file path=ppt/slides/_rels/slide9.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slide" Target="slide6.xml"/><Relationship Id="rId7" Type="http://schemas.openxmlformats.org/officeDocument/2006/relationships/package" Target="../embeddings/Microsoft_Word___3.docx"/><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slide" Target="slide9.xml"/><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b="1" dirty="0"/>
              <a:t>第一</a:t>
            </a:r>
            <a:r>
              <a:rPr lang="zh-CN" altLang="zh-CN" b="1" dirty="0" smtClean="0"/>
              <a:t>单元</a:t>
            </a:r>
            <a:r>
              <a:rPr lang="en-US" altLang="zh-CN" b="1" dirty="0" smtClean="0"/>
              <a:t>  </a:t>
            </a:r>
            <a:r>
              <a:rPr lang="zh-CN" altLang="zh-CN" dirty="0" smtClean="0"/>
              <a:t>中国</a:t>
            </a:r>
            <a:r>
              <a:rPr lang="zh-CN" altLang="zh-CN" dirty="0"/>
              <a:t>古代戏曲和中外</a:t>
            </a:r>
            <a:r>
              <a:rPr lang="zh-CN" altLang="zh-CN" dirty="0" smtClean="0"/>
              <a:t>话剧</a:t>
            </a:r>
            <a:endParaRPr lang="zh-CN" altLang="zh-CN" dirty="0"/>
          </a:p>
        </p:txBody>
      </p:sp>
    </p:spTree>
    <p:extLst>
      <p:ext uri="{BB962C8B-B14F-4D97-AF65-F5344CB8AC3E}">
        <p14:creationId xmlns:p14="http://schemas.microsoft.com/office/powerpoint/2010/main" val="2113085124"/>
      </p:ext>
    </p:extLst>
  </p:cSld>
  <p:clrMapOvr>
    <a:masterClrMapping/>
  </p:clrMapOvr>
  <p:transition spd="slow">
    <p:randomBa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16722"/>
            <a:ext cx="1423467" cy="507831"/>
          </a:xfrm>
          <a:prstGeom prst="rect">
            <a:avLst/>
          </a:prstGeom>
        </p:spPr>
        <p:txBody>
          <a:bodyPr wrap="none">
            <a:spAutoFit/>
          </a:bodyPr>
          <a:lstStyle/>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873499708"/>
              </p:ext>
            </p:extLst>
          </p:nvPr>
        </p:nvGraphicFramePr>
        <p:xfrm>
          <a:off x="508000" y="2650170"/>
          <a:ext cx="8128000" cy="2939070"/>
        </p:xfrm>
        <a:graphic>
          <a:graphicData uri="http://schemas.openxmlformats.org/presentationml/2006/ole">
            <mc:AlternateContent xmlns:mc="http://schemas.openxmlformats.org/markup-compatibility/2006">
              <mc:Choice xmlns:v="urn:schemas-microsoft-com:vml" Requires="v">
                <p:oleObj spid="_x0000_s8208" name="文档" r:id="rId7" imgW="3893887" imgH="1407910" progId="Word.Document.12">
                  <p:embed/>
                </p:oleObj>
              </mc:Choice>
              <mc:Fallback>
                <p:oleObj name="文档" r:id="rId7" imgW="3893887" imgH="1407910" progId="Word.Document.12">
                  <p:embed/>
                  <p:pic>
                    <p:nvPicPr>
                      <p:cNvPr id="0" name=""/>
                      <p:cNvPicPr/>
                      <p:nvPr/>
                    </p:nvPicPr>
                    <p:blipFill>
                      <a:blip r:embed="rId8"/>
                      <a:stretch>
                        <a:fillRect/>
                      </a:stretch>
                    </p:blipFill>
                    <p:spPr>
                      <a:xfrm>
                        <a:off x="508000" y="2650170"/>
                        <a:ext cx="8128000" cy="2939070"/>
                      </a:xfrm>
                      <a:prstGeom prst="rect">
                        <a:avLst/>
                      </a:prstGeom>
                    </p:spPr>
                  </p:pic>
                </p:oleObj>
              </mc:Fallback>
            </mc:AlternateContent>
          </a:graphicData>
        </a:graphic>
      </p:graphicFrame>
    </p:spTree>
    <p:extLst>
      <p:ext uri="{BB962C8B-B14F-4D97-AF65-F5344CB8AC3E}">
        <p14:creationId xmlns:p14="http://schemas.microsoft.com/office/powerpoint/2010/main" val="1216477124"/>
      </p:ext>
    </p:extLst>
  </p:cSld>
  <p:clrMapOvr>
    <a:masterClrMapping/>
  </p:clrMapOvr>
  <mc:AlternateContent xmlns:mc="http://schemas.openxmlformats.org/markup-compatibility/2006" xmlns:p14="http://schemas.microsoft.com/office/powerpoint/2010/main">
    <mc:Choice Requires="p14">
      <p:transition spd="slow" p14:dur="1100">
        <p:strips/>
      </p:transition>
    </mc:Choice>
    <mc:Fallback xmlns="">
      <p:transition spd="slow">
        <p:strip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54542"/>
            <a:ext cx="8128000" cy="4194738"/>
          </a:xfrm>
          <a:prstGeom prst="rect">
            <a:avLst/>
          </a:prstGeom>
        </p:spPr>
        <p:txBody>
          <a:bodyPr>
            <a:spAutoFit/>
          </a:bodyPr>
          <a:lstStyle/>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恓惶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烦恼不安的样子。</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鳏寡孤独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泛指没有或丧失劳动力而又无依无靠的人。</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cs typeface="Times New Roman" panose="02020603050405020304" pitchFamily="18" charset="0"/>
              </a:rPr>
              <a:t>燕侣莺俦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比喻年轻的女伴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也比喻相爱的青年男女。</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(4)</a:t>
            </a:r>
            <a:r>
              <a:rPr lang="zh-CN" altLang="zh-CN" dirty="0">
                <a:solidFill>
                  <a:srgbClr val="000000"/>
                </a:solidFill>
                <a:latin typeface="Times New Roman" panose="02020603050405020304" pitchFamily="18" charset="0"/>
                <a:cs typeface="Times New Roman" panose="02020603050405020304" pitchFamily="18" charset="0"/>
              </a:rPr>
              <a:t>浪荡乾坤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本义指天下太平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文中是光天化日之下的意思。</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(5)</a:t>
            </a:r>
            <a:r>
              <a:rPr lang="zh-CN" altLang="zh-CN" dirty="0">
                <a:solidFill>
                  <a:srgbClr val="000000"/>
                </a:solidFill>
                <a:latin typeface="Times New Roman" panose="02020603050405020304" pitchFamily="18" charset="0"/>
                <a:cs typeface="Times New Roman" panose="02020603050405020304" pitchFamily="18" charset="0"/>
              </a:rPr>
              <a:t>灭罪修因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消除掉今生的罪孽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修得来世的福分。</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(6)</a:t>
            </a:r>
            <a:r>
              <a:rPr lang="zh-CN" altLang="zh-CN" dirty="0">
                <a:solidFill>
                  <a:srgbClr val="000000"/>
                </a:solidFill>
                <a:latin typeface="Times New Roman" panose="02020603050405020304" pitchFamily="18" charset="0"/>
                <a:cs typeface="Times New Roman" panose="02020603050405020304" pitchFamily="18" charset="0"/>
              </a:rPr>
              <a:t>举案齐眉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汉代梁鸿的妻子孟光送饭时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总是把端饭的托盘举得和眉毛一样高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以表示尊敬。后用来形容夫妻互敬互爱。</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(7)</a:t>
            </a:r>
            <a:r>
              <a:rPr lang="zh-CN" altLang="zh-CN" dirty="0">
                <a:solidFill>
                  <a:srgbClr val="000000"/>
                </a:solidFill>
                <a:latin typeface="Times New Roman" panose="02020603050405020304" pitchFamily="18" charset="0"/>
                <a:cs typeface="Times New Roman" panose="02020603050405020304" pitchFamily="18" charset="0"/>
              </a:rPr>
              <a:t>顺水推船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又为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顺水推舟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比喻顺应趋势办事。</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(8)</a:t>
            </a:r>
            <a:r>
              <a:rPr lang="zh-CN" altLang="zh-CN" dirty="0">
                <a:solidFill>
                  <a:srgbClr val="000000"/>
                </a:solidFill>
                <a:latin typeface="Times New Roman" panose="02020603050405020304" pitchFamily="18" charset="0"/>
                <a:cs typeface="Times New Roman" panose="02020603050405020304" pitchFamily="18" charset="0"/>
              </a:rPr>
              <a:t>杳无音信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远得不见踪影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也没有音信。</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44039372"/>
      </p:ext>
    </p:extLst>
  </p:cSld>
  <p:clrMapOvr>
    <a:masterClrMapping/>
  </p:clrMapOvr>
  <mc:AlternateContent xmlns:mc="http://schemas.openxmlformats.org/markup-compatibility/2006" xmlns:p14="http://schemas.microsoft.com/office/powerpoint/2010/main">
    <mc:Choice Requires="p14">
      <p:transition spd="slow" p14:dur="1100">
        <p:pull dir="ru"/>
      </p:transition>
    </mc:Choice>
    <mc:Fallback xmlns="">
      <p:transition spd="slow">
        <p:pull dir="ru"/>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55593"/>
            <a:ext cx="8128000" cy="5025735"/>
          </a:xfrm>
          <a:prstGeom prst="rect">
            <a:avLst/>
          </a:prstGeom>
        </p:spPr>
        <p:txBody>
          <a:bodyPr>
            <a:spAutoFit/>
          </a:bodyPr>
          <a:lstStyle/>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4</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辨近义</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NEU-BZ-S92"/>
                <a:ea typeface="方正宋黑_GBK" panose="03000509000000000000" pitchFamily="65" charset="-122"/>
                <a:cs typeface="Times New Roman" panose="02020603050405020304" pitchFamily="18" charset="0"/>
              </a:rPr>
              <a:t>五味俱全</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NEU-BZ-S92"/>
                <a:ea typeface="方正宋黑_GBK" panose="03000509000000000000" pitchFamily="65" charset="-122"/>
                <a:cs typeface="Times New Roman" panose="02020603050405020304" pitchFamily="18" charset="0"/>
              </a:rPr>
              <a:t>五味杂陈</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辨析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两者都形容味道多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滋味全。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五味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是甜、酸、苦、辣、咸五种味道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泛指各种味道。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五味俱全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形容味道齐全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可以指食物花样多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品种全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也可以形容复杂的情绪和感受。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五味杂陈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各种味道混杂在一起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形容感受复杂而说不清。</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NEU-BZ-S92"/>
                <a:ea typeface="方正宋黑_GBK" panose="03000509000000000000" pitchFamily="65" charset="-122"/>
                <a:cs typeface="Times New Roman" panose="02020603050405020304" pitchFamily="18" charset="0"/>
              </a:rPr>
              <a:t>一贫如洗</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NEU-BZ-S92"/>
                <a:ea typeface="方正宋黑_GBK" panose="03000509000000000000" pitchFamily="65" charset="-122"/>
                <a:cs typeface="Times New Roman" panose="02020603050405020304" pitchFamily="18" charset="0"/>
              </a:rPr>
              <a:t>一寒如此</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辨析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两者都用来形容极度贫穷。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一贫如洗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形容穷得一无所有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就像被水冲洗过一样。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一寒如此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竟然贫穷到这种地步。使用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一寒如此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前面要有对贫寒情况的描写或交代。</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5</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天地也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只合把清浊分辨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可怎生糊突了盗跖、颜渊</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地也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你不分好歹何为地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天也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你错勘贤愚枉做天</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96654697"/>
      </p:ext>
    </p:extLst>
  </p:cSld>
  <p:clrMapOvr>
    <a:masterClrMapping/>
  </p:clrMapOvr>
  <mc:AlternateContent xmlns:mc="http://schemas.openxmlformats.org/markup-compatibility/2006" xmlns:p14="http://schemas.microsoft.com/office/powerpoint/2010/main">
    <mc:Choice Requires="p14">
      <p:transition spd="slow" p14:dur="1100">
        <p:blinds/>
      </p:transition>
    </mc:Choice>
    <mc:Fallback xmlns="">
      <p:transition spd="slow">
        <p:blind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p:cNvSpPr>
            <a:spLocks noChangeAspect="1"/>
          </p:cNvSpPr>
          <p:nvPr/>
        </p:nvSpPr>
        <p:spPr>
          <a:xfrm>
            <a:off x="508000" y="2027366"/>
            <a:ext cx="8128000" cy="3489866"/>
          </a:xfrm>
          <a:prstGeom prst="rect">
            <a:avLst/>
          </a:prstGeom>
        </p:spPr>
        <p:txBody>
          <a:bodyPr>
            <a:spAutoFit/>
          </a:bodyPr>
          <a:lstStyle/>
          <a:p>
            <a:pPr indent="406400">
              <a:lnSpc>
                <a:spcPct val="150000"/>
              </a:lnSpc>
              <a:spcAft>
                <a:spcPts val="0"/>
              </a:spcAft>
              <a:tabLst>
                <a:tab pos="1029335" algn="l"/>
                <a:tab pos="1850390" algn="l"/>
                <a:tab pos="2538095" algn="l"/>
                <a:tab pos="3221990" algn="l"/>
              </a:tabLst>
            </a:pPr>
            <a:r>
              <a:rPr lang="zh-CN" altLang="zh-CN" sz="2400" dirty="0">
                <a:solidFill>
                  <a:srgbClr val="000000"/>
                </a:solidFill>
                <a:latin typeface="NEU-BZ-S92"/>
                <a:ea typeface="黑体" panose="02010609060101010101" pitchFamily="49" charset="-122"/>
                <a:cs typeface="Times New Roman" panose="02020603050405020304" pitchFamily="18" charset="0"/>
              </a:rPr>
              <a:t>目标一</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了解戏剧内容</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把握戏剧冲突</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楔子一般在第一折之前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有时也在折与折之间。在第一折之前的相当于序幕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这出戏的楔子写了什么内容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作用是什么</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交代了与剧情相关的内容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如窦娥的身世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与蔡婆一家的关系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为后文故事的展开作铺垫。</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在杂剧里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人物出场读几句诗、说几句话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其作用是什么</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读几句诗叫定场诗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说几句话叫定场白。它们的作用是介绍剧情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安定观众情绪。</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矩形 11"/>
          <p:cNvSpPr/>
          <p:nvPr/>
        </p:nvSpPr>
        <p:spPr>
          <a:xfrm>
            <a:off x="256072" y="3408862"/>
            <a:ext cx="8564400" cy="812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6072" y="4725144"/>
            <a:ext cx="8564400" cy="812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randomBar/>
      </p:transition>
    </mc:Choice>
    <mc:Fallback xmlns="">
      <p:transition spd="slow">
        <p:randomBa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390742"/>
            <a:ext cx="8128000" cy="455253"/>
          </a:xfrm>
          <a:prstGeom prst="rect">
            <a:avLst/>
          </a:prstGeom>
        </p:spPr>
        <p:txBody>
          <a:bodyPr>
            <a:spAutoFit/>
          </a:bodyPr>
          <a:lstStyle/>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第一折中【后庭花】和【青哥儿】两段内容有什么不同</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215363029"/>
              </p:ext>
            </p:extLst>
          </p:nvPr>
        </p:nvGraphicFramePr>
        <p:xfrm>
          <a:off x="508000" y="1966806"/>
          <a:ext cx="8128000" cy="2717065"/>
        </p:xfrm>
        <a:graphic>
          <a:graphicData uri="http://schemas.openxmlformats.org/presentationml/2006/ole">
            <mc:AlternateContent xmlns:mc="http://schemas.openxmlformats.org/markup-compatibility/2006">
              <mc:Choice xmlns:v="urn:schemas-microsoft-com:vml" Requires="v">
                <p:oleObj spid="_x0000_s15375" name="文档" r:id="rId8" imgW="3893887" imgH="1300994" progId="Word.Document.12">
                  <p:embed/>
                </p:oleObj>
              </mc:Choice>
              <mc:Fallback>
                <p:oleObj name="文档" r:id="rId8" imgW="3893887" imgH="1300994" progId="Word.Document.12">
                  <p:embed/>
                  <p:pic>
                    <p:nvPicPr>
                      <p:cNvPr id="0" name=""/>
                      <p:cNvPicPr/>
                      <p:nvPr/>
                    </p:nvPicPr>
                    <p:blipFill>
                      <a:blip r:embed="rId9"/>
                      <a:stretch>
                        <a:fillRect/>
                      </a:stretch>
                    </p:blipFill>
                    <p:spPr>
                      <a:xfrm>
                        <a:off x="508000" y="1966806"/>
                        <a:ext cx="8128000" cy="2717065"/>
                      </a:xfrm>
                      <a:prstGeom prst="rect">
                        <a:avLst/>
                      </a:prstGeom>
                    </p:spPr>
                  </p:pic>
                </p:oleObj>
              </mc:Fallback>
            </mc:AlternateContent>
          </a:graphicData>
        </a:graphic>
      </p:graphicFrame>
      <p:sp>
        <p:nvSpPr>
          <p:cNvPr id="8" name="矩形 7"/>
          <p:cNvSpPr>
            <a:spLocks noChangeAspect="1"/>
          </p:cNvSpPr>
          <p:nvPr/>
        </p:nvSpPr>
        <p:spPr>
          <a:xfrm>
            <a:off x="508000" y="3898557"/>
            <a:ext cx="8128000" cy="2532745"/>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【后庭花】是窦娥在不理解婆婆的情况下对婆婆的嘲讽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【青哥儿】是窦娥对婆婆无奈的规劝。</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4</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在第二折中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窦娥与张驴儿对簿公堂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楚州太守桃杌出场时有一段独白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这一段在剧中有何作用</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从侧面揭露了当时官吏的腐败和吏治的黑暗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为窦娥蒙冤添加了一个必不可少的条件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使剧情得以自然发展。</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p:nvPr/>
        </p:nvSpPr>
        <p:spPr>
          <a:xfrm>
            <a:off x="395536" y="3924773"/>
            <a:ext cx="8564400" cy="80037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23528" y="5617229"/>
            <a:ext cx="8564400" cy="80037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88449856"/>
      </p:ext>
    </p:extLst>
  </p:cSld>
  <p:clrMapOvr>
    <a:masterClrMapping/>
  </p:clrMapOvr>
  <mc:AlternateContent xmlns:mc="http://schemas.openxmlformats.org/markup-compatibility/2006" xmlns:p14="http://schemas.microsoft.com/office/powerpoint/2010/main">
    <mc:Choice Requires="p14">
      <p:transition spd="slow" p14:dur="2000">
        <p:pull dir="r"/>
      </p:transition>
    </mc:Choice>
    <mc:Fallback xmlns="">
      <p:transition spd="slow">
        <p:pull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705126"/>
            <a:ext cx="8128000" cy="1701748"/>
          </a:xfrm>
          <a:prstGeom prst="rect">
            <a:avLst/>
          </a:prstGeom>
        </p:spPr>
        <p:txBody>
          <a:bodyPr>
            <a:spAutoFit/>
          </a:bodyPr>
          <a:lstStyle/>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5</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从全文来看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第二折戏的主要内容是什么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具有怎样的作用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请简要说明。</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第二折是戏剧冲突的发展。张驴儿为达到霸占窦娥的目的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本想药死蔡婆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不料药死了父亲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使戏剧情节陡转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而昏官桃杌不察实情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将窦娥屈打成招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判为死罪</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为第三折高潮的到来作铺垫。</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p:cNvSpPr/>
          <p:nvPr/>
        </p:nvSpPr>
        <p:spPr>
          <a:xfrm>
            <a:off x="112056" y="3186485"/>
            <a:ext cx="8564400" cy="139464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10180862"/>
      </p:ext>
    </p:extLst>
  </p:cSld>
  <p:clrMapOvr>
    <a:masterClrMapping/>
  </p:clrMapOvr>
  <mc:AlternateContent xmlns:mc="http://schemas.openxmlformats.org/markup-compatibility/2006" xmlns:p14="http://schemas.microsoft.com/office/powerpoint/2010/main">
    <mc:Choice Requires="p14">
      <p:transition spd="slow" p14:dur="2000">
        <p:split dir="in"/>
      </p:transition>
    </mc:Choice>
    <mc:Fallback xmlns="">
      <p:transition spd="slow">
        <p:spli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p:cNvSpPr>
            <a:spLocks noChangeAspect="1"/>
          </p:cNvSpPr>
          <p:nvPr/>
        </p:nvSpPr>
        <p:spPr>
          <a:xfrm>
            <a:off x="508000" y="1329751"/>
            <a:ext cx="8128000" cy="5493812"/>
          </a:xfrm>
          <a:prstGeom prst="rect">
            <a:avLst/>
          </a:prstGeom>
        </p:spPr>
        <p:txBody>
          <a:bodyPr>
            <a:spAutoFit/>
          </a:bodyPr>
          <a:lstStyle/>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6</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窦娥与现实生活有哪些矛盾冲突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这些矛盾冲突表现了什么</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dirty="0" smtClean="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dirty="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dirty="0" smtClean="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dirty="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dirty="0" smtClean="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dirty="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dirty="0" smtClean="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 </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清白的窦娥被无赖张驴儿诬陷</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当时恶人横行、以强欺弱的社会现实</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窦娥本想依靠官府洗清自己的冤屈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却被判死罪</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吏治黑暗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官吏昏聩、贪赃枉法、草菅人命</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窦娥怕连累婆婆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又心甘情愿担当死罪</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窦娥的孝顺、善良</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3931017214"/>
              </p:ext>
            </p:extLst>
          </p:nvPr>
        </p:nvGraphicFramePr>
        <p:xfrm>
          <a:off x="511175" y="1828705"/>
          <a:ext cx="8121650" cy="3954462"/>
        </p:xfrm>
        <a:graphic>
          <a:graphicData uri="http://schemas.openxmlformats.org/presentationml/2006/ole">
            <mc:AlternateContent xmlns:mc="http://schemas.openxmlformats.org/markup-compatibility/2006">
              <mc:Choice xmlns:v="urn:schemas-microsoft-com:vml" Requires="v">
                <p:oleObj spid="_x0000_s17423" name="文档" r:id="rId8" imgW="3946425" imgH="2146964" progId="Word.Document.12">
                  <p:embed/>
                </p:oleObj>
              </mc:Choice>
              <mc:Fallback>
                <p:oleObj name="文档" r:id="rId8" imgW="3946425" imgH="2146964" progId="Word.Document.12">
                  <p:embed/>
                  <p:pic>
                    <p:nvPicPr>
                      <p:cNvPr id="0" name=""/>
                      <p:cNvPicPr/>
                      <p:nvPr/>
                    </p:nvPicPr>
                    <p:blipFill>
                      <a:blip r:embed="rId9"/>
                      <a:stretch>
                        <a:fillRect/>
                      </a:stretch>
                    </p:blipFill>
                    <p:spPr>
                      <a:xfrm>
                        <a:off x="511175" y="1828705"/>
                        <a:ext cx="8121650" cy="3954462"/>
                      </a:xfrm>
                      <a:prstGeom prst="rect">
                        <a:avLst/>
                      </a:prstGeom>
                    </p:spPr>
                  </p:pic>
                </p:oleObj>
              </mc:Fallback>
            </mc:AlternateContent>
          </a:graphicData>
        </a:graphic>
      </p:graphicFrame>
      <p:sp>
        <p:nvSpPr>
          <p:cNvPr id="12" name="矩形 11"/>
          <p:cNvSpPr/>
          <p:nvPr/>
        </p:nvSpPr>
        <p:spPr>
          <a:xfrm>
            <a:off x="328080" y="5157192"/>
            <a:ext cx="8204360" cy="151216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24892973"/>
      </p:ext>
    </p:extLst>
  </p:cSld>
  <p:clrMapOvr>
    <a:masterClrMapping/>
  </p:clrMapOvr>
  <mc:AlternateContent xmlns:mc="http://schemas.openxmlformats.org/markup-compatibility/2006" xmlns:p14="http://schemas.microsoft.com/office/powerpoint/2010/main">
    <mc:Choice Requires="p14">
      <p:transition spd="slow" p14:dur="2000">
        <p:cut/>
      </p:transition>
    </mc:Choice>
    <mc:Fallback xmlns="">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815517"/>
            <a:ext cx="8128000" cy="3917739"/>
          </a:xfrm>
          <a:prstGeom prst="rect">
            <a:avLst/>
          </a:prstGeom>
        </p:spPr>
        <p:txBody>
          <a:bodyPr>
            <a:spAutoFit/>
          </a:bodyPr>
          <a:lstStyle/>
          <a:p>
            <a:pPr indent="406400">
              <a:lnSpc>
                <a:spcPct val="150000"/>
              </a:lnSpc>
              <a:spcAft>
                <a:spcPts val="0"/>
              </a:spcAft>
              <a:tabLst>
                <a:tab pos="1029335" algn="l"/>
                <a:tab pos="1850390" algn="l"/>
                <a:tab pos="2538095" algn="l"/>
                <a:tab pos="3221990" algn="l"/>
              </a:tabLst>
            </a:pPr>
            <a:r>
              <a:rPr lang="zh-CN" altLang="zh-CN" sz="2400" dirty="0">
                <a:solidFill>
                  <a:srgbClr val="000000"/>
                </a:solidFill>
                <a:latin typeface="NEU-BZ-S92"/>
                <a:ea typeface="黑体" panose="02010609060101010101" pitchFamily="49" charset="-122"/>
                <a:cs typeface="Times New Roman" panose="02020603050405020304" pitchFamily="18" charset="0"/>
              </a:rPr>
              <a:t>目标二</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探究手法</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体会用意</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窦娥面对不白之冤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为什么要指斥天地鬼神</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天地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在古人的意识里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是不容侵犯的。但由于窦娥的冤情深重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而天地面对人间的邪恶残暴竟无动于衷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所以窦娥指斥天地鬼神。这是窦娥反抗意识的体现。</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第三折中【快活三】【鲍老儿】两支曲子是窦娥临刑前对蔡婆婆提出的希望和要求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在表现主题方面有什么作用</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两支曲子使人们对窦娥的悲惨遭遇更加同情。好人蒙冤而死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自然使人们对不公正的社会产生愤恨之情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戏剧的审美作用得到了充分体现。</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289800" y="2843461"/>
            <a:ext cx="8564400" cy="116160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84064" y="4869160"/>
            <a:ext cx="8564400" cy="10081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67703337"/>
      </p:ext>
    </p:extLst>
  </p:cSld>
  <p:clrMapOvr>
    <a:masterClrMapping/>
  </p:clrMapOvr>
  <mc:AlternateContent xmlns:mc="http://schemas.openxmlformats.org/markup-compatibility/2006" xmlns:p14="http://schemas.microsoft.com/office/powerpoint/2010/main">
    <mc:Choice Requires="p14">
      <p:transition spd="slow" p14:dur="2000">
        <p:pull dir="r"/>
      </p:transition>
    </mc:Choice>
    <mc:Fallback xmlns="">
      <p:transition spd="slow">
        <p:pull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412776"/>
            <a:ext cx="8128000" cy="507831"/>
          </a:xfrm>
          <a:prstGeom prst="rect">
            <a:avLst/>
          </a:prstGeom>
        </p:spPr>
        <p:txBody>
          <a:bodyPr>
            <a:spAutoFit/>
          </a:bodyPr>
          <a:lstStyle/>
          <a:p>
            <a:pPr>
              <a:lnSpc>
                <a:spcPct val="150000"/>
              </a:lnSpc>
            </a:pPr>
            <a:r>
              <a:rPr lang="en-US" altLang="zh-CN" b="1" dirty="0">
                <a:solidFill>
                  <a:srgbClr val="000000"/>
                </a:solidFill>
                <a:latin typeface="Times New Roman" panose="02020603050405020304" pitchFamily="18" charset="0"/>
              </a:rPr>
              <a:t>3</a:t>
            </a:r>
            <a:r>
              <a:rPr lang="en-US" altLang="zh-CN" dirty="0">
                <a:solidFill>
                  <a:srgbClr val="000000"/>
                </a:solidFill>
                <a:latin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文中写窦娥的三桩誓愿的实现采用了什么手法</a:t>
            </a:r>
            <a:r>
              <a:rPr lang="en-US" altLang="zh-CN" dirty="0">
                <a:solidFill>
                  <a:srgbClr val="000000"/>
                </a:solidFill>
                <a:latin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这种手法有怎样的艺术效果</a:t>
            </a:r>
            <a:r>
              <a:rPr lang="en-US" altLang="zh-CN" dirty="0" smtClean="0">
                <a:solidFill>
                  <a:srgbClr val="000000"/>
                </a:solidFill>
                <a:latin typeface="Times New Roman" panose="02020603050405020304" pitchFamily="18" charset="0"/>
              </a:rPr>
              <a:t>? </a:t>
            </a:r>
            <a:endParaRPr lang="zh-CN" altLang="en-US" dirty="0"/>
          </a:p>
        </p:txBody>
      </p:sp>
      <p:graphicFrame>
        <p:nvGraphicFramePr>
          <p:cNvPr id="9" name="对象 8"/>
          <p:cNvGraphicFramePr>
            <a:graphicFrameLocks noChangeAspect="1"/>
          </p:cNvGraphicFramePr>
          <p:nvPr>
            <p:extLst>
              <p:ext uri="{D42A27DB-BD31-4B8C-83A1-F6EECF244321}">
                <p14:modId xmlns:p14="http://schemas.microsoft.com/office/powerpoint/2010/main" val="1201834204"/>
              </p:ext>
            </p:extLst>
          </p:nvPr>
        </p:nvGraphicFramePr>
        <p:xfrm>
          <a:off x="508000" y="1885924"/>
          <a:ext cx="8128000" cy="2983236"/>
        </p:xfrm>
        <a:graphic>
          <a:graphicData uri="http://schemas.openxmlformats.org/presentationml/2006/ole">
            <mc:AlternateContent xmlns:mc="http://schemas.openxmlformats.org/markup-compatibility/2006">
              <mc:Choice xmlns:v="urn:schemas-microsoft-com:vml" Requires="v">
                <p:oleObj spid="_x0000_s27658" name="文档" r:id="rId8" imgW="3910080" imgH="1434549" progId="Word.Document.12">
                  <p:embed/>
                </p:oleObj>
              </mc:Choice>
              <mc:Fallback>
                <p:oleObj name="文档" r:id="rId8" imgW="3910080" imgH="1434549" progId="Word.Document.12">
                  <p:embed/>
                  <p:pic>
                    <p:nvPicPr>
                      <p:cNvPr id="0" name=""/>
                      <p:cNvPicPr/>
                      <p:nvPr/>
                    </p:nvPicPr>
                    <p:blipFill>
                      <a:blip r:embed="rId9"/>
                      <a:stretch>
                        <a:fillRect/>
                      </a:stretch>
                    </p:blipFill>
                    <p:spPr>
                      <a:xfrm>
                        <a:off x="508000" y="1885924"/>
                        <a:ext cx="8128000" cy="2983236"/>
                      </a:xfrm>
                      <a:prstGeom prst="rect">
                        <a:avLst/>
                      </a:prstGeom>
                    </p:spPr>
                  </p:pic>
                </p:oleObj>
              </mc:Fallback>
            </mc:AlternateContent>
          </a:graphicData>
        </a:graphic>
      </p:graphicFrame>
      <p:sp>
        <p:nvSpPr>
          <p:cNvPr id="10" name="矩形 9"/>
          <p:cNvSpPr>
            <a:spLocks noChangeAspect="1"/>
          </p:cNvSpPr>
          <p:nvPr/>
        </p:nvSpPr>
        <p:spPr>
          <a:xfrm>
            <a:off x="508000" y="4053590"/>
            <a:ext cx="8128000" cy="2532745"/>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采用了浪漫主义的表现手法。</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这样写既能证明窦娥冤情千真万确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又能增强悲剧气氛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符合民众善恶有报的心理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反映了人们伸张正义、惩治邪恶的愿望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表现了作者鲜明的爱憎之情。</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4</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这三桩誓愿的顺序可以颠倒吗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为什么</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不能颠倒。这三桩誓愿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有实现时间长短的区别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程度也不相同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一愿比一愿深刻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一愿比一愿强烈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层层深入。</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p:cNvSpPr/>
          <p:nvPr/>
        </p:nvSpPr>
        <p:spPr>
          <a:xfrm>
            <a:off x="289800" y="4059668"/>
            <a:ext cx="8564400" cy="12826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61063" y="5797656"/>
            <a:ext cx="8271377" cy="78867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85841629"/>
      </p:ext>
    </p:extLst>
  </p:cSld>
  <p:clrMapOvr>
    <a:masterClrMapping/>
  </p:clrMapOvr>
  <mc:AlternateContent xmlns:mc="http://schemas.openxmlformats.org/markup-compatibility/2006" xmlns:p14="http://schemas.microsoft.com/office/powerpoint/2010/main">
    <mc:Choice Requires="p14">
      <p:transition spd="slow" p14:dur="20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18734"/>
            <a:ext cx="8128000" cy="870751"/>
          </a:xfrm>
          <a:prstGeom prst="rect">
            <a:avLst/>
          </a:prstGeom>
        </p:spPr>
        <p:txBody>
          <a:bodyPr>
            <a:spAutoFit/>
          </a:bodyPr>
          <a:lstStyle/>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《窦娥冤》全名《感天动地窦娥冤》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确如全名所说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是一部感天动地的大悲剧。作者用哪些艺术手法使本剧产生了如此的效果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谈谈你的理解。</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53655491"/>
              </p:ext>
            </p:extLst>
          </p:nvPr>
        </p:nvGraphicFramePr>
        <p:xfrm>
          <a:off x="508000" y="2182280"/>
          <a:ext cx="8128000" cy="5473158"/>
        </p:xfrm>
        <a:graphic>
          <a:graphicData uri="http://schemas.openxmlformats.org/presentationml/2006/ole">
            <mc:AlternateContent xmlns:mc="http://schemas.openxmlformats.org/markup-compatibility/2006">
              <mc:Choice xmlns:v="urn:schemas-microsoft-com:vml" Requires="v">
                <p:oleObj spid="_x0000_s18446" name="文档" r:id="rId8" imgW="3946425" imgH="2657066" progId="Word.Document.12">
                  <p:embed/>
                </p:oleObj>
              </mc:Choice>
              <mc:Fallback>
                <p:oleObj name="文档" r:id="rId8" imgW="3946425" imgH="2657066" progId="Word.Document.12">
                  <p:embed/>
                  <p:pic>
                    <p:nvPicPr>
                      <p:cNvPr id="0" name=""/>
                      <p:cNvPicPr/>
                      <p:nvPr/>
                    </p:nvPicPr>
                    <p:blipFill>
                      <a:blip r:embed="rId9"/>
                      <a:stretch>
                        <a:fillRect/>
                      </a:stretch>
                    </p:blipFill>
                    <p:spPr>
                      <a:xfrm>
                        <a:off x="508000" y="2182280"/>
                        <a:ext cx="8128000" cy="5473158"/>
                      </a:xfrm>
                      <a:prstGeom prst="rect">
                        <a:avLst/>
                      </a:prstGeom>
                    </p:spPr>
                  </p:pic>
                </p:oleObj>
              </mc:Fallback>
            </mc:AlternateContent>
          </a:graphicData>
        </a:graphic>
      </p:graphicFrame>
      <p:sp>
        <p:nvSpPr>
          <p:cNvPr id="11" name="矩形 10"/>
          <p:cNvSpPr/>
          <p:nvPr/>
        </p:nvSpPr>
        <p:spPr>
          <a:xfrm>
            <a:off x="179512" y="2143873"/>
            <a:ext cx="8352928" cy="466261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cut/>
      </p:transition>
    </mc:Choice>
    <mc:Fallback xmlns="">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948008743"/>
              </p:ext>
            </p:extLst>
          </p:nvPr>
        </p:nvGraphicFramePr>
        <p:xfrm>
          <a:off x="508000" y="1339824"/>
          <a:ext cx="8128000" cy="5113512"/>
        </p:xfrm>
        <a:graphic>
          <a:graphicData uri="http://schemas.openxmlformats.org/presentationml/2006/ole">
            <mc:AlternateContent xmlns:mc="http://schemas.openxmlformats.org/markup-compatibility/2006">
              <mc:Choice xmlns:v="urn:schemas-microsoft-com:vml" Requires="v">
                <p:oleObj spid="_x0000_s3089" name="文档" r:id="rId4" imgW="3946425" imgH="2482112" progId="Word.Document.12">
                  <p:embed/>
                </p:oleObj>
              </mc:Choice>
              <mc:Fallback>
                <p:oleObj name="文档" r:id="rId4" imgW="3946425" imgH="2482112" progId="Word.Document.12">
                  <p:embed/>
                  <p:pic>
                    <p:nvPicPr>
                      <p:cNvPr id="0" name=""/>
                      <p:cNvPicPr/>
                      <p:nvPr/>
                    </p:nvPicPr>
                    <p:blipFill>
                      <a:blip r:embed="rId5"/>
                      <a:stretch>
                        <a:fillRect/>
                      </a:stretch>
                    </p:blipFill>
                    <p:spPr>
                      <a:xfrm>
                        <a:off x="508000" y="1339824"/>
                        <a:ext cx="8128000" cy="5113512"/>
                      </a:xfrm>
                      <a:prstGeom prst="rect">
                        <a:avLst/>
                      </a:prstGeom>
                    </p:spPr>
                  </p:pic>
                </p:oleObj>
              </mc:Fallback>
            </mc:AlternateContent>
          </a:graphicData>
        </a:graphic>
      </p:graphicFrame>
    </p:spTree>
    <p:extLst>
      <p:ext uri="{BB962C8B-B14F-4D97-AF65-F5344CB8AC3E}">
        <p14:creationId xmlns:p14="http://schemas.microsoft.com/office/powerpoint/2010/main" val="2775742441"/>
      </p:ext>
    </p:extLst>
  </p:cSld>
  <p:clrMapOvr>
    <a:masterClrMapping/>
  </p:clrMapOvr>
  <mc:AlternateContent xmlns:mc="http://schemas.openxmlformats.org/markup-compatibility/2006" xmlns:p14="http://schemas.microsoft.com/office/powerpoint/2010/main">
    <mc:Choice Requires="p14">
      <p:transition spd="slow" p14:dur="2000">
        <p:cover dir="d"/>
      </p:transition>
    </mc:Choice>
    <mc:Fallback xmlns="">
      <p:transition spd="slow">
        <p:cover dir="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94909"/>
            <a:ext cx="8128000" cy="4182363"/>
          </a:xfrm>
          <a:prstGeom prst="rect">
            <a:avLst/>
          </a:prstGeom>
        </p:spPr>
        <p:txBody>
          <a:bodyPr>
            <a:spAutoFit/>
          </a:bodyPr>
          <a:lstStyle/>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作者写窦娥指斥天地鬼神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错勘贤愚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不分好歹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却又写窦娥的三桩誓愿得到实现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这是不是矛盾的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请结合文本内容和你的理解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加以探究。</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不矛盾。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天地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是人间统治阶级的象征。对天地鬼神的抨击实际上是对封建法制、封建秩序的否定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反映了她的反抗精神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三桩誓愿实际上表达了惩治贪赃枉法、草菅人命的昏官污吏的希望。两者是不矛盾的。</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矛盾。正是这种矛盾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表现了作者对社会现实的不满而又无能为力进行社会变革的无奈。在当时的历史条件下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像窦娥一样的底层百姓除了向天地鬼神申诉冤屈以外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没有别的办法。作者一方面借窦娥之口批判封建统治阶级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表达自己变革现实的愿望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另一方面又不能从根本上提出救民于水火的办法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只能靠天地动容来昭雪窦娥的冤案。</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328080" y="2564904"/>
            <a:ext cx="8564400" cy="332184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56535881"/>
      </p:ext>
    </p:extLst>
  </p:cSld>
  <p:clrMapOvr>
    <a:masterClrMapping/>
  </p:clrMapOvr>
  <mc:AlternateContent xmlns:mc="http://schemas.openxmlformats.org/markup-compatibility/2006" xmlns:p14="http://schemas.microsoft.com/office/powerpoint/2010/main">
    <mc:Choice Requires="p14">
      <p:transition spd="slow" p14:dur="1600">
        <p:cut/>
      </p:transition>
    </mc:Choice>
    <mc:Fallback xmlns="">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文脉图解</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pic>
        <p:nvPicPr>
          <p:cNvPr id="10" name="J02.eps" descr="id:2147489412;FounderCES"/>
          <p:cNvPicPr/>
          <p:nvPr/>
        </p:nvPicPr>
        <p:blipFill>
          <a:blip r:embed="rId6"/>
          <a:stretch>
            <a:fillRect/>
          </a:stretch>
        </p:blipFill>
        <p:spPr>
          <a:xfrm>
            <a:off x="1835696" y="1484784"/>
            <a:ext cx="5538713" cy="5166571"/>
          </a:xfrm>
          <a:prstGeom prst="rect">
            <a:avLst/>
          </a:prstGeom>
        </p:spPr>
      </p:pic>
    </p:spTree>
    <p:extLst>
      <p:ext uri="{BB962C8B-B14F-4D97-AF65-F5344CB8AC3E}">
        <p14:creationId xmlns:p14="http://schemas.microsoft.com/office/powerpoint/2010/main" val="4076317821"/>
      </p:ext>
    </p:extLst>
  </p:cSld>
  <p:clrMapOvr>
    <a:masterClrMapping/>
  </p:clrMapOvr>
  <mc:AlternateContent xmlns:mc="http://schemas.openxmlformats.org/markup-compatibility/2006" xmlns:p14="http://schemas.microsoft.com/office/powerpoint/2010/main">
    <mc:Choice Requires="p14">
      <p:transition spd="slow" p14:dur="1300">
        <p:blinds dir="vert"/>
      </p:transition>
    </mc:Choice>
    <mc:Fallback xmlns="">
      <p:transition spd="slow">
        <p:blinds dir="ver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技法鉴赏</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9" name="矩形 8"/>
          <p:cNvSpPr>
            <a:spLocks noChangeAspect="1"/>
          </p:cNvSpPr>
          <p:nvPr/>
        </p:nvSpPr>
        <p:spPr>
          <a:xfrm>
            <a:off x="508000" y="1311152"/>
            <a:ext cx="8128000" cy="5441233"/>
          </a:xfrm>
          <a:prstGeom prst="rect">
            <a:avLst/>
          </a:prstGeom>
        </p:spPr>
        <p:txBody>
          <a:bodyPr>
            <a:spAutoFit/>
          </a:bodyPr>
          <a:lstStyle/>
          <a:p>
            <a:pPr algn="ctr">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宋黑_GBK" panose="03000509000000000000" pitchFamily="65" charset="-122"/>
                <a:cs typeface="Times New Roman" panose="02020603050405020304" pitchFamily="18" charset="0"/>
              </a:rPr>
              <a:t>大胆的夸张</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《窦娥冤》运用丰富的想象和大胆的夸张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设计了三桩誓愿的超现实情节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显示了正义抗争的强大力量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寄托了作者鲜明的爱憎之情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反映了人民伸张正义、惩治邪恶的愿望。这是全剧刻画主人公形象最着力的一笔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是作品艺术性的集中体现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使悲剧气氛更浓烈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人物形象更突出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故事情节更生动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主题思想更深刻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既洋溢着浓郁的生活气息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又充满奇异的浪漫色彩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具有震撼人心的艺术魅力。</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韵动中黑简体"/>
                <a:cs typeface="Times New Roman" panose="02020603050405020304" pitchFamily="18" charset="0"/>
              </a:rPr>
              <a:t>学以致用</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夸张是运用丰富的想象力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在客观现实的基础上有目的地放大或缩小事物的形象特征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以增强表达效果的修辞手法。夸张并不等于有失真实或不要事实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而是通过夸张把事物的本质更好地体现出来。夸张既用在日常会话中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也用在文学作品中。在文学中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夸张是运用想象与变形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夸大事物的某些特征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写出不寻常之语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能引起读者丰富的想象和强烈的共鸣。</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请采用夸张的手法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为话题写一段文字。</a:t>
            </a:r>
            <a:r>
              <a:rPr lang="en-US" altLang="zh-CN" dirty="0">
                <a:solidFill>
                  <a:srgbClr val="000000"/>
                </a:solidFill>
                <a:latin typeface="Times New Roman" panose="02020603050405020304" pitchFamily="18" charset="0"/>
                <a:cs typeface="Times New Roman" panose="02020603050405020304" pitchFamily="18" charset="0"/>
              </a:rPr>
              <a:t>(200</a:t>
            </a:r>
            <a:r>
              <a:rPr lang="zh-CN" altLang="zh-CN" dirty="0">
                <a:solidFill>
                  <a:srgbClr val="000000"/>
                </a:solidFill>
                <a:latin typeface="Times New Roman" panose="02020603050405020304" pitchFamily="18" charset="0"/>
                <a:cs typeface="Times New Roman" panose="02020603050405020304" pitchFamily="18" charset="0"/>
              </a:rPr>
              <a:t>字左右</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17266785"/>
      </p:ext>
    </p:extLst>
  </p:cSld>
  <p:clrMapOvr>
    <a:masterClrMapping/>
  </p:clrMapOvr>
  <mc:AlternateContent xmlns:mc="http://schemas.openxmlformats.org/markup-compatibility/2006" xmlns:p14="http://schemas.microsoft.com/office/powerpoint/2010/main">
    <mc:Choice Requires="p14">
      <p:transition spd="slow" p14:dur="1300">
        <p:pull/>
      </p:transition>
    </mc:Choice>
    <mc:Fallback xmlns="">
      <p:transition spd="slow">
        <p:pull/>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技法鉴赏</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289627"/>
            <a:ext cx="8128000" cy="2532745"/>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写作示例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他们的脸使我感到惊异。我从来没有见到过这么严肃的脸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有如昆仑之耸峙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我从来没有见到过这么郁怒的脸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有如雷电之将作。青年的清秀的颜色隐退了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换上了北地壮士的苍劲。他们的眼睛将要冒出焚烧一切的火焰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抿紧的嘴唇里藏着咬得死敌人的牙齿</a:t>
            </a:r>
            <a:r>
              <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佩弦的诗道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笑将不复在我们唇上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用来歌咏这许多张脸正合适。他们不复笑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永远不复笑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他们有的是严肃与郁怒</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永远是严肃的郁怒的脸。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叶圣陶《五月卅一日急雨中》</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38271641"/>
      </p:ext>
    </p:extLst>
  </p:cSld>
  <p:clrMapOvr>
    <a:masterClrMapping/>
  </p:clrMapOvr>
  <mc:AlternateContent xmlns:mc="http://schemas.openxmlformats.org/markup-compatibility/2006" xmlns:p14="http://schemas.microsoft.com/office/powerpoint/2010/main">
    <mc:Choice Requires="p14">
      <p:transition spd="slow" p14:dur="1300">
        <p:cut thruBlk="1"/>
      </p:transition>
    </mc:Choice>
    <mc:Fallback xmlns="">
      <p:transition spd="slow">
        <p:cut thruBlk="1"/>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美文品读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556792"/>
            <a:ext cx="8128000" cy="4610236"/>
          </a:xfrm>
          <a:prstGeom prst="rect">
            <a:avLst/>
          </a:prstGeom>
        </p:spPr>
        <p:txBody>
          <a:bodyPr>
            <a:spAutoFit/>
          </a:bodyPr>
          <a:lstStyle/>
          <a:p>
            <a:pPr algn="ctr">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宋黑_GBK" panose="03000509000000000000" pitchFamily="65" charset="-122"/>
                <a:cs typeface="Times New Roman" panose="02020603050405020304" pitchFamily="18" charset="0"/>
              </a:rPr>
              <a:t>关汉卿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ea typeface="方正宋黑_GBK" panose="03000509000000000000" pitchFamily="65" charset="-122"/>
                <a:cs typeface="Times New Roman" panose="02020603050405020304" pitchFamily="18" charset="0"/>
              </a:rPr>
              <a:t>一颗响当当的铜豌豆</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瑶台望月</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你从关公故里昂首走来</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你从窦娥之冤流泪走来</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你是梨花园中的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曲圣</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你是文明古国的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莎翁</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你更是一颗响当当的铜豌豆</a:t>
            </a:r>
            <a:r>
              <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你的脉管里涌动着关老爷的基因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你的魂魄里珍藏着中条山的刚毅。</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你博学多才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风流倜傥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本应求取功名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造福苍生。但那是一个穷兵黩武的时代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只识弯弓射大雕的蒙古统治者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歧视汉人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仇视文化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废黜科举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撤走了社会底层优秀文人步向理想的天梯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读书人沦落到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八娼九儒十丐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的悲惨地步。</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J03.eps" descr="id:2147489454;FounderCES"/>
          <p:cNvPicPr/>
          <p:nvPr/>
        </p:nvPicPr>
        <p:blipFill>
          <a:blip r:embed="rId4"/>
          <a:stretch>
            <a:fillRect/>
          </a:stretch>
        </p:blipFill>
        <p:spPr>
          <a:xfrm>
            <a:off x="5436096" y="2132856"/>
            <a:ext cx="2448272" cy="2347589"/>
          </a:xfrm>
          <a:prstGeom prst="rect">
            <a:avLst/>
          </a:prstGeom>
        </p:spPr>
      </p:pic>
    </p:spTree>
    <p:extLst>
      <p:ext uri="{BB962C8B-B14F-4D97-AF65-F5344CB8AC3E}">
        <p14:creationId xmlns:p14="http://schemas.microsoft.com/office/powerpoint/2010/main" val="1428481823"/>
      </p:ext>
    </p:extLst>
  </p:cSld>
  <p:clrMapOvr>
    <a:masterClrMapping/>
  </p:clrMapOvr>
  <p:transition spd="slow">
    <p:wipe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美文品读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82008"/>
            <a:ext cx="8128000" cy="3779240"/>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但你并未彻底绝望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你悬壶济世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走街串巷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目睹了那一场场官府草菅人命的悲剧。你反复地扪心自问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难道我当真只能救得人家的伤风咳嗽吗</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大凡历史上的文学艺术家有两种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一种是因为逢迎时势而得名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一种是因为直面现实一身傲骨而留声。你狂傲倔强地表示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我是个蒸不烂、煮不熟、捶不匾、炒不爆、响珰珰一粒铜豌豆。</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一管笔在手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敢搦孙吴兵斗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充满血肉之感的笔触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诉说着社会民众的困苦与无奈。一腔悲悯的情怀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倾洒在《窦娥冤》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为善的受贫穷更命短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造恶的享富贵又寿延。天地也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做得个怕硬欺软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却原来也这般顺水推船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你不分好歹何为地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你错勘贤愚枉做天</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17984262"/>
      </p:ext>
    </p:extLst>
  </p:cSld>
  <p:clrMapOvr>
    <a:masterClrMapping/>
  </p:clrMapOvr>
  <p:transition spd="slow">
    <p:strips dir="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美文品读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55068"/>
            <a:ext cx="8128000" cy="4610236"/>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真庆幸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你有一位红颜知己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朱帘秀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一个是砚田笔耕、佳作频出的戏曲巨匠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一个是技压群芳、独步当时的表演明星。情投意合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志趣相同。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只要你敢写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我就敢演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这是怎样的一种情怀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当《窦娥冤》公演时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窦娥的冤魂唱道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将滥官污吏都杀坏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与天子分忧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万民除害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这激励着台下的观众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也激怒了阿合马这样的贪官酷吏。阿合马下令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不改不能演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要你们的脑袋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威胁利诱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软硬兼施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你与朱帘秀互相鼓舞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不要脑袋就都不要吧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《窦娥冤》一字未改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仍旧上演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阿合马恼羞成怒</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立即禁演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你与朱帘秀双双锒铛入狱</a:t>
            </a:r>
            <a:r>
              <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一道亮丽的血色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映照天地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存留人间。</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将碧血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写忠烈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作厉鬼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除逆贼。这血儿啊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化作黄河扬子浪千叠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长与英雄共魂魄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强似写佳人绣户描花叶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学士锦袍趋殿阙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浪子朱窗弄风月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虽留得绮词丽语满江湖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怎及得傲干奇枝斗霜雪</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02240139"/>
      </p:ext>
    </p:extLst>
  </p:cSld>
  <p:clrMapOvr>
    <a:masterClrMapping/>
  </p:clrMapOvr>
  <p:transition spd="slow">
    <p:split orient="ver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美文品读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54016"/>
            <a:ext cx="8128000" cy="3779240"/>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庆幸历史创造了关汉卿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更感谢田汉先生于缠绵爱海中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掬出这捧血色艳美的人间恋情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铸造出粉蝶如铁的《双飞蝶》。长歌当哭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柔情如练。铜豌豆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一身正气数风流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风流更是伟丈夫</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gn="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摘自散文网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韵动中黑简体"/>
                <a:cs typeface="Times New Roman" panose="02020603050405020304" pitchFamily="18" charset="0"/>
              </a:rPr>
              <a:t>品读提示</a:t>
            </a:r>
            <a:r>
              <a:rPr lang="zh-CN" altLang="zh-CN" dirty="0">
                <a:solidFill>
                  <a:srgbClr val="000000"/>
                </a:solidFill>
                <a:latin typeface="Times New Roman" panose="02020603050405020304" pitchFamily="18" charset="0"/>
                <a:cs typeface="Times New Roman" panose="02020603050405020304" pitchFamily="18" charset="0"/>
              </a:rPr>
              <a:t>文章以激扬的文字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讴歌了关汉卿在歧视汉人、仇视文化、废黜科举、文人不如娼妓的时代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一管笔在手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敢搦孙吴兵斗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的誓言和决心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为民申冤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抨击贪官污吏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直刺黑暗现实的胆量和勇气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塑造了一位携红颜知己将碧血、写忠烈、作厉鬼、除逆贼、铮铮铁骨的艺术家形象。文章语句长短有致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整散结合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很有气势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有很强的抒情性。</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39445185"/>
      </p:ext>
    </p:extLst>
  </p:cSld>
  <p:clrMapOvr>
    <a:masterClrMapping/>
  </p:clrMapOvr>
  <p:transition spd="slow">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美文品读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素材开发</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12510"/>
            <a:ext cx="8128000" cy="5428858"/>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ea typeface="NEU-BZ-S9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在元代杂剧家中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关汉卿因作品数量最多、成就最高而影响深远。他之所以取得这样的成就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一方面与其天赋分不开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也与他对戏剧的热爱有密切关系。据明代臧晋叔说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关汉卿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躬践排场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面敷粉墨。以为我家生活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偶倡优而不辞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。如果我们客观地分析这两个方面的原因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恐怕关汉卿对戏剧的由衷热爱是他能取得如此成就的最为关键的因素。</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韵动中黑简体"/>
                <a:cs typeface="Times New Roman" panose="02020603050405020304" pitchFamily="18" charset="0"/>
              </a:rPr>
              <a:t>运用方向</a:t>
            </a:r>
            <a:r>
              <a:rPr lang="zh-CN" altLang="zh-CN" dirty="0">
                <a:solidFill>
                  <a:srgbClr val="000000"/>
                </a:solidFill>
                <a:latin typeface="Times New Roman" panose="02020603050405020304" pitchFamily="18" charset="0"/>
                <a:cs typeface="Times New Roman" panose="02020603050405020304" pitchFamily="18" charset="0"/>
              </a:rPr>
              <a:t>情趣、爱好、成功因素。</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75565">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ea typeface="NEU-BZ-S9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一个铁打的男儿汉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如果面对强敌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毅然亮剑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我们当然赞美他。但若是一个弱女子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手无缚鸡之力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肩无挑担之能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面对强大的黑暗势力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却毫不示弱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反而拼斗到底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我们心中不仅仅是赞美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更多的会是惊叹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是钦敬。关汉卿笔下的窦娥就是这样一个以至弱之身对抗至暴之势的女子。她善良勤劳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孝顺贤惠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面对黑暗势力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不是妥协受辱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而是指天斥地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坚信冤情必然昭雪。这种意志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怎不令人敬佩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她的这种反抗精神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足以令须眉扼腕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让世人赞叹。</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韵动中黑简体"/>
                <a:cs typeface="Times New Roman" panose="02020603050405020304" pitchFamily="18" charset="0"/>
              </a:rPr>
              <a:t>运用方向</a:t>
            </a:r>
            <a:r>
              <a:rPr lang="zh-CN" altLang="zh-CN" dirty="0">
                <a:solidFill>
                  <a:srgbClr val="000000"/>
                </a:solidFill>
                <a:latin typeface="Times New Roman" panose="02020603050405020304" pitchFamily="18" charset="0"/>
                <a:cs typeface="Times New Roman" panose="02020603050405020304" pitchFamily="18" charset="0"/>
              </a:rPr>
              <a:t>敬佩、抗争、义勇精神。</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165922"/>
      </p:ext>
    </p:extLst>
  </p:cSld>
  <p:clrMapOvr>
    <a:masterClrMapping/>
  </p:clrMapOvr>
  <p:transition spd="slow">
    <p:cut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303236"/>
            <a:ext cx="8128000" cy="4505529"/>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学法提示</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戏剧是语言的艺术。学习戏剧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首先要体会人物语言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从人物语言中了解情节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把握矛盾冲突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感知人物形象。对人物语言的体会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离不开反复诵读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有感情的分角色诵读是学习戏剧的好方法之一。</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学习戏剧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要理解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潜台词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。所谓潜台词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就是台词中所包含的或未能由台词完全表达出来的言外之意。它可以是说话的目的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也可以是未尽之言等。通过揣摩潜台词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可以体会戏剧语言的丰富性。</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学习戏剧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还要关注舞台说明。舞台说明是对剧中人物言行、舞台气氛和道具使用情况的介绍性文字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抓住这些文字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可以更好地理解剧情。此外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阅读剧评、模拟演出也会加深对戏剧的理解。</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86799969"/>
      </p:ext>
    </p:extLst>
  </p:cSld>
  <p:clrMapOvr>
    <a:masterClrMapping/>
  </p:clrMapOvr>
  <mc:AlternateContent xmlns:mc="http://schemas.openxmlformats.org/markup-compatibility/2006" xmlns:p14="http://schemas.microsoft.com/office/powerpoint/2010/main">
    <mc:Choice Requires="p14">
      <p:transition spd="slow" p14:dur="2000">
        <p:strips dir="ld"/>
      </p:transition>
    </mc:Choice>
    <mc:Fallback xmlns="">
      <p:transition spd="slow">
        <p:strips dir="l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1</a:t>
            </a:r>
            <a:r>
              <a:rPr lang="zh-CN" altLang="zh-CN" dirty="0"/>
              <a:t>　窦娥冤</a:t>
            </a:r>
          </a:p>
        </p:txBody>
      </p:sp>
    </p:spTree>
    <p:extLst>
      <p:ext uri="{BB962C8B-B14F-4D97-AF65-F5344CB8AC3E}">
        <p14:creationId xmlns:p14="http://schemas.microsoft.com/office/powerpoint/2010/main" val="591445002"/>
      </p:ext>
    </p:extLst>
  </p:cSld>
  <p:clrMapOvr>
    <a:masterClrMapping/>
  </p:clrMapOvr>
  <p:transition spd="slow">
    <p:strips/>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696545820"/>
              </p:ext>
            </p:extLst>
          </p:nvPr>
        </p:nvGraphicFramePr>
        <p:xfrm>
          <a:off x="508000" y="1212192"/>
          <a:ext cx="8128000" cy="5169136"/>
        </p:xfrm>
        <a:graphic>
          <a:graphicData uri="http://schemas.openxmlformats.org/presentationml/2006/ole">
            <mc:AlternateContent xmlns:mc="http://schemas.openxmlformats.org/markup-compatibility/2006">
              <mc:Choice xmlns:v="urn:schemas-microsoft-com:vml" Requires="v">
                <p:oleObj spid="_x0000_s1076" name="文档" r:id="rId4" imgW="3998962" imgH="2542590" progId="Word.Document.12">
                  <p:embed/>
                </p:oleObj>
              </mc:Choice>
              <mc:Fallback>
                <p:oleObj name="文档" r:id="rId4" imgW="3998962" imgH="2542590" progId="Word.Document.12">
                  <p:embed/>
                  <p:pic>
                    <p:nvPicPr>
                      <p:cNvPr id="0" name=""/>
                      <p:cNvPicPr/>
                      <p:nvPr/>
                    </p:nvPicPr>
                    <p:blipFill>
                      <a:blip r:embed="rId5"/>
                      <a:stretch>
                        <a:fillRect/>
                      </a:stretch>
                    </p:blipFill>
                    <p:spPr>
                      <a:xfrm>
                        <a:off x="508000" y="1212192"/>
                        <a:ext cx="8128000" cy="5169136"/>
                      </a:xfrm>
                      <a:prstGeom prst="rect">
                        <a:avLst/>
                      </a:prstGeom>
                    </p:spPr>
                  </p:pic>
                </p:oleObj>
              </mc:Fallback>
            </mc:AlternateContent>
          </a:graphicData>
        </a:graphic>
      </p:graphicFrame>
    </p:spTree>
    <p:extLst>
      <p:ext uri="{BB962C8B-B14F-4D97-AF65-F5344CB8AC3E}">
        <p14:creationId xmlns:p14="http://schemas.microsoft.com/office/powerpoint/2010/main" val="3788969902"/>
      </p:ext>
    </p:extLst>
  </p:cSld>
  <p:clrMapOvr>
    <a:masterClrMapping/>
  </p:clrMapOvr>
  <mc:AlternateContent xmlns:mc="http://schemas.openxmlformats.org/markup-compatibility/2006" xmlns:p14="http://schemas.microsoft.com/office/powerpoint/2010/main">
    <mc:Choice Requires="p14">
      <p:transition spd="slow" p14:dur="1600">
        <p:zoom/>
      </p:transition>
    </mc:Choice>
    <mc:Fallback xmlns="">
      <p:transition spd="slow">
        <p:zo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7" name="J01.eps" descr="id:2147489273;FounderCES"/>
          <p:cNvPicPr/>
          <p:nvPr/>
        </p:nvPicPr>
        <p:blipFill>
          <a:blip r:embed="rId5"/>
          <a:stretch>
            <a:fillRect/>
          </a:stretch>
        </p:blipFill>
        <p:spPr>
          <a:xfrm>
            <a:off x="3707904" y="1700808"/>
            <a:ext cx="2016224" cy="3156547"/>
          </a:xfrm>
          <a:prstGeom prst="rect">
            <a:avLst/>
          </a:prstGeom>
        </p:spPr>
      </p:pic>
      <p:sp>
        <p:nvSpPr>
          <p:cNvPr id="3" name="矩形 2"/>
          <p:cNvSpPr>
            <a:spLocks noChangeAspect="1"/>
          </p:cNvSpPr>
          <p:nvPr/>
        </p:nvSpPr>
        <p:spPr>
          <a:xfrm>
            <a:off x="508000" y="4951632"/>
            <a:ext cx="8128000" cy="1273875"/>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元代是中国封建社会阶级矛盾比较尖锐的时代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元统治者实行民族分化的种族歧视政策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法令昏暗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吏治混乱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恶人横行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冤狱遍野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《窦娥冤》正是这一社会现实的反映。</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82534"/>
            <a:ext cx="8128000" cy="4194738"/>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《窦娥冤》全称《感天动地窦娥冤》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是关汉卿的代表作。全剧为四折一楔子。剧情取材自</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东海孝妇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的民间故事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又紧紧围绕元代的社会现实展开。楚州贫儒窦天章因无钱进京赶考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无奈之下将幼女窦娥卖给蔡婆家为童养媳。窦娥婚后丈夫去世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婆媳相依为命。蔡婆外出讨债时遇到流氓张驴儿父子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遭其胁迫。张驴儿企图霸占窦娥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见她不从便想毒死蔡婆以要挟窦娥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不料误将其父药死。张驴儿诬告窦娥杀人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官府严刑逼讯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窦娥为救蔡婆自认杀人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被判斩刑。窦娥在临刑之时指天为誓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死后发誓血溅白练、六月飞雪、大旱三年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以明己冤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后来果然都应验。三年后窦天章做了高官到楚州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窦娥鬼魂出现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于是他重审此案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为窦娥申冤。</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《窦娥冤》是中国十大悲剧之一的传统剧目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八十多个剧种上演过此剧。课文节选的是楔子和前三折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是整本戏剧的开端、发展和高潮部分。</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34875160"/>
      </p:ext>
    </p:extLst>
  </p:cSld>
  <p:clrMapOvr>
    <a:masterClrMapping/>
  </p:clrMapOvr>
  <p:transition spd="slow">
    <p:zo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相关链接</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88644"/>
            <a:ext cx="8128000" cy="5025735"/>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关汉卿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号</a:t>
            </a:r>
            <a:r>
              <a:rPr lang="zh-CN" altLang="zh-CN" u="sng" dirty="0">
                <a:solidFill>
                  <a:srgbClr val="000000"/>
                </a:solidFill>
                <a:uFill>
                  <a:solidFill>
                    <a:srgbClr val="000000"/>
                  </a:solidFill>
                </a:uFill>
                <a:latin typeface="Times New Roman" panose="02020603050405020304" pitchFamily="18" charset="0"/>
                <a:cs typeface="Times New Roman" panose="02020603050405020304" pitchFamily="18" charset="0"/>
              </a:rPr>
              <a:t>已斋叟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000000"/>
                </a:solidFill>
                <a:uFill>
                  <a:solidFill>
                    <a:srgbClr val="000000"/>
                  </a:solidFill>
                </a:uFill>
                <a:latin typeface="Times New Roman" panose="02020603050405020304" pitchFamily="18" charset="0"/>
                <a:cs typeface="Times New Roman" panose="02020603050405020304" pitchFamily="18" charset="0"/>
              </a:rPr>
              <a:t>金末元初</a:t>
            </a:r>
            <a:r>
              <a:rPr lang="zh-CN" altLang="zh-CN" dirty="0">
                <a:solidFill>
                  <a:srgbClr val="000000"/>
                </a:solidFill>
                <a:latin typeface="Times New Roman" panose="02020603050405020304" pitchFamily="18" charset="0"/>
                <a:cs typeface="Times New Roman" panose="02020603050405020304" pitchFamily="18" charset="0"/>
              </a:rPr>
              <a:t>大都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今北京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人。元代戏曲家。生卒年月不详。主要剧作有</a:t>
            </a:r>
            <a:r>
              <a:rPr lang="zh-CN" altLang="zh-CN" u="sng" dirty="0">
                <a:solidFill>
                  <a:srgbClr val="000000"/>
                </a:solidFill>
                <a:uFill>
                  <a:solidFill>
                    <a:srgbClr val="000000"/>
                  </a:solidFill>
                </a:uFill>
                <a:latin typeface="Times New Roman" panose="02020603050405020304" pitchFamily="18" charset="0"/>
                <a:cs typeface="Times New Roman" panose="02020603050405020304" pitchFamily="18" charset="0"/>
              </a:rPr>
              <a:t>《窦娥冤》《救风尘》《望江亭》《单刀会》</a:t>
            </a:r>
            <a:r>
              <a:rPr lang="zh-CN" altLang="zh-CN" dirty="0">
                <a:solidFill>
                  <a:srgbClr val="000000"/>
                </a:solidFill>
                <a:latin typeface="Times New Roman" panose="02020603050405020304" pitchFamily="18" charset="0"/>
                <a:cs typeface="Times New Roman" panose="02020603050405020304" pitchFamily="18" charset="0"/>
              </a:rPr>
              <a:t>等。其中《窦娥冤》为中国十大古典悲剧之一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同时也是元杂剧四大悲剧之一。</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元曲四大家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000000"/>
                </a:solidFill>
                <a:uFill>
                  <a:solidFill>
                    <a:srgbClr val="000000"/>
                  </a:solidFill>
                </a:uFill>
                <a:latin typeface="Times New Roman" panose="02020603050405020304" pitchFamily="18" charset="0"/>
                <a:cs typeface="Times New Roman" panose="02020603050405020304" pitchFamily="18" charset="0"/>
              </a:rPr>
              <a:t>关汉卿、白朴、马致远、郑光祖</a:t>
            </a:r>
            <a:r>
              <a:rPr lang="zh-CN" altLang="zh-CN" dirty="0">
                <a:solidFill>
                  <a:srgbClr val="000000"/>
                </a:solidFill>
                <a:latin typeface="Times New Roman" panose="02020603050405020304" pitchFamily="18" charset="0"/>
                <a:cs typeface="Times New Roman" panose="02020603050405020304" pitchFamily="18" charset="0"/>
              </a:rPr>
              <a:t>四位元代杂剧作家。四者代表了元代不同时期不同流派杂剧创作的成就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其代表作分别是</a:t>
            </a:r>
            <a:r>
              <a:rPr lang="zh-CN" altLang="zh-CN" u="sng" dirty="0">
                <a:solidFill>
                  <a:srgbClr val="000000"/>
                </a:solidFill>
                <a:uFill>
                  <a:solidFill>
                    <a:srgbClr val="000000"/>
                  </a:solidFill>
                </a:uFill>
                <a:latin typeface="Times New Roman" panose="02020603050405020304" pitchFamily="18" charset="0"/>
                <a:cs typeface="Times New Roman" panose="02020603050405020304" pitchFamily="18" charset="0"/>
              </a:rPr>
              <a:t>《窦娥冤》《梧桐雨》《汉宫秋》《倩女离魂》</a:t>
            </a:r>
            <a:r>
              <a:rPr lang="zh-CN" altLang="zh-CN" dirty="0">
                <a:solidFill>
                  <a:srgbClr val="000000"/>
                </a:solidFill>
                <a:latin typeface="Times New Roman" panose="02020603050405020304" pitchFamily="18" charset="0"/>
                <a:cs typeface="Times New Roman" panose="02020603050405020304" pitchFamily="18" charset="0"/>
              </a:rPr>
              <a:t>。但也有人认为元曲四大家是关汉卿、王实甫、马致远和白朴。</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元杂剧的特点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u="sng" dirty="0">
                <a:solidFill>
                  <a:srgbClr val="000000"/>
                </a:solidFill>
                <a:uFill>
                  <a:solidFill>
                    <a:srgbClr val="000000"/>
                  </a:solidFill>
                </a:uFill>
                <a:latin typeface="Times New Roman" panose="02020603050405020304" pitchFamily="18" charset="0"/>
                <a:cs typeface="Times New Roman" panose="02020603050405020304" pitchFamily="18" charset="0"/>
              </a:rPr>
              <a:t>结构上一般</a:t>
            </a:r>
            <a:r>
              <a:rPr lang="en-US" altLang="zh-CN"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000000"/>
                </a:solidFill>
                <a:uFill>
                  <a:solidFill>
                    <a:srgbClr val="000000"/>
                  </a:solidFill>
                </a:uFill>
                <a:latin typeface="Times New Roman" panose="02020603050405020304" pitchFamily="18" charset="0"/>
                <a:cs typeface="Times New Roman" panose="02020603050405020304" pitchFamily="18" charset="0"/>
              </a:rPr>
              <a:t>四折一楔子</a:t>
            </a:r>
            <a:r>
              <a:rPr lang="en-US" altLang="zh-CN"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相当于现在的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四折即开端、发展、高潮、结尾四个阶段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另加上一小段独立的戏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称为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楔子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②</a:t>
            </a:r>
            <a:r>
              <a:rPr lang="zh-CN" altLang="zh-CN" u="sng" dirty="0">
                <a:solidFill>
                  <a:srgbClr val="000000"/>
                </a:solidFill>
                <a:uFill>
                  <a:solidFill>
                    <a:srgbClr val="000000"/>
                  </a:solidFill>
                </a:uFill>
                <a:latin typeface="Times New Roman" panose="02020603050405020304" pitchFamily="18" charset="0"/>
                <a:cs typeface="Times New Roman" panose="02020603050405020304" pitchFamily="18" charset="0"/>
              </a:rPr>
              <a:t>内容上分</a:t>
            </a:r>
            <a:r>
              <a:rPr lang="en-US" altLang="zh-CN"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000000"/>
                </a:solidFill>
                <a:uFill>
                  <a:solidFill>
                    <a:srgbClr val="000000"/>
                  </a:solidFill>
                </a:uFill>
                <a:latin typeface="Times New Roman" panose="02020603050405020304" pitchFamily="18" charset="0"/>
                <a:cs typeface="Times New Roman" panose="02020603050405020304" pitchFamily="18" charset="0"/>
              </a:rPr>
              <a:t>曲词、宾白、科介</a:t>
            </a:r>
            <a:r>
              <a:rPr lang="en-US" altLang="zh-CN"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曲词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即主人公的唱词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分旦本、末本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宾白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是曲词外演员说的话、包括人物的对白和自白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科范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指唱、白以外做与打的做工表演。</a:t>
            </a:r>
            <a:r>
              <a:rPr lang="zh-CN" altLang="zh-CN" dirty="0">
                <a:solidFill>
                  <a:srgbClr val="000000"/>
                </a:solidFill>
                <a:latin typeface="NEU-BZ-S92"/>
                <a:cs typeface="宋体" panose="02010600030101010101" pitchFamily="2" charset="-122"/>
              </a:rPr>
              <a:t>③</a:t>
            </a:r>
            <a:r>
              <a:rPr lang="zh-CN" altLang="zh-CN" u="sng" dirty="0">
                <a:solidFill>
                  <a:srgbClr val="000000"/>
                </a:solidFill>
                <a:uFill>
                  <a:solidFill>
                    <a:srgbClr val="000000"/>
                  </a:solidFill>
                </a:uFill>
                <a:latin typeface="Times New Roman" panose="02020603050405020304" pitchFamily="18" charset="0"/>
                <a:cs typeface="Times New Roman" panose="02020603050405020304" pitchFamily="18" charset="0"/>
              </a:rPr>
              <a:t>角色分</a:t>
            </a:r>
            <a:r>
              <a:rPr lang="en-US" altLang="zh-CN"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000000"/>
                </a:solidFill>
                <a:uFill>
                  <a:solidFill>
                    <a:srgbClr val="000000"/>
                  </a:solidFill>
                </a:uFill>
                <a:latin typeface="Times New Roman" panose="02020603050405020304" pitchFamily="18" charset="0"/>
                <a:cs typeface="Times New Roman" panose="02020603050405020304" pitchFamily="18" charset="0"/>
              </a:rPr>
              <a:t>行当</a:t>
            </a:r>
            <a:r>
              <a:rPr lang="en-US" altLang="zh-CN"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一般分末、旦、净、杂四类。</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38876198"/>
      </p:ext>
    </p:extLst>
  </p:cSld>
  <p:clrMapOvr>
    <a:masterClrMapping/>
  </p:clrMapOvr>
  <p:transition spd="slow">
    <p:split dir="in"/>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40768"/>
            <a:ext cx="1423467" cy="507831"/>
          </a:xfrm>
          <a:prstGeom prst="rect">
            <a:avLst/>
          </a:prstGeom>
        </p:spPr>
        <p:txBody>
          <a:bodyPr wrap="none">
            <a:spAutoFit/>
          </a:bodyPr>
          <a:lstStyle/>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137597497"/>
              </p:ext>
            </p:extLst>
          </p:nvPr>
        </p:nvGraphicFramePr>
        <p:xfrm>
          <a:off x="508000" y="1844824"/>
          <a:ext cx="8128000" cy="5742284"/>
        </p:xfrm>
        <a:graphic>
          <a:graphicData uri="http://schemas.openxmlformats.org/presentationml/2006/ole">
            <mc:AlternateContent xmlns:mc="http://schemas.openxmlformats.org/markup-compatibility/2006">
              <mc:Choice xmlns:v="urn:schemas-microsoft-com:vml" Requires="v">
                <p:oleObj spid="_x0000_s7183" name="文档" r:id="rId7" imgW="3893887" imgH="2751383" progId="Word.Document.12">
                  <p:embed/>
                </p:oleObj>
              </mc:Choice>
              <mc:Fallback>
                <p:oleObj name="文档" r:id="rId7" imgW="3893887" imgH="2751383" progId="Word.Document.12">
                  <p:embed/>
                  <p:pic>
                    <p:nvPicPr>
                      <p:cNvPr id="0" name=""/>
                      <p:cNvPicPr/>
                      <p:nvPr/>
                    </p:nvPicPr>
                    <p:blipFill>
                      <a:blip r:embed="rId8"/>
                      <a:stretch>
                        <a:fillRect/>
                      </a:stretch>
                    </p:blipFill>
                    <p:spPr>
                      <a:xfrm>
                        <a:off x="508000" y="1844824"/>
                        <a:ext cx="8128000" cy="5742284"/>
                      </a:xfrm>
                      <a:prstGeom prst="rect">
                        <a:avLst/>
                      </a:prstGeom>
                    </p:spPr>
                  </p:pic>
                </p:oleObj>
              </mc:Fallback>
            </mc:AlternateContent>
          </a:graphicData>
        </a:graphic>
      </p:graphicFrame>
    </p:spTree>
    <p:extLst>
      <p:ext uri="{BB962C8B-B14F-4D97-AF65-F5344CB8AC3E}">
        <p14:creationId xmlns:p14="http://schemas.microsoft.com/office/powerpoint/2010/main" val="2994052892"/>
      </p:ext>
    </p:extLst>
  </p:cSld>
  <p:clrMapOvr>
    <a:masterClrMapping/>
  </p:clrMapOvr>
  <mc:AlternateContent xmlns:mc="http://schemas.openxmlformats.org/markup-compatibility/2006" xmlns:p14="http://schemas.microsoft.com/office/powerpoint/2010/main">
    <mc:Choice Requires="p14">
      <p:transition spd="slow" p14:dur="1100">
        <p:pull/>
      </p:transition>
    </mc:Choice>
    <mc:Fallback xmlns="">
      <p:transition spd="slow">
        <p:pull/>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51</TotalTime>
  <Words>3172</Words>
  <Application>Microsoft Office PowerPoint</Application>
  <PresentationFormat>全屏显示(4:3)</PresentationFormat>
  <Paragraphs>169</Paragraphs>
  <Slides>28</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28</vt:i4>
      </vt:variant>
    </vt:vector>
  </HeadingPairs>
  <TitlesOfParts>
    <vt:vector size="42" baseType="lpstr">
      <vt:lpstr>NEU-BZ-S92</vt:lpstr>
      <vt:lpstr>方正书宋_GBK</vt:lpstr>
      <vt:lpstr>方正宋黑_GBK</vt:lpstr>
      <vt:lpstr>方正韵动中黑简体</vt:lpstr>
      <vt:lpstr>仿宋</vt:lpstr>
      <vt:lpstr>黑体</vt:lpstr>
      <vt:lpstr>楷体</vt:lpstr>
      <vt:lpstr>宋体</vt:lpstr>
      <vt:lpstr>微软雅黑</vt:lpstr>
      <vt:lpstr>Arial</vt:lpstr>
      <vt:lpstr>Calibri</vt:lpstr>
      <vt:lpstr>Times New Roman</vt:lpstr>
      <vt:lpstr>测控设计模板14新</vt:lpstr>
      <vt:lpstr>文档</vt:lpstr>
      <vt:lpstr>第一单元  中国古代戏曲和中外话剧</vt:lpstr>
      <vt:lpstr>PowerPoint 演示文稿</vt:lpstr>
      <vt:lpstr>PowerPoint 演示文稿</vt:lpstr>
      <vt:lpstr>1　窦娥冤</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dc:creator>阳光暖暖</dc:creator>
  <cp:lastModifiedBy>dbc</cp:lastModifiedBy>
  <cp:revision>15</cp:revision>
  <dcterms:created xsi:type="dcterms:W3CDTF">2015-04-23T00:36:31Z</dcterms:created>
  <dcterms:modified xsi:type="dcterms:W3CDTF">2015-11-10T00:08:14Z</dcterms:modified>
</cp:coreProperties>
</file>