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4" r:id="rId2"/>
    <p:sldId id="263" r:id="rId3"/>
    <p:sldId id="264" r:id="rId4"/>
    <p:sldId id="267" r:id="rId5"/>
    <p:sldId id="268" r:id="rId6"/>
    <p:sldId id="277" r:id="rId7"/>
    <p:sldId id="278" r:id="rId8"/>
    <p:sldId id="279" r:id="rId9"/>
    <p:sldId id="295" r:id="rId10"/>
    <p:sldId id="296" r:id="rId11"/>
    <p:sldId id="307" r:id="rId12"/>
    <p:sldId id="308" r:id="rId13"/>
    <p:sldId id="309" r:id="rId14"/>
    <p:sldId id="310" r:id="rId15"/>
    <p:sldId id="343" r:id="rId16"/>
    <p:sldId id="344" r:id="rId17"/>
    <p:sldId id="345" r:id="rId18"/>
    <p:sldId id="265" r:id="rId19"/>
    <p:sldId id="284" r:id="rId20"/>
    <p:sldId id="346" r:id="rId21"/>
    <p:sldId id="266" r:id="rId22"/>
    <p:sldId id="287" r:id="rId23"/>
    <p:sldId id="347" r:id="rId24"/>
    <p:sldId id="269" r:id="rId25"/>
    <p:sldId id="283" r:id="rId26"/>
    <p:sldId id="294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270" r:id="rId45"/>
    <p:sldId id="288" r:id="rId46"/>
    <p:sldId id="289" r:id="rId47"/>
    <p:sldId id="290" r:id="rId48"/>
    <p:sldId id="348" r:id="rId49"/>
    <p:sldId id="271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8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8" name="TextBox 47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188146" cy="584775"/>
            <a:chOff x="29482" y="2918863"/>
            <a:chExt cx="1188146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13</a:t>
            </a:r>
            <a:r>
              <a:rPr lang="zh-CN" altLang="zh-CN" sz="1600" dirty="0" smtClean="0"/>
              <a:t>　张衡传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2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2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3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5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7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8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29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0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3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5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6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7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18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image" Target="../media/image3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13</a:t>
            </a:r>
            <a:r>
              <a:rPr lang="zh-CN" altLang="zh-CN" dirty="0"/>
              <a:t>　张衡传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大将军邓骘奇其才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形容词的意动用法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妙尽璇机之正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形容词用作动词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研究透了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形容词用作名词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正确的道理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皆共目之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递眼色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7797" y="3151985"/>
            <a:ext cx="303535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0607" y="3567017"/>
            <a:ext cx="54467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3729" y="3978085"/>
            <a:ext cx="2099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711609"/>
              </p:ext>
            </p:extLst>
          </p:nvPr>
        </p:nvGraphicFramePr>
        <p:xfrm>
          <a:off x="508000" y="2097620"/>
          <a:ext cx="8128000" cy="4715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0" name="文档" r:id="rId6" imgW="3909721" imgH="2268640" progId="Word.Document.12">
                  <p:embed/>
                </p:oleObj>
              </mc:Choice>
              <mc:Fallback>
                <p:oleObj name="文档" r:id="rId6" imgW="3909721" imgH="2268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97620"/>
                        <a:ext cx="8128000" cy="47157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11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164513"/>
              </p:ext>
            </p:extLst>
          </p:nvPr>
        </p:nvGraphicFramePr>
        <p:xfrm>
          <a:off x="508000" y="1996425"/>
          <a:ext cx="8128000" cy="3880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2" name="文档" r:id="rId6" imgW="3910080" imgH="1866894" progId="Word.Document.12">
                  <p:embed/>
                </p:oleObj>
              </mc:Choice>
              <mc:Fallback>
                <p:oleObj name="文档" r:id="rId6" imgW="3910080" imgH="1866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96425"/>
                        <a:ext cx="8128000" cy="3880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158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张衡字平子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南阳西鄂人也。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同时是被动句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饰以篆文山龟鸟兽之形。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验之以事。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自书典所记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果地震陇西。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尤致思于天文阴阳历算。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视事三年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上书乞骸骨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征拜尚书。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2858" y="2171813"/>
            <a:ext cx="18552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4451" y="2598864"/>
            <a:ext cx="37259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8921" y="3025915"/>
            <a:ext cx="1584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7646" y="3412518"/>
            <a:ext cx="1584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83989" y="3783794"/>
            <a:ext cx="10818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99344" y="4252657"/>
            <a:ext cx="37259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17657" y="4642119"/>
            <a:ext cx="1584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44061" y="5092796"/>
            <a:ext cx="300230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1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7601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记常识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关于官职任命、调动、贬谪等的词语。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推荐。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举荐任官。如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召请来授官。如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累召不应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授给官职。如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再迁为太史令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再转复为太史令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所居之官辄积年不徙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离京去外地为官。如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出为河间相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指官吏初到任。如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衡下车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指官员到职工作。如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视事三年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55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0624"/>
            <a:ext cx="8128000" cy="870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拜官。除去旧职任新职。如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予除右丞相兼枢密使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乞骸骨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请求辞职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告老还乡。如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上书乞骸骨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33"/>
          <p:cNvPicPr/>
          <p:nvPr/>
        </p:nvPicPr>
        <p:blipFill>
          <a:blip r:embed="rId5"/>
          <a:stretch>
            <a:fillRect/>
          </a:stretch>
        </p:blipFill>
        <p:spPr>
          <a:xfrm>
            <a:off x="520891" y="3246027"/>
            <a:ext cx="294339" cy="294339"/>
          </a:xfrm>
          <a:prstGeom prst="rect">
            <a:avLst/>
          </a:prstGeom>
        </p:spPr>
      </p:pic>
      <p:pic>
        <p:nvPicPr>
          <p:cNvPr id="12" name="Picture 234"/>
          <p:cNvPicPr/>
          <p:nvPr/>
        </p:nvPicPr>
        <p:blipFill>
          <a:blip r:embed="rId6"/>
          <a:stretch>
            <a:fillRect/>
          </a:stretch>
        </p:blipFill>
        <p:spPr>
          <a:xfrm>
            <a:off x="544262" y="3612515"/>
            <a:ext cx="294339" cy="29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2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5068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官职、学校及相关用语。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被举荐的品行端正的人。如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指三公的公署。东汉以太尉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掌管军事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、司徒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掌管政事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、司空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掌管工程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为三公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是当时最高的官。如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位比三公。如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大将军邓骘奇其才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汉代官署名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臣民上书和征召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都由公车接待。如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郎中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官名。如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兼管天文和国史。如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再迁为太史令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协助皇帝处理政务的官员。如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征拜尚书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京城附近的三个地区。如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游于三辅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古代设在京城的全国最高学府。如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观太学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164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文化、文学知识名词。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《诗》《书》《易》《礼》《春秋》。如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通五经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。另外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为《论语》《孟子》《大学》《中庸》。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礼、乐、射、御、书、数。如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贯六艺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文中指六种学问和技能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《史记》《汉书》《后汉书》《三国志》。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《两都赋》和《二京赋》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《两都赋》的作者是班固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《二京赋》的作者是张衡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指汉的西京长安与东京洛阳。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66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28943"/>
            <a:ext cx="8128000" cy="4736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把握传主形象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体会传主品格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文中哪些地方能体现出张衡的高尚品德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虽才高于世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而无骄尚之情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从容淡静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不好交接俗人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举孝廉不行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连辟公府不就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累召不应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不慕当世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张衡的才能集中体现在哪几个方面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善属文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作《二京赋》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善机巧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做浑天仪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造候风地动仪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善术学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著有《灵宪》《算罔论》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善政事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不畏权贵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称为政理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本文介绍张衡在政治上的才干时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写了几件事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塑造了张衡怎样的形象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选取两件事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一是《思玄赋》的由来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表现了张衡心思细密、小心谨慎的形象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一是出任河间相时与奸党斗争一事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表现其政治才能和卓然政绩。这样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笔墨寥寥却写出了一位真实可感、形神丰满的廉吏。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420888"/>
            <a:ext cx="8640960" cy="898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3645024"/>
            <a:ext cx="8640960" cy="898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520" y="4903838"/>
            <a:ext cx="8640960" cy="1261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33895"/>
            <a:ext cx="8128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掌握文章写人叙事的手法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作为传记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它的一般写法是怎样的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本文是怎样写的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按照传记的体例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开头介绍人物的姓名、籍贯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再介绍人物的事迹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结尾写到他死的年代。本文是完全按照一般传记体例的写法来写的。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传记是记述一个人的生平的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本文是怎样处理人物材料的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只记述人物一生中的重要事件。本文先介绍了张衡的品格和他卓越的文学才能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重点写他一生中最突出的辉煌的科学成就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最后介绍了他政治上的才干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3212976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528" y="4491434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4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750911"/>
              </p:ext>
            </p:extLst>
          </p:nvPr>
        </p:nvGraphicFramePr>
        <p:xfrm>
          <a:off x="508000" y="1084840"/>
          <a:ext cx="8128000" cy="5872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文档" r:id="rId3" imgW="3998962" imgH="2888538" progId="Word.Document.12">
                  <p:embed/>
                </p:oleObj>
              </mc:Choice>
              <mc:Fallback>
                <p:oleObj name="文档" r:id="rId3" imgW="3998962" imgH="28885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084840"/>
                        <a:ext cx="8128000" cy="5872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25049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张衡在科学上的辉煌成就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主要是通过具体、详细地介绍他的重大发明地动仪来说明的。文章这部分是怎样记事状物的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验证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)——(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使用情况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本文在语言运用上有怎样的特点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简要举例分析。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记叙语言质朴通俗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等句用语非常质朴通俗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毫无雕饰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却鲜明地表现出了张衡不追名逐利的高尚品德。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说明语言准确简洁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段中仅用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多字就将候风地动仪的有关情况做了比较全面的介绍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可见用语简洁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用酒樽描摹仪器的外形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等指明部位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足见其用语之准确。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140876"/>
              </p:ext>
            </p:extLst>
          </p:nvPr>
        </p:nvGraphicFramePr>
        <p:xfrm>
          <a:off x="508000" y="2182830"/>
          <a:ext cx="8128000" cy="733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5" name="文档" r:id="rId8" imgW="3837032" imgH="345948" progId="Word.Document.12">
                  <p:embed/>
                </p:oleObj>
              </mc:Choice>
              <mc:Fallback>
                <p:oleObj name="文档" r:id="rId8" imgW="3837032" imgH="3459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82830"/>
                        <a:ext cx="8128000" cy="733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51520" y="2996952"/>
            <a:ext cx="86409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20" y="4293096"/>
            <a:ext cx="864096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5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38179"/>
            <a:ext cx="8128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《张衡传》中主要表现了张衡两方面的可贵品质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从容淡静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不慕当世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无骄尚之情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。这些都是难能可贵的。但在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宦官惧其毁己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皆共目之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的情况下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衡乃诡对而出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。对张衡的这一全身避祸的做法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你怎样看待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请谈谈你的看法。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053099"/>
              </p:ext>
            </p:extLst>
          </p:nvPr>
        </p:nvGraphicFramePr>
        <p:xfrm>
          <a:off x="508000" y="3538379"/>
          <a:ext cx="8128000" cy="3130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文档" r:id="rId8" imgW="3907562" imgH="1505107" progId="Word.Document.12">
                  <p:embed/>
                </p:oleObj>
              </mc:Choice>
              <mc:Fallback>
                <p:oleObj name="文档" r:id="rId8" imgW="3907562" imgH="15051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538379"/>
                        <a:ext cx="8128000" cy="3130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51520" y="3529018"/>
            <a:ext cx="8640960" cy="256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068751"/>
              </p:ext>
            </p:extLst>
          </p:nvPr>
        </p:nvGraphicFramePr>
        <p:xfrm>
          <a:off x="508000" y="1699726"/>
          <a:ext cx="8128000" cy="5473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9" name="文档" r:id="rId8" imgW="3908281" imgH="2632587" progId="Word.Document.12">
                  <p:embed/>
                </p:oleObj>
              </mc:Choice>
              <mc:Fallback>
                <p:oleObj name="文档" r:id="rId8" imgW="3908281" imgH="26325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99726"/>
                        <a:ext cx="8128000" cy="5473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653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本文写了张衡的品格、文学才能、科学成就和政治才干四个方面的内容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它们之间有何联系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这对我们有何启示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谦虚的品格和卓越的才能是其成功的基础。因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才高于世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举孝廉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连辟公府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作《二京赋》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才能出现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邓骘奇其才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累召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拜郎中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再迁为太史令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这样的被举荐、重用。也是因为其才能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作浑天仪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造候风地动仪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其特长与其官职二者互为因果。其次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其科学发明、理论著作也与其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无骄尚之情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从容淡静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不好交接俗人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的性情密不可分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这种性情利于潜心科研。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张衡凭借不慕名利的高尚品德、刻苦钻研的精神被后世铭记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其谦虚谨慎、勤学不倦、不畏强权、勇于进取的品格值得我们学习。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528900"/>
            <a:ext cx="8640960" cy="3132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01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J31.eps" descr="id:214749156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719149" y="1351785"/>
            <a:ext cx="5085099" cy="527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5593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结构谨严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详略得当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《张衡传》仅以七百余字就概及张衡六十二年中善属文、善机巧、善理政等方面的杰出成就。全文以时间为序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叙其一生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统率题材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传其精神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因而所写方面多而不杂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事迹富而不乱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文虽简而概括全。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课文既从文学上、政治上、科学上全面介绍了张衡一生的重要成就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又重点突出了他在科学上的贡献。如写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善属文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就以写《二京赋》为主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略涉《思玄赋》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其他甚至不提及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善机巧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以详写候风地动仪为主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其他科技成果则为辅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善理政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以整治法度、收擒奸党为主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请求辞职、上调擢升则为次。在文学、科学、政事三方面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都体现了他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从容淡静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的个性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又突出了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善机巧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使张衡这个伟大的形象辉耀于读者面前。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学习本文详略得当的写法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写一个生活片段。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十几年前我们在北京的大杂院养过只猫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叫黄风。它总是居高临下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从房顶俯视我们人类卑微的生活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总是骄傲地竖着尾巴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像一根旗杆。记得那天我从办公室用书包把它带回家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洗完澡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它一头钻进衣柜底下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最后终于探出头来。黄风祖籍不可考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必是野猫无疑。它从不恋家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吃完饭掉头就走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不饿绝不回来。我们住的说是五进院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其实早被自盖的板房挤压成胡同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而我家的小厨房恰好盖在那胡同的顶头。夏天做晚饭时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只见黄风竖着比它高数倍的尾巴大摇大摆地回来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检阅着分列两边半裸着乘凉的人们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那些摇动的蒲扇让人想起古代的仪仗队。最终黄风和它的情人私奔了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翻越海浪般的屋脊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弃我们而去。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节选自北岛《失败之书》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7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478848"/>
              </p:ext>
            </p:extLst>
          </p:nvPr>
        </p:nvGraphicFramePr>
        <p:xfrm>
          <a:off x="508000" y="1469769"/>
          <a:ext cx="8128000" cy="4767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" name="文档" r:id="rId8" imgW="3897126" imgH="2286639" progId="Word.Document.12">
                  <p:embed/>
                </p:oleObj>
              </mc:Choice>
              <mc:Fallback>
                <p:oleObj name="文档" r:id="rId8" imgW="3897126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69769"/>
                        <a:ext cx="8128000" cy="4767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71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059933"/>
              </p:ext>
            </p:extLst>
          </p:nvPr>
        </p:nvGraphicFramePr>
        <p:xfrm>
          <a:off x="508000" y="2273073"/>
          <a:ext cx="8128000" cy="256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文档" r:id="rId8" imgW="3837032" imgH="1210637" progId="Word.Document.12">
                  <p:embed/>
                </p:oleObj>
              </mc:Choice>
              <mc:Fallback>
                <p:oleObj name="文档" r:id="rId8" imgW="3837032" imgH="1210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73073"/>
                        <a:ext cx="8128000" cy="2565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30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868776"/>
              </p:ext>
            </p:extLst>
          </p:nvPr>
        </p:nvGraphicFramePr>
        <p:xfrm>
          <a:off x="508000" y="1516107"/>
          <a:ext cx="8128000" cy="4577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文档" r:id="rId8" imgW="3884531" imgH="2187643" progId="Word.Document.12">
                  <p:embed/>
                </p:oleObj>
              </mc:Choice>
              <mc:Fallback>
                <p:oleObj name="文档" r:id="rId8" imgW="3884531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107"/>
                        <a:ext cx="8128000" cy="4577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8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58631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(78—139),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东汉著名文学家、科学家、政治家。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他是我国文学史上一颗光辉灿烂的明星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有《二京赋》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《东京赋》《西京赋》的合称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发明了世界上第一台测定地震及其方位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候风地动仪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比欧洲早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1 700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多年。天文学方面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世界上第一台用水力推动的大型观察星象的天文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仪器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浑天仪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著有《浑天仪图注》和《灵宪》等书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画出了完备的星相图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月光生于日之所照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的科学论断。地理学方面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绘制有完备的地形图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并研制出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记里鼓车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等。数学方面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著有《算罔论》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并计算出圆周率的值为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3.162 2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。气象学方面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候风仪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预测风力、风向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比西方的风信鸡早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多年。机械学方面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他制造的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独木飞雕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是世界上最早的飞行器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还制造出土圭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日影器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、活动日历等。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J30.eps" descr="id:214749144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516216" y="1398410"/>
            <a:ext cx="1800200" cy="256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032014"/>
              </p:ext>
            </p:extLst>
          </p:nvPr>
        </p:nvGraphicFramePr>
        <p:xfrm>
          <a:off x="508000" y="1340768"/>
          <a:ext cx="8128000" cy="527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文档" r:id="rId8" imgW="4078488" imgH="2645186" progId="Word.Document.12">
                  <p:embed/>
                </p:oleObj>
              </mc:Choice>
              <mc:Fallback>
                <p:oleObj name="文档" r:id="rId8" imgW="4078488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27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79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546231"/>
              </p:ext>
            </p:extLst>
          </p:nvPr>
        </p:nvGraphicFramePr>
        <p:xfrm>
          <a:off x="508000" y="1454182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4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4182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30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514458"/>
              </p:ext>
            </p:extLst>
          </p:nvPr>
        </p:nvGraphicFramePr>
        <p:xfrm>
          <a:off x="508000" y="1846738"/>
          <a:ext cx="8128000" cy="3742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name="文档" r:id="rId8" imgW="4134624" imgH="1902893" progId="Word.Document.12">
                  <p:embed/>
                </p:oleObj>
              </mc:Choice>
              <mc:Fallback>
                <p:oleObj name="文档" r:id="rId8" imgW="4134624" imgH="19028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46738"/>
                        <a:ext cx="8128000" cy="37425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935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36905"/>
              </p:ext>
            </p:extLst>
          </p:nvPr>
        </p:nvGraphicFramePr>
        <p:xfrm>
          <a:off x="508000" y="1438788"/>
          <a:ext cx="8128000" cy="4726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文档" r:id="rId8" imgW="3846388" imgH="2237321" progId="Word.Document.12">
                  <p:embed/>
                </p:oleObj>
              </mc:Choice>
              <mc:Fallback>
                <p:oleObj name="文档" r:id="rId8" imgW="3846388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38788"/>
                        <a:ext cx="8128000" cy="4726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0997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333229"/>
              </p:ext>
            </p:extLst>
          </p:nvPr>
        </p:nvGraphicFramePr>
        <p:xfrm>
          <a:off x="508000" y="1476208"/>
          <a:ext cx="8128000" cy="461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文档" r:id="rId8" imgW="4024151" imgH="2286639" progId="Word.Document.12">
                  <p:embed/>
                </p:oleObj>
              </mc:Choice>
              <mc:Fallback>
                <p:oleObj name="文档" r:id="rId8" imgW="402415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76208"/>
                        <a:ext cx="8128000" cy="4617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56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691860"/>
              </p:ext>
            </p:extLst>
          </p:nvPr>
        </p:nvGraphicFramePr>
        <p:xfrm>
          <a:off x="508000" y="2456349"/>
          <a:ext cx="8128000" cy="2199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文档" r:id="rId8" imgW="3837032" imgH="1037483" progId="Word.Document.12">
                  <p:embed/>
                </p:oleObj>
              </mc:Choice>
              <mc:Fallback>
                <p:oleObj name="文档" r:id="rId8" imgW="3837032" imgH="10374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56349"/>
                        <a:ext cx="8128000" cy="2199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94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583321"/>
              </p:ext>
            </p:extLst>
          </p:nvPr>
        </p:nvGraphicFramePr>
        <p:xfrm>
          <a:off x="508000" y="1432000"/>
          <a:ext cx="8128000" cy="4733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文档" r:id="rId8" imgW="3884531" imgH="2261800" progId="Word.Document.12">
                  <p:embed/>
                </p:oleObj>
              </mc:Choice>
              <mc:Fallback>
                <p:oleObj name="文档" r:id="rId8" imgW="3884531" imgH="2261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32000"/>
                        <a:ext cx="8128000" cy="4733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77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165705"/>
              </p:ext>
            </p:extLst>
          </p:nvPr>
        </p:nvGraphicFramePr>
        <p:xfrm>
          <a:off x="508000" y="1454182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2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4182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078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636421"/>
              </p:ext>
            </p:extLst>
          </p:nvPr>
        </p:nvGraphicFramePr>
        <p:xfrm>
          <a:off x="508000" y="1796842"/>
          <a:ext cx="8128000" cy="3864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6" name="文档" r:id="rId8" imgW="3846388" imgH="1829455" progId="Word.Document.12">
                  <p:embed/>
                </p:oleObj>
              </mc:Choice>
              <mc:Fallback>
                <p:oleObj name="文档" r:id="rId8" imgW="3846388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96842"/>
                        <a:ext cx="8128000" cy="3864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866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285685"/>
              </p:ext>
            </p:extLst>
          </p:nvPr>
        </p:nvGraphicFramePr>
        <p:xfrm>
          <a:off x="508000" y="2390774"/>
          <a:ext cx="8128000" cy="2330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文档" r:id="rId8" imgW="3837032" imgH="1099761" progId="Word.Document.12">
                  <p:embed/>
                </p:oleObj>
              </mc:Choice>
              <mc:Fallback>
                <p:oleObj name="文档" r:id="rId8" imgW="3837032" imgH="1099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90774"/>
                        <a:ext cx="8128000" cy="2330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06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8066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范晔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(398—445),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字蔚宗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南朝宋顺阳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今河南淅川东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是我国古代的历史学家。他自幼好学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博通经史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善于写文章。先后担任过司徒从事中郎、尚书吏部郎、宣城太守等官职。因参加拥立彭城王刘义康为帝的政变活动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事泄被杀。范晔广泛搜集几十种关于后汉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亦称东汉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史事的著作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删繁补略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撰写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《后汉书》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。因突遭杀害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只写就帝纪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卷。后来梁代刘昭将晋朝人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司马彪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所著《续汉书》的志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以补范著所缺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卷。到北宋时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始将两书合刻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成为今本《后汉书》。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741678"/>
              </p:ext>
            </p:extLst>
          </p:nvPr>
        </p:nvGraphicFramePr>
        <p:xfrm>
          <a:off x="508000" y="1439856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39856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712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189210"/>
              </p:ext>
            </p:extLst>
          </p:nvPr>
        </p:nvGraphicFramePr>
        <p:xfrm>
          <a:off x="508000" y="1333309"/>
          <a:ext cx="8128000" cy="548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8" name="文档" r:id="rId8" imgW="3922675" imgH="2645186" progId="Word.Document.12">
                  <p:embed/>
                </p:oleObj>
              </mc:Choice>
              <mc:Fallback>
                <p:oleObj name="文档" r:id="rId8" imgW="3922675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3309"/>
                        <a:ext cx="8128000" cy="5480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603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952341"/>
              </p:ext>
            </p:extLst>
          </p:nvPr>
        </p:nvGraphicFramePr>
        <p:xfrm>
          <a:off x="508000" y="1454182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2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4182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447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73902" y="1008668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113723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660251"/>
              </p:ext>
            </p:extLst>
          </p:nvPr>
        </p:nvGraphicFramePr>
        <p:xfrm>
          <a:off x="508000" y="1402808"/>
          <a:ext cx="8128000" cy="5000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6" name="文档" r:id="rId8" imgW="3837032" imgH="2360077" progId="Word.Document.12">
                  <p:embed/>
                </p:oleObj>
              </mc:Choice>
              <mc:Fallback>
                <p:oleObj name="文档" r:id="rId8" imgW="3837032" imgH="236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2808"/>
                        <a:ext cx="8128000" cy="50005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18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千古孤独张衡墓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访亲南阳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与主人谈南阳名胜。主人道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我们小右桥就是东汉张衡故里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至今存有张衡墓。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出于对一代科学巨匠的仰慕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我便由主人的孙女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一个叫丹丹的十三岁女孩儿带领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骑车直奔张衡墓。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J32.eps" descr="id:214749162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83768" y="2780928"/>
            <a:ext cx="4320480" cy="276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434"/>
            <a:ext cx="8128000" cy="4597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院内空寂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抛却了浮世的喧嚣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十分幽静。拜殿前的石像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把我带回了东汉。一个静静的夜晚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满天的星星像无数珍珠撒在碧玉盘里。一个孩子坐在院子里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靠着奶奶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仰起头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指着天空数星星。一颗、两颗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一直数到几百颗。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那是一个多梦的夜晚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孩子们在父母的怀里好梦连连。而这个孩子却一夜没睡好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几次起来看星星。寂寞的苍穹下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他孤独地寻觅着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他看清了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北斗星果然绕着北极星慢慢地转动。这晚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这个孩子也做了一个梦。为了这个梦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他追寻了一辈子。这孩子就是张衡。他观测了中原地区能看到的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绘制了我国第一幅比较完备的星座图。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张衡多才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在天文、地震、文学、机械制造、历法、绘画、地图绘制、数学等领域都做出了杰出的贡献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被誉为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全面发展之人物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。曾任太史令、尚书等职。张衡发明了地动仪、浑天仪、计里鼓车、指南车等等。他一生献身科学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不追求名利。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8426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2534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正因如此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张衡走上了寂寞的人生路。东汉时期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光武中兴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社会治安、经济状况明显好转。繁荣兴旺的背后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却掩盖了豪强地主的骄奢淫逸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强征豪夺。张衡冷眼看世态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作《二京赋》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精思傅会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十年乃成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。铺写京都景象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规模宏大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讽谏当时王侯的奢侈。十年磨剑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只为正义一呼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他有高尚的人格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和异乎常人的深度思考。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光武帝刘秀称帝初期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谶讳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为国典。张衡奋起展开了反对谶讳神学的斗争。汉顺帝阳嘉二年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张衡上书《驳图谶疏》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直接要求汉顺帝用行政命令禁绝图谶。在当时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为了科学和真理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孤身奋争的张衡该需要多大的勇气啊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走过耀眼夺目的浑天仪、地动仪模型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眼前的张衡墓可真形成了强烈的反差。除去新中国成立后多次的修建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墓园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4013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3060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仅存一丘荒冢与几块古碑了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墓冢苍苍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松柏萋萋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残碑横立。肃穆中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凭吊的我形只影单。微风徐徐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我似乎听到您与谗臣面红耳赤的争论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荒草深处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我看到一双双慌乱的眼睛。汉顺帝曾在帷幄中让您讽谏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宦官恐怕危及自己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都在给您使眼色。虽然您巧妙地回避了汉顺帝的垂问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却无意中树了敌。那些宦官一起参您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于是您的命运便遭到诋毁。虽然您的地动仪在公元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年准确无误地测出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公里以外的陇西的地震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但您还是为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光武中兴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后的衰落而郁郁寡欢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走出墓冢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无意中发现有几个石臼、石磨、石碾散落在杂草丛中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这些已被遗忘的什物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却在漫长的人类历史中占有举足轻重的地位。面对尘世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名利与权势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在岁月长河里是这样的卑微与渺小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而一个人的人格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却升华得无比高大。于是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抚去浮华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我不由回头再看一眼张衡。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4518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是人生的一种存在状态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这种状态施之于凡人叫悲凉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施之于伟人叫卓绝。张衡就是这样一位卓绝的伟人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他的伟大成就、高尚品格、不同流俗的人生追求都值得后人学习与敬仰。本文由瞻仰张衡墓写起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追怀张衡伟大的一生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抒发了对这位伟大的科学家的崇敬之情。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06895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434"/>
            <a:ext cx="8128000" cy="4597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虽才高于世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而无骄尚之情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作为文学家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他善写诗、赋、文、铭、书、疏等各种文体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留传下来包括《二京赋》在内的佳作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其作品有很高的文学价值。作为科学家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尤致思于天文阴阳历算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妙尽璇机之正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作浑天仪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著《灵宪》《算罔论》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造候风地动仪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。他在实际政治活动中还表现出远见卓识的政治家风度。他出任河间相时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深入民间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调查豪强奸徒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擒拿惩办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清理冤狱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上下肃然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称为政理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受到百姓的称颂。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他是先行人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披荆斩棘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把智慧锻造成阶梯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留给后来的攀登者。他是知识的宝藏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是科学的旗帜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是中华民族知识分子的典范。他淡泊了功名利禄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远离了你争我斗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以奋发进取、自强不息、勤政为民的高尚品质和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约己博艺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无坚不钻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的科研精神向我们展示了一代伟人的风范。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运用方向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德才兼备、全面发展、综合素质、宁静淡泊。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4758"/>
            <a:ext cx="14234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850698"/>
              </p:ext>
            </p:extLst>
          </p:nvPr>
        </p:nvGraphicFramePr>
        <p:xfrm>
          <a:off x="508000" y="2081706"/>
          <a:ext cx="8128000" cy="473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文档" r:id="rId6" imgW="3893887" imgH="2267560" progId="Word.Document.12">
                  <p:embed/>
                </p:oleObj>
              </mc:Choice>
              <mc:Fallback>
                <p:oleObj name="文档" r:id="rId6" imgW="3893887" imgH="22675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81706"/>
                        <a:ext cx="8128000" cy="4731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员径八尺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圆周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形似酒尊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酒樽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一时收禽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捉拿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5080" y="3179925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7029" y="3179925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00519" y="3590580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2468" y="3590580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6097" y="4005064"/>
            <a:ext cx="19586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8046" y="4005064"/>
            <a:ext cx="41985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849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9993"/>
              </p:ext>
            </p:extLst>
          </p:nvPr>
        </p:nvGraphicFramePr>
        <p:xfrm>
          <a:off x="508000" y="1900843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3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0843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100741" y="1988840"/>
            <a:ext cx="81818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08854" y="2498244"/>
            <a:ext cx="21932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06952" y="3035724"/>
            <a:ext cx="12131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88081" y="3584033"/>
            <a:ext cx="12130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67681" y="4100173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87406" y="4603162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61542" y="5157192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35367" y="5672638"/>
            <a:ext cx="11847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47096" y="6237312"/>
            <a:ext cx="12131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3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273632"/>
              </p:ext>
            </p:extLst>
          </p:nvPr>
        </p:nvGraphicFramePr>
        <p:xfrm>
          <a:off x="508000" y="1484784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40851" y="1539549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82021" y="2082882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9888" y="2636912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1589" y="3140968"/>
            <a:ext cx="5588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42106" y="3678075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24379" y="4193148"/>
            <a:ext cx="61471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85079" y="4725144"/>
            <a:ext cx="61471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2066" y="5301208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61183" y="5850032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5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440258"/>
              </p:ext>
            </p:extLst>
          </p:nvPr>
        </p:nvGraphicFramePr>
        <p:xfrm>
          <a:off x="508000" y="1359424"/>
          <a:ext cx="8128000" cy="530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文档" r:id="rId6" imgW="3837032" imgH="2506231" progId="Word.Document.12">
                  <p:embed/>
                </p:oleObj>
              </mc:Choice>
              <mc:Fallback>
                <p:oleObj name="文档" r:id="rId6" imgW="3837032" imgH="2506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59424"/>
                        <a:ext cx="8128000" cy="530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228184" y="1379167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2883" y="1988840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73126" y="2486670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8814" y="3041577"/>
            <a:ext cx="15592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7113" y="3611062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3018" y="4098827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09806" y="4604824"/>
            <a:ext cx="211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7912" y="5141578"/>
            <a:ext cx="211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83968" y="5697239"/>
            <a:ext cx="90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57812" y="6205252"/>
            <a:ext cx="23699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4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111</TotalTime>
  <Words>3461</Words>
  <Application>Microsoft Office PowerPoint</Application>
  <PresentationFormat>全屏显示(4:3)</PresentationFormat>
  <Paragraphs>295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3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13　张衡传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29</cp:revision>
  <dcterms:created xsi:type="dcterms:W3CDTF">2015-04-23T00:36:31Z</dcterms:created>
  <dcterms:modified xsi:type="dcterms:W3CDTF">2015-11-10T01:19:46Z</dcterms:modified>
</cp:coreProperties>
</file>