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274" r:id="rId2"/>
    <p:sldId id="263" r:id="rId3"/>
    <p:sldId id="264" r:id="rId4"/>
    <p:sldId id="267" r:id="rId5"/>
    <p:sldId id="268" r:id="rId6"/>
    <p:sldId id="277" r:id="rId7"/>
    <p:sldId id="278" r:id="rId8"/>
    <p:sldId id="279" r:id="rId9"/>
    <p:sldId id="295" r:id="rId10"/>
    <p:sldId id="296" r:id="rId11"/>
    <p:sldId id="307" r:id="rId12"/>
    <p:sldId id="308" r:id="rId13"/>
    <p:sldId id="309" r:id="rId14"/>
    <p:sldId id="310" r:id="rId15"/>
    <p:sldId id="265" r:id="rId16"/>
    <p:sldId id="284" r:id="rId17"/>
    <p:sldId id="285" r:id="rId18"/>
    <p:sldId id="286" r:id="rId19"/>
    <p:sldId id="313" r:id="rId20"/>
    <p:sldId id="266" r:id="rId21"/>
    <p:sldId id="287" r:id="rId22"/>
    <p:sldId id="269" r:id="rId23"/>
    <p:sldId id="283" r:id="rId24"/>
    <p:sldId id="294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14" r:id="rId33"/>
    <p:sldId id="315" r:id="rId34"/>
    <p:sldId id="316" r:id="rId35"/>
    <p:sldId id="317" r:id="rId36"/>
    <p:sldId id="318" r:id="rId37"/>
    <p:sldId id="319" r:id="rId38"/>
    <p:sldId id="320" r:id="rId39"/>
    <p:sldId id="321" r:id="rId40"/>
    <p:sldId id="322" r:id="rId41"/>
    <p:sldId id="323" r:id="rId42"/>
    <p:sldId id="324" r:id="rId43"/>
    <p:sldId id="325" r:id="rId44"/>
    <p:sldId id="326" r:id="rId45"/>
    <p:sldId id="327" r:id="rId46"/>
    <p:sldId id="328" r:id="rId47"/>
    <p:sldId id="329" r:id="rId48"/>
    <p:sldId id="330" r:id="rId49"/>
    <p:sldId id="331" r:id="rId50"/>
    <p:sldId id="332" r:id="rId51"/>
    <p:sldId id="333" r:id="rId52"/>
    <p:sldId id="334" r:id="rId53"/>
    <p:sldId id="335" r:id="rId54"/>
    <p:sldId id="336" r:id="rId55"/>
    <p:sldId id="337" r:id="rId56"/>
    <p:sldId id="338" r:id="rId57"/>
    <p:sldId id="339" r:id="rId58"/>
    <p:sldId id="270" r:id="rId59"/>
    <p:sldId id="288" r:id="rId60"/>
    <p:sldId id="289" r:id="rId61"/>
    <p:sldId id="290" r:id="rId62"/>
    <p:sldId id="271" r:id="rId63"/>
    <p:sldId id="342" r:id="rId6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2015-11-10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5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5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5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5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5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16" name="TextBox 15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1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34" name="TextBox 33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5" name="TextBox 34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INZHI DAOXUE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7" name="TextBox 46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8" name="TextBox 47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41" name="图片 40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8" name="TextBox 47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9" name="TextBox 48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5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12</a:t>
            </a:r>
            <a:r>
              <a:rPr lang="zh-CN" altLang="zh-CN" sz="1600" dirty="0" smtClean="0"/>
              <a:t>　苏武传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3" Type="http://schemas.openxmlformats.org/officeDocument/2006/relationships/slide" Target="slide15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15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15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15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21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22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23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24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25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2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27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28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0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29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1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30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2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31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3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32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4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33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5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34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6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35.e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7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7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3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8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8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37.e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9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9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38.e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0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0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39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1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1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40.e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2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2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41.e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3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3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42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4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4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43.e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5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5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44.e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6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6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45.e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7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7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4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8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8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47.e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9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9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48.e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0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0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49.e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1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1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50.e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2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2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51.em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3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3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52.emf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4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4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53.e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5.docx"/><Relationship Id="rId3" Type="http://schemas.openxmlformats.org/officeDocument/2006/relationships/slide" Target="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5.v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54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slide" Target="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slide" Target="slide5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slide" Target="slide58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slide" Target="slide58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slide" Target="slide58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slide" Target="slide58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12</a:t>
            </a:r>
            <a:r>
              <a:rPr lang="zh-CN" altLang="zh-CN" dirty="0"/>
              <a:t>　苏武传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166063"/>
              </p:ext>
            </p:extLst>
          </p:nvPr>
        </p:nvGraphicFramePr>
        <p:xfrm>
          <a:off x="508000" y="1722182"/>
          <a:ext cx="8128000" cy="4227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0" name="文档" r:id="rId6" imgW="3837032" imgH="1995769" progId="Word.Document.12">
                  <p:embed/>
                </p:oleObj>
              </mc:Choice>
              <mc:Fallback>
                <p:oleObj name="文档" r:id="rId6" imgW="3837032" imgH="19957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22182"/>
                        <a:ext cx="8128000" cy="4227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588922" y="1778164"/>
            <a:ext cx="28633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5974" y="2306586"/>
            <a:ext cx="200630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56979" y="2852936"/>
            <a:ext cx="900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9013" y="3379026"/>
            <a:ext cx="200630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93855" y="3889115"/>
            <a:ext cx="11979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51016" y="4401533"/>
            <a:ext cx="11979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35844" y="4949657"/>
            <a:ext cx="11979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80005" y="5491014"/>
            <a:ext cx="182905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189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4445488"/>
              </p:ext>
            </p:extLst>
          </p:nvPr>
        </p:nvGraphicFramePr>
        <p:xfrm>
          <a:off x="508000" y="2229358"/>
          <a:ext cx="8128000" cy="2653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8" name="文档" r:id="rId6" imgW="3837032" imgH="1253116" progId="Word.Document.12">
                  <p:embed/>
                </p:oleObj>
              </mc:Choice>
              <mc:Fallback>
                <p:oleObj name="文档" r:id="rId6" imgW="3837032" imgH="12531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29358"/>
                        <a:ext cx="8128000" cy="2653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133837" y="2298586"/>
            <a:ext cx="50802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51016" y="2852936"/>
            <a:ext cx="11979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83017" y="3381328"/>
            <a:ext cx="90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06002" y="3909720"/>
            <a:ext cx="90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14260" y="4442460"/>
            <a:ext cx="22780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112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89627"/>
            <a:ext cx="8128000" cy="25327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辨活用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单于壮其节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形容词的意动用法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为壮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欲因此时降武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动词的使动用法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投降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空以身膏草野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形容词的使动用法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肥沃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反欲斗两主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动词的使动用法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争斗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武能网纺缴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檠弓弩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结网、用檠矫正弓弩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0768" y="2730954"/>
            <a:ext cx="301331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81624" y="3150247"/>
            <a:ext cx="278246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81624" y="3553508"/>
            <a:ext cx="301331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50768" y="3967026"/>
            <a:ext cx="278246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10450" y="4380544"/>
            <a:ext cx="369379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584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138499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5877079"/>
              </p:ext>
            </p:extLst>
          </p:nvPr>
        </p:nvGraphicFramePr>
        <p:xfrm>
          <a:off x="508000" y="1844824"/>
          <a:ext cx="8128000" cy="5451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8" name="文档" r:id="rId6" imgW="3910080" imgH="2622147" progId="Word.Document.12">
                  <p:embed/>
                </p:oleObj>
              </mc:Choice>
              <mc:Fallback>
                <p:oleObj name="文档" r:id="rId6" imgW="3910080" imgH="26221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844824"/>
                        <a:ext cx="8128000" cy="54516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0410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2169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缑王者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昆邪王姊子也。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非汉所望也。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汉天子我丈人行也。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单于子弟发兵与战。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省略介词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的宾语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送匈奴使留在汉者。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为降虏于蛮夷。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状语后置句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何以汝为见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宾语前置句和介词结构后置句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子卿尚复谁为乎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何以复加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同时是介词结构后置句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见犯乃死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重负国。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大臣亡罪夷灭者数十家。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皆为陛下所成就。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55924" y="1805547"/>
            <a:ext cx="25282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85937" y="2250525"/>
            <a:ext cx="183103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75856" y="2640793"/>
            <a:ext cx="183103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87669" y="3072724"/>
            <a:ext cx="31675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64839" y="3482203"/>
            <a:ext cx="113692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99740" y="3910335"/>
            <a:ext cx="113692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72751" y="4292409"/>
            <a:ext cx="29523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10955" y="4666584"/>
            <a:ext cx="113692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234692" y="5113084"/>
            <a:ext cx="29853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25882" y="5517232"/>
            <a:ext cx="6417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37487" y="5952776"/>
            <a:ext cx="18756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169552" y="6313806"/>
            <a:ext cx="6417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554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804880"/>
            <a:ext cx="8128000" cy="35022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目标一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把握文章的内容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苏武是在什么情况下出使匈奴的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在连年的战争之后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且鞮侯送回汉朝的使臣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汉武帝准备礼待单于的情况下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苏武出使匈奴。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文章以精彩的笔墨写了匈奴的招降和苏武的坚贞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匈奴的招降有几次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各运用什么方法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有三次。第一次匈奴让卫律劝降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被苏武斥退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第二次用艰苦的环境折磨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苏武卧冰餐雪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持节不改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第三次让李陵劝降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遭苏武驳斥。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2836570"/>
            <a:ext cx="8568952" cy="808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907" y="4434278"/>
            <a:ext cx="8568952" cy="808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7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773971"/>
            <a:ext cx="8128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卫律和李陵的劝降有什么不同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请用简明的语言加以概括。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卫律劝降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语言直露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惊心动魄。李陵劝降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攻心为上。他以朋友的身份推心置腹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处处为苏武着想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又辅之以自己的遭遇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更使他的劝降具有说服力。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对于卫律和李陵的劝降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苏武的回答在措辞和态度上有什么不同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面对不可一世的卫律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苏武正气凛然、怒目呵斥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措辞坚决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与对方进行激烈的斗争。而面对李陵时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苏武一方面有悲在心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为故友感到惋惜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措辞较柔和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另一方面坚持心中的原则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在投降问题上说话斩钉截铁、毫不退让。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647453"/>
              </p:ext>
            </p:extLst>
          </p:nvPr>
        </p:nvGraphicFramePr>
        <p:xfrm>
          <a:off x="508000" y="2350035"/>
          <a:ext cx="8128000" cy="1795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31" name="文档" r:id="rId8" imgW="3893887" imgH="861090" progId="Word.Document.12">
                  <p:embed/>
                </p:oleObj>
              </mc:Choice>
              <mc:Fallback>
                <p:oleObj name="文档" r:id="rId8" imgW="3893887" imgH="8610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350035"/>
                        <a:ext cx="8128000" cy="1795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87524" y="3501008"/>
            <a:ext cx="8568952" cy="82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1520" y="4689717"/>
            <a:ext cx="8568952" cy="1331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449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690930"/>
            <a:ext cx="8128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目标二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学习传记写人的手法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课文在写人时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有详有略。本文主人公是谁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哪几个人物写得详细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哪些人物写得简略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主要人物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张胜、卫律、李陵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侧面反衬传主品格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次要人物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单于、汉使者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略写勾勒故事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1966345"/>
              </p:ext>
            </p:extLst>
          </p:nvPr>
        </p:nvGraphicFramePr>
        <p:xfrm>
          <a:off x="508000" y="3172219"/>
          <a:ext cx="8128000" cy="2223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5" name="文档" r:id="rId8" imgW="3893887" imgH="1064482" progId="Word.Document.12">
                  <p:embed/>
                </p:oleObj>
              </mc:Choice>
              <mc:Fallback>
                <p:oleObj name="文档" r:id="rId8" imgW="3893887" imgH="10644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3172219"/>
                        <a:ext cx="8128000" cy="2223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179512" y="4725144"/>
            <a:ext cx="856895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180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03564"/>
            <a:ext cx="8128000" cy="21048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苏武入胡遭遇变故曾两度欲引刀自决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后来被困地窖、牧羊北海时却又千方百计要活下去。这前后不一的做法是否矛盾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会不会影响他爱国志士的光辉形象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不矛盾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也不会影响苏武的形象。引刀自绝是表示坚决不投降的决心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维护尊严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坚强地活下去是打消匈奴摧毁其肉体、征服其意志的念头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同样是在维护尊严。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524" y="3375980"/>
            <a:ext cx="8568952" cy="1349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892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844824"/>
            <a:ext cx="8128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卫律、李陵同是汉朝的叛徒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他们的性格特征有什么不同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卫律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卖国求荣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傲慢无礼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阴险狡诈。李陵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对汉朝还有感情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对自己叛国的行为也深感羞愧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但他意志不坚定。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本文塑造了一个怎样的苏武形象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简要谈谈你的理解。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苏武有清醒的外交意识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待人接物不卑不亢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面对威逼利诱坚贞不二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长达十九年守节不移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表现了富贵不能淫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贫贱不能移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威武不能屈的民族气节。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394322"/>
              </p:ext>
            </p:extLst>
          </p:nvPr>
        </p:nvGraphicFramePr>
        <p:xfrm>
          <a:off x="508000" y="2442019"/>
          <a:ext cx="8128000" cy="1795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9" name="文档" r:id="rId8" imgW="3893887" imgH="861090" progId="Word.Document.12">
                  <p:embed/>
                </p:oleObj>
              </mc:Choice>
              <mc:Fallback>
                <p:oleObj name="文档" r:id="rId8" imgW="3893887" imgH="8610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442019"/>
                        <a:ext cx="8128000" cy="1795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79512" y="3580712"/>
            <a:ext cx="8568952" cy="856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9512" y="4820243"/>
            <a:ext cx="8568952" cy="856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433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4629013"/>
              </p:ext>
            </p:extLst>
          </p:nvPr>
        </p:nvGraphicFramePr>
        <p:xfrm>
          <a:off x="508000" y="1356208"/>
          <a:ext cx="8128000" cy="5169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文档" r:id="rId3" imgW="3998962" imgH="2542950" progId="Word.Document.12">
                  <p:embed/>
                </p:oleObj>
              </mc:Choice>
              <mc:Fallback>
                <p:oleObj name="文档" r:id="rId3" imgW="3998962" imgH="25429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356208"/>
                        <a:ext cx="8128000" cy="51691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0768"/>
            <a:ext cx="8128000" cy="4552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本文是如何运用对比映衬手法来塑造苏武这一形象的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188947"/>
              </p:ext>
            </p:extLst>
          </p:nvPr>
        </p:nvGraphicFramePr>
        <p:xfrm>
          <a:off x="508000" y="1824797"/>
          <a:ext cx="8128000" cy="5680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5" name="文档" r:id="rId8" imgW="3922675" imgH="2740943" progId="Word.Document.12">
                  <p:embed/>
                </p:oleObj>
              </mc:Choice>
              <mc:Fallback>
                <p:oleObj name="文档" r:id="rId8" imgW="3922675" imgH="27409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824797"/>
                        <a:ext cx="8128000" cy="56807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345562" y="1831068"/>
            <a:ext cx="8208912" cy="4910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8066"/>
            <a:ext cx="8128000" cy="293586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我们应该怎样看待苏武的忠君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苏武的忠君是否带有愚的成分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苏武的忠君表面看起来是对汉武帝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但实际上是对国家对人民的。身为汉使出使匈奴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在遇到意外事件之时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他首先想到的是不能屈节辱命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不能使人格、国格受辱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为了大汉王朝的利益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愿意赴汤蹈火。如果他变节投降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那么他个人虽安享富贵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但国家与人民无疑会蒙受屈辱。当然武帝的恩情也不能抵消其对苏武亲人的伤害之过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苏武一味强调武帝对他们父子莫大的提拔之恩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因此愿意为之肝脑涂地也不免带有愚的成分。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7524" y="2564904"/>
            <a:ext cx="8568952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535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J29.eps" descr="id:2147491308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971600" y="1988840"/>
            <a:ext cx="7299658" cy="3115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83060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《苏武传》除典型的环境和细节描写外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其鲜明的对比手法也值得我们借鉴。作者为了凸显苏武的民族气节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文中着重写了三个叛徒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与苏武形成鲜明对比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一个是副使张胜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一个是为虎作伥的卫律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一个是曾为朋友的李陵。他们都在匈奴的威势面前丧失了民族气节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屈服在敌人脚下。唯独苏武大义凛然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为了民族尊严和汉王朝的利益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宁死不屈。卫律以刀剑威胁苏武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苏武却不为所动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这突出了苏武不畏强暴、忠贞爱国的品行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李陵委婉劝降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苏武却断然拒绝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这表明了苏武忠君不渝、宁死不降的决心。本文在对比中突出苏武的可贵品节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为我们塑造了一个丰满的、动人的、高大的民族英雄形象。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学以致用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将人物置于对比之中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是传记或小说塑造人物常用的方法之一。请借鉴本文的手法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力求通过对比表现人物的某些特点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字左右即可。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26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874129"/>
            <a:ext cx="8128000" cy="3363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在高中阶段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我有两位国宝级的老师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让我一直难以忘记。一位是化学王老师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一位是数学周老师。王老师人邋遢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冬天是清一色的灰色羽绒服、灰裤子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灰白色的头发有时戴上一个灰色鸭舌帽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夏天更简单了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一件灰色的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恤加灰色的长裤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脸也被晒得灰不溜秋的。人不光鲜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课精彩。题目经他一讲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好像发生化学反应一样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没有不溶解的。他对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的发音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至今想来都好笑。周老师人帅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鞋子是别致的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衣服是新潮的、头发是油亮的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清瘦脸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白面皮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金丝眼镜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江南口音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多岁的人了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讲课一丝不苟。最让人称绝的是画图从不用尺子、圆规一类的器械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随手一画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标准极了。他的讲课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正像王小玉说书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丝丝入耳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妙不可言。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271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777503"/>
              </p:ext>
            </p:extLst>
          </p:nvPr>
        </p:nvGraphicFramePr>
        <p:xfrm>
          <a:off x="508000" y="1836352"/>
          <a:ext cx="8128000" cy="375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6" name="文档" r:id="rId8" imgW="3960819" imgH="1829455" progId="Word.Document.12">
                  <p:embed/>
                </p:oleObj>
              </mc:Choice>
              <mc:Fallback>
                <p:oleObj name="文档" r:id="rId8" imgW="3960819" imgH="18294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836352"/>
                        <a:ext cx="8128000" cy="375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714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140422"/>
              </p:ext>
            </p:extLst>
          </p:nvPr>
        </p:nvGraphicFramePr>
        <p:xfrm>
          <a:off x="508000" y="1580944"/>
          <a:ext cx="8128000" cy="4512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0" name="文档" r:id="rId8" imgW="4028470" imgH="2237321" progId="Word.Document.12">
                  <p:embed/>
                </p:oleObj>
              </mc:Choice>
              <mc:Fallback>
                <p:oleObj name="文档" r:id="rId8" imgW="4028470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80944"/>
                        <a:ext cx="8128000" cy="4512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9304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4154579"/>
              </p:ext>
            </p:extLst>
          </p:nvPr>
        </p:nvGraphicFramePr>
        <p:xfrm>
          <a:off x="508000" y="1485145"/>
          <a:ext cx="8128000" cy="4680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4" name="文档" r:id="rId8" imgW="3884531" imgH="2237321" progId="Word.Document.12">
                  <p:embed/>
                </p:oleObj>
              </mc:Choice>
              <mc:Fallback>
                <p:oleObj name="文档" r:id="rId8" imgW="3884531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85145"/>
                        <a:ext cx="8128000" cy="46801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89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27930"/>
              </p:ext>
            </p:extLst>
          </p:nvPr>
        </p:nvGraphicFramePr>
        <p:xfrm>
          <a:off x="508000" y="1819490"/>
          <a:ext cx="8128000" cy="376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8" name="文档" r:id="rId8" imgW="3837032" imgH="1779777" progId="Word.Document.12">
                  <p:embed/>
                </p:oleObj>
              </mc:Choice>
              <mc:Fallback>
                <p:oleObj name="文档" r:id="rId8" imgW="3837032" imgH="17797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819490"/>
                        <a:ext cx="8128000" cy="376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9799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166479"/>
              </p:ext>
            </p:extLst>
          </p:nvPr>
        </p:nvGraphicFramePr>
        <p:xfrm>
          <a:off x="508000" y="1406805"/>
          <a:ext cx="8128000" cy="483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2" name="文档" r:id="rId8" imgW="3846388" imgH="2286639" progId="Word.Document.12">
                  <p:embed/>
                </p:oleObj>
              </mc:Choice>
              <mc:Fallback>
                <p:oleObj name="文档" r:id="rId8" imgW="384638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06805"/>
                        <a:ext cx="8128000" cy="483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7300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74497"/>
            <a:ext cx="8128000" cy="46628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汉朝自高祖刘邦白登之围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历经惠帝、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吕后、文帝、景帝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几十年中始终面临着匈奴的威胁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国家还需要积累实力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便一直隐忍不发。经过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六十多年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休养生息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尤其是文帝、景帝在位的四十年里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日益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富强起来。武帝即位后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对匈奴发起反击的时机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成熟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。而匈奴作为一个流窜于塞北大漠的野蛮部落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生产极其落后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要靠互相兼并、抢掠、侵略获取财富来补充他们的需要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因而人人好战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人人利战。汉朝则与此相反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对匈奴发动战争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从财物上考量实际就是得不偿失。为了每一次军事行动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都要拿出大量的军费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这对帝国的财政造成极大的压力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势必也会影响到国家的经济发展和人民生活。所以在取得了几次胜利后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转而重视结盟。恰好匈奴单于有意示好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汉朝也想趁机和解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这便构成了苏武出使匈奴的背景。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J28.eps" descr="id:214749116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300192" y="1755683"/>
            <a:ext cx="2191792" cy="185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61235"/>
              </p:ext>
            </p:extLst>
          </p:nvPr>
        </p:nvGraphicFramePr>
        <p:xfrm>
          <a:off x="508000" y="1787248"/>
          <a:ext cx="8128000" cy="387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6" name="文档" r:id="rId8" imgW="3837032" imgH="1829455" progId="Word.Document.12">
                  <p:embed/>
                </p:oleObj>
              </mc:Choice>
              <mc:Fallback>
                <p:oleObj name="文档" r:id="rId8" imgW="3837032" imgH="18294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787248"/>
                        <a:ext cx="8128000" cy="387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9358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573063"/>
              </p:ext>
            </p:extLst>
          </p:nvPr>
        </p:nvGraphicFramePr>
        <p:xfrm>
          <a:off x="508000" y="1805451"/>
          <a:ext cx="8128000" cy="3927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0" name="文档" r:id="rId8" imgW="3837032" imgH="1853574" progId="Word.Document.12">
                  <p:embed/>
                </p:oleObj>
              </mc:Choice>
              <mc:Fallback>
                <p:oleObj name="文档" r:id="rId8" imgW="3837032" imgH="18535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805451"/>
                        <a:ext cx="8128000" cy="3927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0997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707848"/>
              </p:ext>
            </p:extLst>
          </p:nvPr>
        </p:nvGraphicFramePr>
        <p:xfrm>
          <a:off x="508000" y="1412776"/>
          <a:ext cx="8128000" cy="484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8" name="文档" r:id="rId8" imgW="3837032" imgH="2286639" progId="Word.Document.12">
                  <p:embed/>
                </p:oleObj>
              </mc:Choice>
              <mc:Fallback>
                <p:oleObj name="文档" r:id="rId8" imgW="383703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484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0564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44420"/>
              </p:ext>
            </p:extLst>
          </p:nvPr>
        </p:nvGraphicFramePr>
        <p:xfrm>
          <a:off x="508000" y="1394812"/>
          <a:ext cx="8128000" cy="484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2" name="文档" r:id="rId8" imgW="3837032" imgH="2286639" progId="Word.Document.12">
                  <p:embed/>
                </p:oleObj>
              </mc:Choice>
              <mc:Fallback>
                <p:oleObj name="文档" r:id="rId8" imgW="383703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94812"/>
                        <a:ext cx="8128000" cy="484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5948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410244"/>
              </p:ext>
            </p:extLst>
          </p:nvPr>
        </p:nvGraphicFramePr>
        <p:xfrm>
          <a:off x="508000" y="1394812"/>
          <a:ext cx="8128000" cy="484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6" name="文档" r:id="rId8" imgW="3837032" imgH="2286639" progId="Word.Document.12">
                  <p:embed/>
                </p:oleObj>
              </mc:Choice>
              <mc:Fallback>
                <p:oleObj name="文档" r:id="rId8" imgW="383703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94812"/>
                        <a:ext cx="8128000" cy="484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7777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713726"/>
              </p:ext>
            </p:extLst>
          </p:nvPr>
        </p:nvGraphicFramePr>
        <p:xfrm>
          <a:off x="508000" y="1454182"/>
          <a:ext cx="8128000" cy="4783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0" name="文档" r:id="rId8" imgW="3884531" imgH="2286639" progId="Word.Document.12">
                  <p:embed/>
                </p:oleObj>
              </mc:Choice>
              <mc:Fallback>
                <p:oleObj name="文档" r:id="rId8" imgW="3884531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54182"/>
                        <a:ext cx="8128000" cy="4783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0784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483989"/>
              </p:ext>
            </p:extLst>
          </p:nvPr>
        </p:nvGraphicFramePr>
        <p:xfrm>
          <a:off x="508000" y="1427054"/>
          <a:ext cx="8128000" cy="47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4" name="文档" r:id="rId8" imgW="3837751" imgH="2237321" progId="Word.Document.12">
                  <p:embed/>
                </p:oleObj>
              </mc:Choice>
              <mc:Fallback>
                <p:oleObj name="文档" r:id="rId8" imgW="3837751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27054"/>
                        <a:ext cx="8128000" cy="4738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8665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08193"/>
              </p:ext>
            </p:extLst>
          </p:nvPr>
        </p:nvGraphicFramePr>
        <p:xfrm>
          <a:off x="508000" y="1521204"/>
          <a:ext cx="8128000" cy="464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8" name="文档" r:id="rId8" imgW="3914039" imgH="2237321" progId="Word.Document.12">
                  <p:embed/>
                </p:oleObj>
              </mc:Choice>
              <mc:Fallback>
                <p:oleObj name="文档" r:id="rId8" imgW="3914039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21204"/>
                        <a:ext cx="8128000" cy="464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065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378395"/>
              </p:ext>
            </p:extLst>
          </p:nvPr>
        </p:nvGraphicFramePr>
        <p:xfrm>
          <a:off x="508000" y="1506852"/>
          <a:ext cx="8128000" cy="4586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2" name="文档" r:id="rId8" imgW="3964777" imgH="2237321" progId="Word.Document.12">
                  <p:embed/>
                </p:oleObj>
              </mc:Choice>
              <mc:Fallback>
                <p:oleObj name="文档" r:id="rId8" imgW="3964777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06852"/>
                        <a:ext cx="8128000" cy="45864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7123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959157"/>
              </p:ext>
            </p:extLst>
          </p:nvPr>
        </p:nvGraphicFramePr>
        <p:xfrm>
          <a:off x="508000" y="1427054"/>
          <a:ext cx="8128000" cy="47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6" name="文档" r:id="rId8" imgW="3837032" imgH="2237321" progId="Word.Document.12">
                  <p:embed/>
                </p:oleObj>
              </mc:Choice>
              <mc:Fallback>
                <p:oleObj name="文档" r:id="rId8" imgW="3837032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27054"/>
                        <a:ext cx="8128000" cy="4738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6031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(32—92),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我国东汉著名史学家、文学家。字孟坚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东汉安陵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今陕西咸阳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人。少年时就能作文诵诗赋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长大后博览群书。汉和帝永元元年初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班固随大将军窦宪出征匈奴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为中护军。后来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班固因窦宪专权受到株连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死于狱中。代表作有《汉书》《两都赋》《咏史诗》。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《汉书》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我国第一部纪传体断代史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记叙了自汉高祖元年至王莽地皇四年共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229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年的史实。全书有十二本纪、八表、十志、七十列传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共一百篇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八十余万字。其中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八表和十志中的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天文志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是班固死后由他的妹妹班昭和马续续写的。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792835"/>
              </p:ext>
            </p:extLst>
          </p:nvPr>
        </p:nvGraphicFramePr>
        <p:xfrm>
          <a:off x="652016" y="1322552"/>
          <a:ext cx="7808416" cy="5468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0" name="文档" r:id="rId8" imgW="3846388" imgH="2694505" progId="Word.Document.12">
                  <p:embed/>
                </p:oleObj>
              </mc:Choice>
              <mc:Fallback>
                <p:oleObj name="文档" r:id="rId8" imgW="3846388" imgH="26945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2016" y="1322552"/>
                        <a:ext cx="7808416" cy="5468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4479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243461"/>
              </p:ext>
            </p:extLst>
          </p:nvPr>
        </p:nvGraphicFramePr>
        <p:xfrm>
          <a:off x="508000" y="1412776"/>
          <a:ext cx="8128000" cy="483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4" name="文档" r:id="rId8" imgW="3846388" imgH="2286639" progId="Word.Document.12">
                  <p:embed/>
                </p:oleObj>
              </mc:Choice>
              <mc:Fallback>
                <p:oleObj name="文档" r:id="rId8" imgW="384638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483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2180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1641630"/>
              </p:ext>
            </p:extLst>
          </p:nvPr>
        </p:nvGraphicFramePr>
        <p:xfrm>
          <a:off x="508000" y="1531301"/>
          <a:ext cx="8128000" cy="4634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8" name="文档" r:id="rId8" imgW="3837032" imgH="2187643" progId="Word.Document.12">
                  <p:embed/>
                </p:oleObj>
              </mc:Choice>
              <mc:Fallback>
                <p:oleObj name="文档" r:id="rId8" imgW="3837032" imgH="21876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31301"/>
                        <a:ext cx="8128000" cy="46340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8812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871544"/>
              </p:ext>
            </p:extLst>
          </p:nvPr>
        </p:nvGraphicFramePr>
        <p:xfrm>
          <a:off x="508000" y="1545449"/>
          <a:ext cx="8128000" cy="44758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2" name="文档" r:id="rId8" imgW="4151177" imgH="2286639" progId="Word.Document.12">
                  <p:embed/>
                </p:oleObj>
              </mc:Choice>
              <mc:Fallback>
                <p:oleObj name="文档" r:id="rId8" imgW="4151177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45449"/>
                        <a:ext cx="8128000" cy="44758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6528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389108"/>
              </p:ext>
            </p:extLst>
          </p:nvPr>
        </p:nvGraphicFramePr>
        <p:xfrm>
          <a:off x="508000" y="1412776"/>
          <a:ext cx="8128000" cy="4939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6" name="文档" r:id="rId8" imgW="3884531" imgH="2360077" progId="Word.Document.12">
                  <p:embed/>
                </p:oleObj>
              </mc:Choice>
              <mc:Fallback>
                <p:oleObj name="文档" r:id="rId8" imgW="3884531" imgH="23600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4939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9273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078669"/>
              </p:ext>
            </p:extLst>
          </p:nvPr>
        </p:nvGraphicFramePr>
        <p:xfrm>
          <a:off x="508000" y="1406805"/>
          <a:ext cx="8128000" cy="483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0" name="文档" r:id="rId8" imgW="3846388" imgH="2286639" progId="Word.Document.12">
                  <p:embed/>
                </p:oleObj>
              </mc:Choice>
              <mc:Fallback>
                <p:oleObj name="文档" r:id="rId8" imgW="384638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06805"/>
                        <a:ext cx="8128000" cy="483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920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209454"/>
              </p:ext>
            </p:extLst>
          </p:nvPr>
        </p:nvGraphicFramePr>
        <p:xfrm>
          <a:off x="508000" y="1516107"/>
          <a:ext cx="8128000" cy="4577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4" name="文档" r:id="rId8" imgW="3884531" imgH="2187643" progId="Word.Document.12">
                  <p:embed/>
                </p:oleObj>
              </mc:Choice>
              <mc:Fallback>
                <p:oleObj name="文档" r:id="rId8" imgW="3884531" imgH="21876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16107"/>
                        <a:ext cx="8128000" cy="4577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6125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939107"/>
              </p:ext>
            </p:extLst>
          </p:nvPr>
        </p:nvGraphicFramePr>
        <p:xfrm>
          <a:off x="508000" y="1834744"/>
          <a:ext cx="8128000" cy="382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8" name="文档" r:id="rId8" imgW="3884531" imgH="1829455" progId="Word.Document.12">
                  <p:embed/>
                </p:oleObj>
              </mc:Choice>
              <mc:Fallback>
                <p:oleObj name="文档" r:id="rId8" imgW="3884531" imgH="18294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834744"/>
                        <a:ext cx="8128000" cy="3826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5914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393838"/>
              </p:ext>
            </p:extLst>
          </p:nvPr>
        </p:nvGraphicFramePr>
        <p:xfrm>
          <a:off x="508000" y="1668962"/>
          <a:ext cx="8128000" cy="4136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2" name="文档" r:id="rId8" imgW="3837032" imgH="1952211" progId="Word.Document.12">
                  <p:embed/>
                </p:oleObj>
              </mc:Choice>
              <mc:Fallback>
                <p:oleObj name="文档" r:id="rId8" imgW="3837032" imgH="19522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68962"/>
                        <a:ext cx="8128000" cy="41363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1060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3772956"/>
              </p:ext>
            </p:extLst>
          </p:nvPr>
        </p:nvGraphicFramePr>
        <p:xfrm>
          <a:off x="508000" y="1461756"/>
          <a:ext cx="8128000" cy="4559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6" name="文档" r:id="rId8" imgW="4074890" imgH="2286639" progId="Word.Document.12">
                  <p:embed/>
                </p:oleObj>
              </mc:Choice>
              <mc:Fallback>
                <p:oleObj name="文档" r:id="rId8" imgW="4074890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61756"/>
                        <a:ext cx="8128000" cy="45595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9598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8734"/>
            <a:ext cx="142346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0365137"/>
              </p:ext>
            </p:extLst>
          </p:nvPr>
        </p:nvGraphicFramePr>
        <p:xfrm>
          <a:off x="796032" y="1750782"/>
          <a:ext cx="7664400" cy="5814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" name="文档" r:id="rId6" imgW="3893887" imgH="2954056" progId="Word.Document.12">
                  <p:embed/>
                </p:oleObj>
              </mc:Choice>
              <mc:Fallback>
                <p:oleObj name="文档" r:id="rId6" imgW="3893887" imgH="29540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6032" y="1750782"/>
                        <a:ext cx="7664400" cy="5814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392889"/>
              </p:ext>
            </p:extLst>
          </p:nvPr>
        </p:nvGraphicFramePr>
        <p:xfrm>
          <a:off x="508000" y="1340768"/>
          <a:ext cx="8128000" cy="5340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0" name="文档" r:id="rId8" imgW="3837032" imgH="2520991" progId="Word.Document.12">
                  <p:embed/>
                </p:oleObj>
              </mc:Choice>
              <mc:Fallback>
                <p:oleObj name="文档" r:id="rId8" imgW="3837032" imgH="25209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53402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9805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496599"/>
              </p:ext>
            </p:extLst>
          </p:nvPr>
        </p:nvGraphicFramePr>
        <p:xfrm>
          <a:off x="508000" y="1412776"/>
          <a:ext cx="8128000" cy="483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4" name="文档" r:id="rId8" imgW="3846388" imgH="2286639" progId="Word.Document.12">
                  <p:embed/>
                </p:oleObj>
              </mc:Choice>
              <mc:Fallback>
                <p:oleObj name="文档" r:id="rId8" imgW="384638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483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9279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739443"/>
              </p:ext>
            </p:extLst>
          </p:nvPr>
        </p:nvGraphicFramePr>
        <p:xfrm>
          <a:off x="508000" y="1930248"/>
          <a:ext cx="8128000" cy="3298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8" name="文档" r:id="rId8" imgW="3837032" imgH="1556945" progId="Word.Document.12">
                  <p:embed/>
                </p:oleObj>
              </mc:Choice>
              <mc:Fallback>
                <p:oleObj name="文档" r:id="rId8" imgW="3837032" imgH="15569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930248"/>
                        <a:ext cx="8128000" cy="32989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2413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682782"/>
              </p:ext>
            </p:extLst>
          </p:nvPr>
        </p:nvGraphicFramePr>
        <p:xfrm>
          <a:off x="508000" y="1556792"/>
          <a:ext cx="8128000" cy="4597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2" name="文档" r:id="rId8" imgW="4041064" imgH="2286639" progId="Word.Document.12">
                  <p:embed/>
                </p:oleObj>
              </mc:Choice>
              <mc:Fallback>
                <p:oleObj name="文档" r:id="rId8" imgW="4041064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56792"/>
                        <a:ext cx="8128000" cy="45971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2314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436659"/>
              </p:ext>
            </p:extLst>
          </p:nvPr>
        </p:nvGraphicFramePr>
        <p:xfrm>
          <a:off x="508000" y="1470769"/>
          <a:ext cx="8128000" cy="4622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6" name="文档" r:id="rId8" imgW="3846388" imgH="2187643" progId="Word.Document.12">
                  <p:embed/>
                </p:oleObj>
              </mc:Choice>
              <mc:Fallback>
                <p:oleObj name="文档" r:id="rId8" imgW="3846388" imgH="21876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70769"/>
                        <a:ext cx="8128000" cy="46225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1357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3489867"/>
              </p:ext>
            </p:extLst>
          </p:nvPr>
        </p:nvGraphicFramePr>
        <p:xfrm>
          <a:off x="508000" y="1441061"/>
          <a:ext cx="8128000" cy="47462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0" name="文档" r:id="rId8" imgW="3914039" imgH="2286639" progId="Word.Document.12">
                  <p:embed/>
                </p:oleObj>
              </mc:Choice>
              <mc:Fallback>
                <p:oleObj name="文档" r:id="rId8" imgW="3914039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41061"/>
                        <a:ext cx="8128000" cy="47462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0045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964077"/>
              </p:ext>
            </p:extLst>
          </p:nvPr>
        </p:nvGraphicFramePr>
        <p:xfrm>
          <a:off x="508000" y="2691748"/>
          <a:ext cx="8128000" cy="1728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4" name="文档" r:id="rId8" imgW="3837032" imgH="815731" progId="Word.Document.12">
                  <p:embed/>
                </p:oleObj>
              </mc:Choice>
              <mc:Fallback>
                <p:oleObj name="文档" r:id="rId8" imgW="3837032" imgH="8157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691748"/>
                        <a:ext cx="8128000" cy="1728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7851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350434"/>
              </p:ext>
            </p:extLst>
          </p:nvPr>
        </p:nvGraphicFramePr>
        <p:xfrm>
          <a:off x="508000" y="1499062"/>
          <a:ext cx="8128000" cy="47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8" name="文档" r:id="rId8" imgW="3837032" imgH="2237321" progId="Word.Document.12">
                  <p:embed/>
                </p:oleObj>
              </mc:Choice>
              <mc:Fallback>
                <p:oleObj name="文档" r:id="rId8" imgW="3837032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99062"/>
                        <a:ext cx="8128000" cy="4738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0743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3060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坚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问一问大漠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对苦难的忍耐能持续多久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问一问苍穹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对寂寞的坚守能持续多久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滚滚红尘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斗转星移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熙来攘往的人群中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谁能挺胸昂首、心不跳脸不红来一声斩钉截铁的回答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两千年前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苏武用十九年大好时光演绎的那份坚守更显得凄婉动人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士有舍生取义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杀身成仁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苏武慨然选择了从容赴死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可死却是那样的不遂人愿。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见犯乃死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重负国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欲自杀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张胜、常惠共同阻止了他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单于使卫律召武受辞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引佩刀自刺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重伤气绝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半日复息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不得死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面对卫律高高举起的利剑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张胜腿软请降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但苏武固自岿然不动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大丈夫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死有何惧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死则死耳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何必拖泥带水。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抱定必死之心的苏武却拖泥带水地活了下来。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22901"/>
            <a:ext cx="8128000" cy="41823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重伤的苏武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身陷大窖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没吃没喝。天可怜见他苏武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下起了雪。苏武就卧病啮雪吞毡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竟奇迹般地没有死掉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单于以为苏武有神灵护佑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不可忤逆天意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就把他放逐到遥迢的北海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就让时间来证明一切吧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就让北海的风雪尘沙去打磨这个硬气的大汉臣子的棱角吧。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感谢单于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他的这一决定为我们炎黄子孙留下了一道永恒而亮丽的风景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浩浩大漠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茫茫荒原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青青碧空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猎猎朔风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一位老人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须发尽白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沉默倔强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手杖汉节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羝羊为伴。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感谢苏武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他的这一选择为我们华夏儿女留下了一笔酸涩而丰厚的财富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荣华富贵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离合悲欢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苦难寂寞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长夜寒冬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该抛则抛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该忘则忘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该受则受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该忍则忍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心如铁石。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98426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畔主背亲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背叛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与旃毛并咽之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毛织的毡毯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掘野鼠去草实而食之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收藏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空自苦亡人之地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信义安所见乎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请毕今日之齅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欢聚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因泣下霑衿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与武决去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辞别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06097" y="2148984"/>
            <a:ext cx="19586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88046" y="2148984"/>
            <a:ext cx="41985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7005" y="2555382"/>
            <a:ext cx="19586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27937" y="2555382"/>
            <a:ext cx="112373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49862" y="2973807"/>
            <a:ext cx="19586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31811" y="2973807"/>
            <a:ext cx="41985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85922" y="3378282"/>
            <a:ext cx="19586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67871" y="3378282"/>
            <a:ext cx="41985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58881" y="3790535"/>
            <a:ext cx="19586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0830" y="3790535"/>
            <a:ext cx="41985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50631" y="4200549"/>
            <a:ext cx="19586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732580" y="4200549"/>
            <a:ext cx="41985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194190" y="4620085"/>
            <a:ext cx="19586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387729" y="4620085"/>
            <a:ext cx="19586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903490" y="5026385"/>
            <a:ext cx="19586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285439" y="5026385"/>
            <a:ext cx="41985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477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74129"/>
            <a:ext cx="8128000" cy="3363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诚然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水往低处流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人该往高处走、阔处走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可不义之荣华富贵于你如浮云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早已被抛到九霄云外。不错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无情未必真豪杰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你眼中没有望断天涯路的白发娘亲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没有手足兄弟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没有结发妻子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没有可爱的儿女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你似乎忘记了有情未必不丈夫。你抛的抛了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忘的忘了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你驱赶自己走上一条看似有去无回的不归路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去做苦难寂寞的炼狱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去做瀚海青天日日夜夜千年不变的守望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只为自己是一介大汉的臣子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莎翁说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上帝说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因为我爱你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所以我要伤害你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因为我要成就你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所以我要惩罚你。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我相信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老天之所以伤你甚深、罚你太重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就是因为太爱你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要借你创作不朽的经典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成就一个关于坚守的不朽传奇。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24013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6951"/>
            <a:ext cx="8128000" cy="5013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我常常想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人不是不可以忍受苦难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当那苦难能变成一笔财富的时候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人有的是耐性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完全有可能战胜苦难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人不是不可以坚守寂寞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当那寂寞能铸造一份辉煌的时候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人有的是坚定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人完全有可能超越寂寞。可怕的是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当苦难可能只是苦难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寂寞可能只是寂寞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古往今来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普天之下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能有多少人会本真地忍受这份苦难、坚守这份寂寞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我把坚守的桂冠授予你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瀚海青天日里夜里高贵坚守的汉臣苏武。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品读提示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为话题的考场作文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作者能在有限的时间内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把苏武的材料演绎诠释成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的篇章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且文采斐然、主体鲜明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实属不易。文章采用设问的方式开头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紧紧扣住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的话题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为下文的展开做好了铺垫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两千年前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苏武用十九年大好时光演绎的那份坚守更显得凄婉动人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独立成段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统领下文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鲜明地亮出了自己的观点。在文章的主体部分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人称的变换加强了抒情的成分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对偶、排比、引用等手法的使用使文章气势酣畅、语言华美。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445185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22901"/>
            <a:ext cx="8128000" cy="41823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《苏武传》中有这样几个细节不能忘记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当苏武与其副使张胜同被单于扣留后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面对单于的威逼利诱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苏武选择了精忠报国、宁死不屈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而张胜选择了屈辱的投降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当卫律劝降时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苏武毅然决然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空以身膏草野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也不卖国求荣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享受富贵。苏武面对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拥众数万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马畜弥山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富贵如此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的诱惑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他心志不乱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绝不饮食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的苦难的磨砺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他十九年如一日地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杖汉节牧羊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卧起操持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节旄尽落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。在异常艰苦的北海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渴饮雪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饥吞毡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却持汉节牧羊不辍。以常理推想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对苏武的宁死不屈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单于不可能不杀他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但正是由于苏武的这种节操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却赢得了单于的尊重和历史上的美名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由此看来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品节是最令人起敬的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拥有高尚的品节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无论是后人还是当时的敌人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都会对你肃然起敬。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运用方向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品节、精神、气节、尊严等。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8066"/>
            <a:ext cx="8128000" cy="293586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604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一个人能否成功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能否成为英雄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当然有偶然因素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但自身的因素更为重要。苏武的身上有着许许多多可贵的品质。他勇敢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沉稳大气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不畏强暴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不受利诱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牢记使命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忠君爱民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更可贵的是他能始终坚守自己的信仰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永不放弃报效祖国的理想。他能在理想与现实的抉择之中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毅然选择宁折不屈的理想。他因此耐得住北海的凄风苦雨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耐得住饥饿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耐得住寂寞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耐得住永无尽头的放羊生活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耐得住卫律一声声威逼利诱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耐得住李陵一句句令他催心肠断的苦苦劝降。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运用方向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品节、理想、坚守、选择等。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05961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138499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113041"/>
              </p:ext>
            </p:extLst>
          </p:nvPr>
        </p:nvGraphicFramePr>
        <p:xfrm>
          <a:off x="508000" y="2359891"/>
          <a:ext cx="8128000" cy="2653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1" name="文档" r:id="rId6" imgW="3837032" imgH="1253116" progId="Word.Document.12">
                  <p:embed/>
                </p:oleObj>
              </mc:Choice>
              <mc:Fallback>
                <p:oleObj name="文档" r:id="rId6" imgW="3837032" imgH="12531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359891"/>
                        <a:ext cx="8128000" cy="2653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671203" y="2376262"/>
            <a:ext cx="11778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27058" y="2974918"/>
            <a:ext cx="90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72000" y="3483758"/>
            <a:ext cx="38523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51720" y="4021429"/>
            <a:ext cx="21102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41618" y="4539336"/>
            <a:ext cx="11778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039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2527145"/>
              </p:ext>
            </p:extLst>
          </p:nvPr>
        </p:nvGraphicFramePr>
        <p:xfrm>
          <a:off x="508000" y="1412776"/>
          <a:ext cx="8128000" cy="5309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6" name="文档" r:id="rId6" imgW="3837032" imgH="2506231" progId="Word.Document.12">
                  <p:embed/>
                </p:oleObj>
              </mc:Choice>
              <mc:Fallback>
                <p:oleObj name="文档" r:id="rId6" imgW="3837032" imgH="2506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53099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420181" y="1450595"/>
            <a:ext cx="55883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64036" y="1999857"/>
            <a:ext cx="55883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23844" y="2503913"/>
            <a:ext cx="55883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22226" y="3079977"/>
            <a:ext cx="55883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44008" y="3595050"/>
            <a:ext cx="31683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51720" y="4101702"/>
            <a:ext cx="21102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13659" y="4653136"/>
            <a:ext cx="26069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99499" y="5192839"/>
            <a:ext cx="55883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01650" y="5717823"/>
            <a:ext cx="55883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42696" y="6237312"/>
            <a:ext cx="55883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654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8376498"/>
              </p:ext>
            </p:extLst>
          </p:nvPr>
        </p:nvGraphicFramePr>
        <p:xfrm>
          <a:off x="508000" y="1337859"/>
          <a:ext cx="8128000" cy="5259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5" name="文档" r:id="rId6" imgW="3837032" imgH="2483192" progId="Word.Document.12">
                  <p:embed/>
                </p:oleObj>
              </mc:Choice>
              <mc:Fallback>
                <p:oleObj name="文档" r:id="rId6" imgW="3837032" imgH="24831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337859"/>
                        <a:ext cx="8128000" cy="52594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950497" y="1412776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98310" y="1938866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05006" y="2448270"/>
            <a:ext cx="13933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35844" y="3030056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72000" y="3512025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72000" y="4059829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29912" y="4602842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63844" y="5051735"/>
            <a:ext cx="1800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09806" y="5594748"/>
            <a:ext cx="11514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67972" y="6131030"/>
            <a:ext cx="11514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740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103</TotalTime>
  <Words>3217</Words>
  <Application>Microsoft Office PowerPoint</Application>
  <PresentationFormat>全屏显示(4:3)</PresentationFormat>
  <Paragraphs>357</Paragraphs>
  <Slides>63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7" baseType="lpstr">
      <vt:lpstr>NEU-BZ-S92</vt:lpstr>
      <vt:lpstr>方正书宋_GBK</vt:lpstr>
      <vt:lpstr>方正宋黑_GBK</vt:lpstr>
      <vt:lpstr>方正韵动中黑简体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12　苏武传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27</cp:revision>
  <dcterms:created xsi:type="dcterms:W3CDTF">2015-04-23T00:36:31Z</dcterms:created>
  <dcterms:modified xsi:type="dcterms:W3CDTF">2015-11-10T01:13:07Z</dcterms:modified>
</cp:coreProperties>
</file>