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74" r:id="rId2"/>
    <p:sldId id="263" r:id="rId3"/>
    <p:sldId id="264" r:id="rId4"/>
    <p:sldId id="291" r:id="rId5"/>
    <p:sldId id="267" r:id="rId6"/>
    <p:sldId id="268" r:id="rId7"/>
    <p:sldId id="277" r:id="rId8"/>
    <p:sldId id="278" r:id="rId9"/>
    <p:sldId id="297" r:id="rId10"/>
    <p:sldId id="298" r:id="rId11"/>
    <p:sldId id="265" r:id="rId12"/>
    <p:sldId id="284" r:id="rId13"/>
    <p:sldId id="285" r:id="rId14"/>
    <p:sldId id="286" r:id="rId15"/>
    <p:sldId id="292" r:id="rId16"/>
    <p:sldId id="266" r:id="rId17"/>
    <p:sldId id="287" r:id="rId18"/>
    <p:sldId id="269" r:id="rId19"/>
    <p:sldId id="283" r:id="rId20"/>
    <p:sldId id="294" r:id="rId21"/>
    <p:sldId id="302" r:id="rId22"/>
    <p:sldId id="304" r:id="rId23"/>
    <p:sldId id="305" r:id="rId24"/>
    <p:sldId id="306" r:id="rId25"/>
    <p:sldId id="307" r:id="rId26"/>
    <p:sldId id="308" r:id="rId27"/>
    <p:sldId id="309" r:id="rId28"/>
    <p:sldId id="310" r:id="rId29"/>
    <p:sldId id="311" r:id="rId30"/>
    <p:sldId id="312" r:id="rId31"/>
    <p:sldId id="270" r:id="rId32"/>
    <p:sldId id="288" r:id="rId33"/>
    <p:sldId id="289" r:id="rId34"/>
    <p:sldId id="271" r:id="rId35"/>
    <p:sldId id="296" r:id="rId3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1092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2015-11-10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7" Type="http://schemas.openxmlformats.org/officeDocument/2006/relationships/slide" Target="../slides/slide31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1.xml"/><Relationship Id="rId5" Type="http://schemas.openxmlformats.org/officeDocument/2006/relationships/slide" Target="../slides/slide3.xml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slide" Target="../slides/slide31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1.xml"/><Relationship Id="rId5" Type="http://schemas.openxmlformats.org/officeDocument/2006/relationships/slide" Target="../slides/slide3.xml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slide" Target="../slides/slide31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1.xml"/><Relationship Id="rId5" Type="http://schemas.openxmlformats.org/officeDocument/2006/relationships/image" Target="../media/image5.png"/><Relationship Id="rId4" Type="http://schemas.openxmlformats.org/officeDocument/2006/relationships/slide" Target="../slides/slide3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slide" Target="../slides/slide31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slide" Target="../slides/slide11.xml"/><Relationship Id="rId4" Type="http://schemas.openxmlformats.org/officeDocument/2006/relationships/slide" Target="../slides/slide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91881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 userDrawn="1"/>
        </p:nvGrpSpPr>
        <p:grpSpPr>
          <a:xfrm>
            <a:off x="4947050" y="29753"/>
            <a:ext cx="1154483" cy="584775"/>
            <a:chOff x="29482" y="1624652"/>
            <a:chExt cx="1154483" cy="487312"/>
          </a:xfrm>
        </p:grpSpPr>
        <p:sp>
          <p:nvSpPr>
            <p:cNvPr id="16" name="TextBox 15"/>
            <p:cNvSpPr txBox="1"/>
            <p:nvPr userDrawn="1"/>
          </p:nvSpPr>
          <p:spPr>
            <a:xfrm>
              <a:off x="29482" y="1624652"/>
              <a:ext cx="1154483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INZHI DAOXUE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17" name="TextBox 16">
              <a:hlinkClick r:id="rId5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3" name="组合 32"/>
          <p:cNvGrpSpPr/>
          <p:nvPr userDrawn="1"/>
        </p:nvGrpSpPr>
        <p:grpSpPr>
          <a:xfrm>
            <a:off x="6167395" y="29755"/>
            <a:ext cx="1261884" cy="584775"/>
            <a:chOff x="29482" y="2276803"/>
            <a:chExt cx="1261884" cy="487312"/>
          </a:xfrm>
        </p:grpSpPr>
        <p:sp>
          <p:nvSpPr>
            <p:cNvPr id="34" name="TextBox 33"/>
            <p:cNvSpPr txBox="1"/>
            <p:nvPr userDrawn="1"/>
          </p:nvSpPr>
          <p:spPr>
            <a:xfrm>
              <a:off x="29482" y="2276803"/>
              <a:ext cx="12618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HONGNAN TANJIU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5" name="TextBox 34">
              <a:hlinkClick r:id="rId6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重难探究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9" name="组合 38"/>
          <p:cNvGrpSpPr/>
          <p:nvPr userDrawn="1"/>
        </p:nvGrpSpPr>
        <p:grpSpPr>
          <a:xfrm>
            <a:off x="7645150" y="29755"/>
            <a:ext cx="1188146" cy="584775"/>
            <a:chOff x="29482" y="2918863"/>
            <a:chExt cx="1188146" cy="487312"/>
          </a:xfrm>
        </p:grpSpPr>
        <p:sp>
          <p:nvSpPr>
            <p:cNvPr id="40" name="TextBox 39"/>
            <p:cNvSpPr txBox="1"/>
            <p:nvPr userDrawn="1"/>
          </p:nvSpPr>
          <p:spPr>
            <a:xfrm>
              <a:off x="29482" y="2918863"/>
              <a:ext cx="1188146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UXIE TUOZHAN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1" name="TextBox 40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读写拓展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 userDrawn="1"/>
        </p:nvGrpSpPr>
        <p:grpSpPr>
          <a:xfrm>
            <a:off x="3851921" y="112561"/>
            <a:ext cx="633507" cy="480597"/>
            <a:chOff x="366968" y="1037555"/>
            <a:chExt cx="633507" cy="400497"/>
          </a:xfrm>
        </p:grpSpPr>
        <p:sp>
          <p:nvSpPr>
            <p:cNvPr id="23" name="TextBox 22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21" name="组合 20"/>
          <p:cNvGrpSpPr/>
          <p:nvPr userDrawn="1"/>
        </p:nvGrpSpPr>
        <p:grpSpPr>
          <a:xfrm>
            <a:off x="4852164" y="-27384"/>
            <a:ext cx="1443037" cy="880109"/>
            <a:chOff x="11613" y="1584001"/>
            <a:chExt cx="1443037" cy="733424"/>
          </a:xfrm>
        </p:grpSpPr>
        <p:pic>
          <p:nvPicPr>
            <p:cNvPr id="25" name="图片 24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26" name="TextBox 25"/>
            <p:cNvSpPr txBox="1"/>
            <p:nvPr userDrawn="1"/>
          </p:nvSpPr>
          <p:spPr>
            <a:xfrm>
              <a:off x="29482" y="1624653"/>
              <a:ext cx="1154483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1000" dirty="0" smtClean="0">
                  <a:solidFill>
                    <a:schemeClr val="bg1"/>
                  </a:solidFill>
                </a:rPr>
                <a:t>INZHI DAOXUE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27" name="TextBox 26">
              <a:hlinkClick r:id="rId5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6167395" y="29755"/>
            <a:ext cx="1261884" cy="584775"/>
            <a:chOff x="29482" y="2276803"/>
            <a:chExt cx="1261884" cy="487312"/>
          </a:xfrm>
        </p:grpSpPr>
        <p:sp>
          <p:nvSpPr>
            <p:cNvPr id="41" name="TextBox 40"/>
            <p:cNvSpPr txBox="1"/>
            <p:nvPr userDrawn="1"/>
          </p:nvSpPr>
          <p:spPr>
            <a:xfrm>
              <a:off x="29482" y="2276803"/>
              <a:ext cx="12618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HONGNAN TANJIU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42" name="TextBox 41">
              <a:hlinkClick r:id="rId6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重难探究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6" name="组合 45"/>
          <p:cNvGrpSpPr/>
          <p:nvPr userDrawn="1"/>
        </p:nvGrpSpPr>
        <p:grpSpPr>
          <a:xfrm>
            <a:off x="7645150" y="29755"/>
            <a:ext cx="1188146" cy="584775"/>
            <a:chOff x="29482" y="2918863"/>
            <a:chExt cx="1188146" cy="487312"/>
          </a:xfrm>
        </p:grpSpPr>
        <p:sp>
          <p:nvSpPr>
            <p:cNvPr id="47" name="TextBox 46"/>
            <p:cNvSpPr txBox="1"/>
            <p:nvPr userDrawn="1"/>
          </p:nvSpPr>
          <p:spPr>
            <a:xfrm>
              <a:off x="29482" y="2918863"/>
              <a:ext cx="1188146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UXIE TUOZHAN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8" name="TextBox 47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读写拓展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 userDrawn="1"/>
        </p:nvGrpSpPr>
        <p:grpSpPr>
          <a:xfrm>
            <a:off x="3851921" y="98610"/>
            <a:ext cx="633507" cy="480597"/>
            <a:chOff x="366968" y="1037555"/>
            <a:chExt cx="633507" cy="400497"/>
          </a:xfrm>
        </p:grpSpPr>
        <p:sp>
          <p:nvSpPr>
            <p:cNvPr id="22" name="TextBox 21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34" name="组合 33"/>
          <p:cNvGrpSpPr/>
          <p:nvPr userDrawn="1"/>
        </p:nvGrpSpPr>
        <p:grpSpPr>
          <a:xfrm>
            <a:off x="4947050" y="29753"/>
            <a:ext cx="1154483" cy="584775"/>
            <a:chOff x="29482" y="1624652"/>
            <a:chExt cx="1154483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1624652"/>
              <a:ext cx="1154483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INZHI DAOXUE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4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6197901" y="-27384"/>
            <a:ext cx="1443037" cy="880109"/>
            <a:chOff x="11613" y="2237065"/>
            <a:chExt cx="1443037" cy="733424"/>
          </a:xfrm>
        </p:grpSpPr>
        <p:pic>
          <p:nvPicPr>
            <p:cNvPr id="41" name="图片 40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42" name="TextBox 41"/>
            <p:cNvSpPr txBox="1"/>
            <p:nvPr userDrawn="1"/>
          </p:nvSpPr>
          <p:spPr>
            <a:xfrm>
              <a:off x="29482" y="2276803"/>
              <a:ext cx="12618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chemeClr val="bg1"/>
                  </a:solidFill>
                  <a:latin typeface="+mn-lt"/>
                  <a:ea typeface="+mn-ea"/>
                </a:rPr>
                <a:t>HONGNAN TANJIU</a:t>
              </a:r>
              <a:endParaRPr lang="zh-CN" altLang="en-US" sz="900" dirty="0">
                <a:solidFill>
                  <a:schemeClr val="bg1"/>
                </a:solidFill>
              </a:endParaRPr>
            </a:p>
          </p:txBody>
        </p:sp>
        <p:sp>
          <p:nvSpPr>
            <p:cNvPr id="43" name="TextBox 42">
              <a:hlinkClick r:id="rId6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重难探究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7" name="组合 46"/>
          <p:cNvGrpSpPr/>
          <p:nvPr userDrawn="1"/>
        </p:nvGrpSpPr>
        <p:grpSpPr>
          <a:xfrm>
            <a:off x="7645150" y="29755"/>
            <a:ext cx="1188146" cy="584775"/>
            <a:chOff x="29482" y="2918863"/>
            <a:chExt cx="1188146" cy="487312"/>
          </a:xfrm>
        </p:grpSpPr>
        <p:sp>
          <p:nvSpPr>
            <p:cNvPr id="48" name="TextBox 47"/>
            <p:cNvSpPr txBox="1"/>
            <p:nvPr userDrawn="1"/>
          </p:nvSpPr>
          <p:spPr>
            <a:xfrm>
              <a:off x="29482" y="2918863"/>
              <a:ext cx="1188146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UXIE TUOZHAN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9" name="TextBox 48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读写拓展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/>
        </p:nvGrpSpPr>
        <p:grpSpPr>
          <a:xfrm>
            <a:off x="3851921" y="102210"/>
            <a:ext cx="633507" cy="480597"/>
            <a:chOff x="366968" y="1037555"/>
            <a:chExt cx="633507" cy="400497"/>
          </a:xfrm>
        </p:grpSpPr>
        <p:sp>
          <p:nvSpPr>
            <p:cNvPr id="17" name="TextBox 16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34" name="组合 33"/>
          <p:cNvGrpSpPr/>
          <p:nvPr userDrawn="1"/>
        </p:nvGrpSpPr>
        <p:grpSpPr>
          <a:xfrm>
            <a:off x="4947050" y="29753"/>
            <a:ext cx="1154483" cy="584775"/>
            <a:chOff x="29482" y="1624652"/>
            <a:chExt cx="1154483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1624652"/>
              <a:ext cx="1154483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INZHI DAOXUE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4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4" name="组合 43"/>
          <p:cNvGrpSpPr/>
          <p:nvPr userDrawn="1"/>
        </p:nvGrpSpPr>
        <p:grpSpPr>
          <a:xfrm>
            <a:off x="6167395" y="29755"/>
            <a:ext cx="1261884" cy="584775"/>
            <a:chOff x="29482" y="2276803"/>
            <a:chExt cx="1261884" cy="487312"/>
          </a:xfrm>
        </p:grpSpPr>
        <p:sp>
          <p:nvSpPr>
            <p:cNvPr id="45" name="TextBox 44"/>
            <p:cNvSpPr txBox="1"/>
            <p:nvPr userDrawn="1"/>
          </p:nvSpPr>
          <p:spPr>
            <a:xfrm>
              <a:off x="29482" y="2276803"/>
              <a:ext cx="12618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HONGNAN TANJIU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46" name="TextBox 45">
              <a:hlinkClick r:id="rId5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重难探究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7" name="组合 46"/>
          <p:cNvGrpSpPr/>
          <p:nvPr userDrawn="1"/>
        </p:nvGrpSpPr>
        <p:grpSpPr>
          <a:xfrm>
            <a:off x="7543337" y="-27384"/>
            <a:ext cx="1443037" cy="880109"/>
            <a:chOff x="11613" y="2907777"/>
            <a:chExt cx="1443037" cy="733424"/>
          </a:xfrm>
        </p:grpSpPr>
        <p:pic>
          <p:nvPicPr>
            <p:cNvPr id="48" name="图片 47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49" name="TextBox 48"/>
            <p:cNvSpPr txBox="1"/>
            <p:nvPr userDrawn="1"/>
          </p:nvSpPr>
          <p:spPr>
            <a:xfrm>
              <a:off x="29482" y="2918863"/>
              <a:ext cx="1188146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+mn-lt"/>
                  <a:ea typeface="+mn-ea"/>
                </a:rPr>
                <a:t>UXIE TUOZHAN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50" name="TextBox 49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读写拓展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en-US" altLang="zh-CN" sz="1600" b="1" dirty="0" smtClean="0"/>
              <a:t>6</a:t>
            </a:r>
            <a:r>
              <a:rPr lang="zh-CN" altLang="zh-CN" sz="1600" dirty="0" smtClean="0"/>
              <a:t>　辛弃疾词两首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1.xml"/><Relationship Id="rId5" Type="http://schemas.openxmlformats.org/officeDocument/2006/relationships/slide" Target="slide19.xml"/><Relationship Id="rId4" Type="http://schemas.openxmlformats.org/officeDocument/2006/relationships/slide" Target="slide18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5.docx"/><Relationship Id="rId3" Type="http://schemas.openxmlformats.org/officeDocument/2006/relationships/slide" Target="slide11.xml"/><Relationship Id="rId7" Type="http://schemas.openxmlformats.org/officeDocument/2006/relationships/slide" Target="slide21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6" Type="http://schemas.openxmlformats.org/officeDocument/2006/relationships/slide" Target="slide19.xml"/><Relationship Id="rId5" Type="http://schemas.openxmlformats.org/officeDocument/2006/relationships/slide" Target="slide18.xml"/><Relationship Id="rId4" Type="http://schemas.openxmlformats.org/officeDocument/2006/relationships/slide" Target="slide16.xml"/><Relationship Id="rId9" Type="http://schemas.openxmlformats.org/officeDocument/2006/relationships/image" Target="../media/image13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1.xml"/><Relationship Id="rId5" Type="http://schemas.openxmlformats.org/officeDocument/2006/relationships/slide" Target="slide19.xml"/><Relationship Id="rId4" Type="http://schemas.openxmlformats.org/officeDocument/2006/relationships/slide" Target="slide18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6.docx"/><Relationship Id="rId3" Type="http://schemas.openxmlformats.org/officeDocument/2006/relationships/slide" Target="slide11.xml"/><Relationship Id="rId7" Type="http://schemas.openxmlformats.org/officeDocument/2006/relationships/slide" Target="slide21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6" Type="http://schemas.openxmlformats.org/officeDocument/2006/relationships/slide" Target="slide19.xml"/><Relationship Id="rId5" Type="http://schemas.openxmlformats.org/officeDocument/2006/relationships/slide" Target="slide18.xml"/><Relationship Id="rId4" Type="http://schemas.openxmlformats.org/officeDocument/2006/relationships/slide" Target="slide16.xml"/><Relationship Id="rId9" Type="http://schemas.openxmlformats.org/officeDocument/2006/relationships/image" Target="../media/image14.e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7.docx"/><Relationship Id="rId3" Type="http://schemas.openxmlformats.org/officeDocument/2006/relationships/slide" Target="slide11.xml"/><Relationship Id="rId7" Type="http://schemas.openxmlformats.org/officeDocument/2006/relationships/slide" Target="slide21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6" Type="http://schemas.openxmlformats.org/officeDocument/2006/relationships/slide" Target="slide19.xml"/><Relationship Id="rId5" Type="http://schemas.openxmlformats.org/officeDocument/2006/relationships/slide" Target="slide18.xml"/><Relationship Id="rId4" Type="http://schemas.openxmlformats.org/officeDocument/2006/relationships/slide" Target="slide16.xml"/><Relationship Id="rId9" Type="http://schemas.openxmlformats.org/officeDocument/2006/relationships/image" Target="../media/image15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1.xml"/><Relationship Id="rId5" Type="http://schemas.openxmlformats.org/officeDocument/2006/relationships/slide" Target="slide19.xml"/><Relationship Id="rId4" Type="http://schemas.openxmlformats.org/officeDocument/2006/relationships/slide" Target="slide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1.xml"/><Relationship Id="rId5" Type="http://schemas.openxmlformats.org/officeDocument/2006/relationships/slide" Target="slide19.xml"/><Relationship Id="rId4" Type="http://schemas.openxmlformats.org/officeDocument/2006/relationships/slide" Target="slide18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8.docx"/><Relationship Id="rId3" Type="http://schemas.openxmlformats.org/officeDocument/2006/relationships/slide" Target="slide11.xml"/><Relationship Id="rId7" Type="http://schemas.openxmlformats.org/officeDocument/2006/relationships/slide" Target="slide21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8.vml"/><Relationship Id="rId6" Type="http://schemas.openxmlformats.org/officeDocument/2006/relationships/slide" Target="slide19.xml"/><Relationship Id="rId5" Type="http://schemas.openxmlformats.org/officeDocument/2006/relationships/slide" Target="slide18.xml"/><Relationship Id="rId4" Type="http://schemas.openxmlformats.org/officeDocument/2006/relationships/slide" Target="slide16.xml"/><Relationship Id="rId9" Type="http://schemas.openxmlformats.org/officeDocument/2006/relationships/image" Target="../media/image16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1.xml"/><Relationship Id="rId5" Type="http://schemas.openxmlformats.org/officeDocument/2006/relationships/slide" Target="slide19.xml"/><Relationship Id="rId4" Type="http://schemas.openxmlformats.org/officeDocument/2006/relationships/slide" Target="slide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8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1.xml"/><Relationship Id="rId5" Type="http://schemas.openxmlformats.org/officeDocument/2006/relationships/slide" Target="slide19.xml"/><Relationship Id="rId4" Type="http://schemas.openxmlformats.org/officeDocument/2006/relationships/slide" Target="slide18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9.docx"/><Relationship Id="rId3" Type="http://schemas.openxmlformats.org/officeDocument/2006/relationships/slide" Target="slide11.xml"/><Relationship Id="rId7" Type="http://schemas.openxmlformats.org/officeDocument/2006/relationships/slide" Target="slide19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9.vml"/><Relationship Id="rId6" Type="http://schemas.openxmlformats.org/officeDocument/2006/relationships/slide" Target="slide21.xml"/><Relationship Id="rId5" Type="http://schemas.openxmlformats.org/officeDocument/2006/relationships/slide" Target="slide18.xml"/><Relationship Id="rId4" Type="http://schemas.openxmlformats.org/officeDocument/2006/relationships/slide" Target="slide16.xml"/><Relationship Id="rId9" Type="http://schemas.openxmlformats.org/officeDocument/2006/relationships/image" Target="../media/image17.em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0.docx"/><Relationship Id="rId3" Type="http://schemas.openxmlformats.org/officeDocument/2006/relationships/slide" Target="slide11.xml"/><Relationship Id="rId7" Type="http://schemas.openxmlformats.org/officeDocument/2006/relationships/slide" Target="slide19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0.vml"/><Relationship Id="rId6" Type="http://schemas.openxmlformats.org/officeDocument/2006/relationships/slide" Target="slide21.xml"/><Relationship Id="rId5" Type="http://schemas.openxmlformats.org/officeDocument/2006/relationships/slide" Target="slide18.xml"/><Relationship Id="rId4" Type="http://schemas.openxmlformats.org/officeDocument/2006/relationships/slide" Target="slide16.xml"/><Relationship Id="rId9" Type="http://schemas.openxmlformats.org/officeDocument/2006/relationships/image" Target="../media/image18.em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1.docx"/><Relationship Id="rId3" Type="http://schemas.openxmlformats.org/officeDocument/2006/relationships/slide" Target="slide11.xml"/><Relationship Id="rId7" Type="http://schemas.openxmlformats.org/officeDocument/2006/relationships/slide" Target="slide19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1.vml"/><Relationship Id="rId6" Type="http://schemas.openxmlformats.org/officeDocument/2006/relationships/slide" Target="slide21.xml"/><Relationship Id="rId5" Type="http://schemas.openxmlformats.org/officeDocument/2006/relationships/slide" Target="slide18.xml"/><Relationship Id="rId4" Type="http://schemas.openxmlformats.org/officeDocument/2006/relationships/slide" Target="slide16.xml"/><Relationship Id="rId9" Type="http://schemas.openxmlformats.org/officeDocument/2006/relationships/image" Target="../media/image19.em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2.docx"/><Relationship Id="rId3" Type="http://schemas.openxmlformats.org/officeDocument/2006/relationships/slide" Target="slide11.xml"/><Relationship Id="rId7" Type="http://schemas.openxmlformats.org/officeDocument/2006/relationships/slide" Target="slide19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2.vml"/><Relationship Id="rId6" Type="http://schemas.openxmlformats.org/officeDocument/2006/relationships/slide" Target="slide21.xml"/><Relationship Id="rId5" Type="http://schemas.openxmlformats.org/officeDocument/2006/relationships/slide" Target="slide18.xml"/><Relationship Id="rId4" Type="http://schemas.openxmlformats.org/officeDocument/2006/relationships/slide" Target="slide16.xml"/><Relationship Id="rId9" Type="http://schemas.openxmlformats.org/officeDocument/2006/relationships/image" Target="../media/image20.emf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3.docx"/><Relationship Id="rId3" Type="http://schemas.openxmlformats.org/officeDocument/2006/relationships/slide" Target="slide11.xml"/><Relationship Id="rId7" Type="http://schemas.openxmlformats.org/officeDocument/2006/relationships/slide" Target="slide19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3.vml"/><Relationship Id="rId6" Type="http://schemas.openxmlformats.org/officeDocument/2006/relationships/slide" Target="slide21.xml"/><Relationship Id="rId5" Type="http://schemas.openxmlformats.org/officeDocument/2006/relationships/slide" Target="slide18.xml"/><Relationship Id="rId4" Type="http://schemas.openxmlformats.org/officeDocument/2006/relationships/slide" Target="slide16.xml"/><Relationship Id="rId9" Type="http://schemas.openxmlformats.org/officeDocument/2006/relationships/image" Target="../media/image21.em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4.docx"/><Relationship Id="rId3" Type="http://schemas.openxmlformats.org/officeDocument/2006/relationships/slide" Target="slide11.xml"/><Relationship Id="rId7" Type="http://schemas.openxmlformats.org/officeDocument/2006/relationships/slide" Target="slide19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4.vml"/><Relationship Id="rId6" Type="http://schemas.openxmlformats.org/officeDocument/2006/relationships/slide" Target="slide21.xml"/><Relationship Id="rId5" Type="http://schemas.openxmlformats.org/officeDocument/2006/relationships/slide" Target="slide18.xml"/><Relationship Id="rId4" Type="http://schemas.openxmlformats.org/officeDocument/2006/relationships/slide" Target="slide16.xml"/><Relationship Id="rId9" Type="http://schemas.openxmlformats.org/officeDocument/2006/relationships/image" Target="../media/image22.em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5.docx"/><Relationship Id="rId3" Type="http://schemas.openxmlformats.org/officeDocument/2006/relationships/slide" Target="slide11.xml"/><Relationship Id="rId7" Type="http://schemas.openxmlformats.org/officeDocument/2006/relationships/slide" Target="slide19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5.vml"/><Relationship Id="rId6" Type="http://schemas.openxmlformats.org/officeDocument/2006/relationships/slide" Target="slide21.xml"/><Relationship Id="rId5" Type="http://schemas.openxmlformats.org/officeDocument/2006/relationships/slide" Target="slide18.xml"/><Relationship Id="rId4" Type="http://schemas.openxmlformats.org/officeDocument/2006/relationships/slide" Target="slide16.xml"/><Relationship Id="rId9" Type="http://schemas.openxmlformats.org/officeDocument/2006/relationships/image" Target="../media/image23.emf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6.docx"/><Relationship Id="rId3" Type="http://schemas.openxmlformats.org/officeDocument/2006/relationships/slide" Target="slide11.xml"/><Relationship Id="rId7" Type="http://schemas.openxmlformats.org/officeDocument/2006/relationships/slide" Target="slide19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6.vml"/><Relationship Id="rId6" Type="http://schemas.openxmlformats.org/officeDocument/2006/relationships/slide" Target="slide21.xml"/><Relationship Id="rId5" Type="http://schemas.openxmlformats.org/officeDocument/2006/relationships/slide" Target="slide18.xml"/><Relationship Id="rId4" Type="http://schemas.openxmlformats.org/officeDocument/2006/relationships/slide" Target="slide16.xml"/><Relationship Id="rId9" Type="http://schemas.openxmlformats.org/officeDocument/2006/relationships/image" Target="../media/image24.emf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7.docx"/><Relationship Id="rId3" Type="http://schemas.openxmlformats.org/officeDocument/2006/relationships/slide" Target="slide11.xml"/><Relationship Id="rId7" Type="http://schemas.openxmlformats.org/officeDocument/2006/relationships/slide" Target="slide19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7.vml"/><Relationship Id="rId6" Type="http://schemas.openxmlformats.org/officeDocument/2006/relationships/slide" Target="slide21.xml"/><Relationship Id="rId5" Type="http://schemas.openxmlformats.org/officeDocument/2006/relationships/slide" Target="slide18.xml"/><Relationship Id="rId4" Type="http://schemas.openxmlformats.org/officeDocument/2006/relationships/slide" Target="slide16.xml"/><Relationship Id="rId9" Type="http://schemas.openxmlformats.org/officeDocument/2006/relationships/image" Target="../media/image25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9.jpeg"/><Relationship Id="rId4" Type="http://schemas.openxmlformats.org/officeDocument/2006/relationships/slide" Target="slide6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8.docx"/><Relationship Id="rId3" Type="http://schemas.openxmlformats.org/officeDocument/2006/relationships/slide" Target="slide11.xml"/><Relationship Id="rId7" Type="http://schemas.openxmlformats.org/officeDocument/2006/relationships/slide" Target="slide19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8.vml"/><Relationship Id="rId6" Type="http://schemas.openxmlformats.org/officeDocument/2006/relationships/slide" Target="slide21.xml"/><Relationship Id="rId5" Type="http://schemas.openxmlformats.org/officeDocument/2006/relationships/slide" Target="slide18.xml"/><Relationship Id="rId4" Type="http://schemas.openxmlformats.org/officeDocument/2006/relationships/slide" Target="slide16.xml"/><Relationship Id="rId9" Type="http://schemas.openxmlformats.org/officeDocument/2006/relationships/image" Target="../media/image26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0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Word___2.docx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1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Word___3.docx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2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Word___4.docx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6</a:t>
            </a:r>
            <a:r>
              <a:rPr lang="zh-CN" altLang="zh-CN" dirty="0"/>
              <a:t>　辛弃疾词两首</a:t>
            </a:r>
          </a:p>
        </p:txBody>
      </p:sp>
    </p:spTree>
    <p:extLst>
      <p:ext uri="{BB962C8B-B14F-4D97-AF65-F5344CB8AC3E}">
        <p14:creationId xmlns:p14="http://schemas.microsoft.com/office/powerpoint/2010/main" val="591445002"/>
      </p:ext>
    </p:extLst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12776"/>
            <a:ext cx="8128000" cy="502573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60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积名句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辛弃疾《永遇乐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京口北固亭怀古》写宋文帝刘义隆草率出师北伐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结果落得北望敌军而惊慌失措的三句是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元嘉草草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封狼居胥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赢得仓皇北顾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(2015·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重庆高考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遥岑远目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献愁供恨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玉簪螺髻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(2015·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湖北高考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斜阳草树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寻常巷陌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人道寄奴曾住。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(2014·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福建高考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想当年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金戈铁马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气吞万里如虎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(2015·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安徽高考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,2014·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江苏高考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四十三年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望中犹记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烽火扬州路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(2014·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四川高考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楚天千里清秋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水随天去秋无际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(2013·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安徽高考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落日楼头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断鸿声里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江南游子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(2012·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山东高考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舞榭歌台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风流总被雨打风吹去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(2012·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安徽高考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(9)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休说鲈鱼堪脍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尽西风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季鹰归未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?(2015·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天津高考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,2012·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湖北高考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10058" y="2298906"/>
            <a:ext cx="9000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887177" y="2298906"/>
            <a:ext cx="9000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854274" y="2298906"/>
            <a:ext cx="13464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113888" y="3126321"/>
            <a:ext cx="9000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153658" y="3530443"/>
            <a:ext cx="9000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890688" y="3945568"/>
            <a:ext cx="13464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131840" y="4355617"/>
            <a:ext cx="111272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595877" y="4765282"/>
            <a:ext cx="16200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120823" y="5174533"/>
            <a:ext cx="9000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153657" y="5594801"/>
            <a:ext cx="206221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188993" y="6003757"/>
            <a:ext cx="1338843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7981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3978078" y="100276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220378"/>
            <a:ext cx="8128000" cy="267124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064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目标一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理解《水龙吟》的内容与情感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60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楚天千里清秋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水随天去秋无际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两句极力渲染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有什么含义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指出登临的时间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渲染凄清悲凉的氛围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为全词奠定感伤的基调。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60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遥岑远目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献愁供恨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玉簪螺髻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采用了什么手法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愁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缘何而发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采用移情于物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拟人、比喻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的手法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人心中有愁有恨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所见之远山也似乎在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献愁供恨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。中原收复无日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朝廷偏安苟和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志士不得其位。</a:t>
            </a:r>
            <a:endParaRPr lang="zh-CN" altLang="zh-CN" sz="1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1640" y="3229341"/>
            <a:ext cx="838883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47168" y="4077072"/>
            <a:ext cx="8388832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ver dir="rd"/>
      </p:transition>
    </mc:Choice>
    <mc:Fallback>
      <p:transition spd="slow">
        <p:cover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7" action="ppaction://hlinksldjump"/>
          </p:cNvPr>
          <p:cNvSpPr/>
          <p:nvPr/>
        </p:nvSpPr>
        <p:spPr>
          <a:xfrm>
            <a:off x="3978078" y="100276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1628800"/>
            <a:ext cx="8128000" cy="87075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60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落日楼头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断鸿声里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江南游子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三句中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落日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断鸿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游子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几个意象具有怎样的含义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这三句在写景上具有怎样的特点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1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5024668"/>
              </p:ext>
            </p:extLst>
          </p:nvPr>
        </p:nvGraphicFramePr>
        <p:xfrm>
          <a:off x="508000" y="2564904"/>
          <a:ext cx="8128000" cy="24946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89" name="文档" r:id="rId8" imgW="3926273" imgH="1204157" progId="Word.Document.12">
                  <p:embed/>
                </p:oleObj>
              </mc:Choice>
              <mc:Fallback>
                <p:oleObj name="文档" r:id="rId8" imgW="3926273" imgH="120415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2564904"/>
                        <a:ext cx="8128000" cy="24946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矩形 10"/>
          <p:cNvSpPr>
            <a:spLocks noChangeAspect="1"/>
          </p:cNvSpPr>
          <p:nvPr/>
        </p:nvSpPr>
        <p:spPr>
          <a:xfrm>
            <a:off x="508000" y="4247532"/>
            <a:ext cx="8128000" cy="170174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落日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本是自然景象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在此含有南宋国势衰败的意思。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断鸿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是失群的孤雁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比喻自己飘零的身世和孤寂的心境。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游子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指词人自己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词人南渡后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漂泊孤单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抑郁不得志。特点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寓情于景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情景交融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虚实相生。通过日暮景色渲染出一种苍茫悲凉的气氛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表现词人的孤寂和悲苦。</a:t>
            </a:r>
            <a:endParaRPr lang="zh-CN" altLang="zh-CN" sz="1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2498" y="4365104"/>
            <a:ext cx="8388832" cy="1728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84498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3978078" y="100276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628800"/>
            <a:ext cx="8128000" cy="419473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60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休说鲈鱼堪脍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尽西风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季鹰归未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几句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表达了作者怎样的情感、态度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休说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作者反对张翰回归。实际这里的张翰应是作者自指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家乡沦陷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有家难归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流露出对金人、对南宋朝廷的激愤。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60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可惜流年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忧愁风雨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树犹如此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三句的含义是什么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在全词中有何地位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含义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我所忧愁的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只是国事飘摇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时光流逝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北伐无期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恢复中原的夙愿不能实现。地位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这三句是全词的核心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是点旨句。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60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词的结尾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倩何人唤取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红巾翠袖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揾英雄泪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与上片哪句话照应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表达了作者怎样的思想情感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与上片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无人会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登临意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义近而相呼应。表达了词人自伤抱负不能实现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世无知己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得不到同情与慰藉的愁苦心情。</a:t>
            </a:r>
            <a:endParaRPr lang="zh-CN" altLang="zh-CN" sz="1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77584" y="2071865"/>
            <a:ext cx="8388832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58185" y="3284984"/>
            <a:ext cx="8388832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87624" y="4959442"/>
            <a:ext cx="8388832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01808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7" action="ppaction://hlinksldjump"/>
          </p:cNvPr>
          <p:cNvSpPr/>
          <p:nvPr/>
        </p:nvSpPr>
        <p:spPr>
          <a:xfrm>
            <a:off x="3978078" y="100276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412776"/>
            <a:ext cx="8128000" cy="100925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064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目标二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鉴赏《永遇乐》的情感与手法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60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《永遇乐》一词写到了许多人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作者对这些人具有怎样的情感态度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1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6" name="对象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1898268"/>
              </p:ext>
            </p:extLst>
          </p:nvPr>
        </p:nvGraphicFramePr>
        <p:xfrm>
          <a:off x="508000" y="2445622"/>
          <a:ext cx="8128000" cy="30716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81" name="文档" r:id="rId8" imgW="3893887" imgH="1470908" progId="Word.Document.12">
                  <p:embed/>
                </p:oleObj>
              </mc:Choice>
              <mc:Fallback>
                <p:oleObj name="文档" r:id="rId8" imgW="3893887" imgH="147090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2445622"/>
                        <a:ext cx="8128000" cy="30716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矩形 16"/>
          <p:cNvSpPr>
            <a:spLocks noChangeAspect="1"/>
          </p:cNvSpPr>
          <p:nvPr/>
        </p:nvSpPr>
        <p:spPr>
          <a:xfrm>
            <a:off x="508000" y="4653136"/>
            <a:ext cx="8128000" cy="170174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孙权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江山如旧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英雄不再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思念前贤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感慨无人抵御外侮。刘裕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出身贫寒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终创伟业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暗讽朝廷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鞭策鼓励自己。刘义隆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暗指宰相急功近利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对不做准备的出兵含有警告之意。拓跋焘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指责南宋统治者偏安一隅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忘记收复失地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是悲愤之词。廉颇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以廉颇自况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表达仍能为国效力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却报国无门的悲愤。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3528" y="4725144"/>
            <a:ext cx="8388832" cy="1629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48929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7" action="ppaction://hlinksldjump"/>
          </p:cNvPr>
          <p:cNvSpPr/>
          <p:nvPr/>
        </p:nvSpPr>
        <p:spPr>
          <a:xfrm>
            <a:off x="3978078" y="100276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423793"/>
            <a:ext cx="8128000" cy="507831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这首词以《京口北固亭怀古》为题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有什么含义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京口是三国时吴帝孙权设置的重镇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并一度为都城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也是南朝宋武帝刘裕生长的地方。面对锦绣江山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缅怀历史上的英雄人物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正是辛弃疾的登临之意。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《永遇乐》这首词除用典外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还明显使用了对比手法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根据提示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分别写出其作用。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讽刺南宋朝廷的萎靡不振。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总结历史的经验教训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指出今日应有的做法。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抒发忧国伤时的感慨。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7143770"/>
              </p:ext>
            </p:extLst>
          </p:nvPr>
        </p:nvGraphicFramePr>
        <p:xfrm>
          <a:off x="508000" y="3555426"/>
          <a:ext cx="8128000" cy="28479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05" name="文档" r:id="rId8" imgW="3910800" imgH="1370112" progId="Word.Document.12">
                  <p:embed/>
                </p:oleObj>
              </mc:Choice>
              <mc:Fallback>
                <p:oleObj name="文档" r:id="rId8" imgW="3910800" imgH="137011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3555426"/>
                        <a:ext cx="8128000" cy="284793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323528" y="1883627"/>
            <a:ext cx="8388832" cy="8862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87624" y="5591088"/>
            <a:ext cx="8388832" cy="8057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77033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3978078" y="100276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2497377"/>
            <a:ext cx="8128000" cy="211724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在《水龙吟》一词中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作者是如何表现自己的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登临意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在《水龙吟》一词中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词人用对秋天里的青天、流水、远山、落日、断鸿等自然景物的描写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营造出一种凄清的意境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以烘托出自己的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登临意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。又通过看吴钩、拍栏杆的动作来表达自己的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登临意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。再用张翰、刘备以及桓温等历史人物的典故来阐发自己的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登临意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1640" y="2996951"/>
            <a:ext cx="8388832" cy="16176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6659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978078" y="100276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32560"/>
            <a:ext cx="8128000" cy="419473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《念奴娇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赤壁怀古》与《永遇乐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京口北固亭怀古》都借咏怀历史抒发感情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这两首词在意境、主旨、手法上有哪些异同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相同点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结构上均为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地点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怀古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意境上均为雄浑壮阔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主旨上均为托古喻今。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不同点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《念奴娇</a:t>
            </a:r>
            <a:r>
              <a:rPr lang="en-US" altLang="zh-CN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赤壁怀古》上片中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从景中逐层托出人物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为下片的议论作铺垫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《永遇乐</a:t>
            </a:r>
            <a:r>
              <a:rPr lang="en-US" altLang="zh-CN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京口北固亭怀古》上片写景中就含有议论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下片议论之中也有写景的地方。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议论涉及的问题不同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深度不同。苏轼词纵横决荡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议论上能从形而上思索宇宙人生的终极意义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辛弃疾的词紧扣现实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借咏史谈自己的战略见解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表现自己的爱国情怀。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苏词多铺叙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显得开阔明朗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旷达乐观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辛词多用事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层层转折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显得隐晦深沉。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1640" y="2492896"/>
            <a:ext cx="8388832" cy="33344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65358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978078" y="100276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131575"/>
              </p:ext>
            </p:extLst>
          </p:nvPr>
        </p:nvGraphicFramePr>
        <p:xfrm>
          <a:off x="508000" y="1338779"/>
          <a:ext cx="8128000" cy="53805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94" name="文档" r:id="rId8" imgW="3837032" imgH="2539350" progId="Word.Document.12">
                  <p:embed/>
                </p:oleObj>
              </mc:Choice>
              <mc:Fallback>
                <p:oleObj name="文档" r:id="rId8" imgW="3837032" imgH="253935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338779"/>
                        <a:ext cx="8128000" cy="53805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763178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978078" y="100276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1639817"/>
            <a:ext cx="8128000" cy="41947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学习用典抒情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用典是一种表达技巧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即借历史典故来表达作者的思想感情。辛词中用典很多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内容大多跟词人的政治态度和个人遭遇有关。特别是这首《永遇乐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京口北固亭怀古》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除了词人回顾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四十三年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前从北方南来的经历外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全属用典。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词的上片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词人借孙权和刘裕这两个人物的历史故事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隐约地表达了自己抗敌救国的志愿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尤其是对刘裕北伐军队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气吞万里如虎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的形象描写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使我们仿佛看到这个胸怀光复大计的爱国词人就在眼前。词的下片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借用刘义隆草率北伐导致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仓皇北顾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的史实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告诫韩侂胄要吸取历史教训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希望他不要打无准备之仗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最后又用廉颇思为赵用的故事表达了自己的悲愤之情。词中用典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既扩大了词的内容含量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又刻画了鲜明的艺术形象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恰到好处地表达了词人的情感和观点。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72667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randomBar/>
      </p:transition>
    </mc:Choice>
    <mc:Fallback>
      <p:transition spd="slow">
        <p:randomBar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0675526"/>
              </p:ext>
            </p:extLst>
          </p:nvPr>
        </p:nvGraphicFramePr>
        <p:xfrm>
          <a:off x="508000" y="1419884"/>
          <a:ext cx="8128000" cy="48174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0" name="文档" r:id="rId3" imgW="3998962" imgH="2369796" progId="Word.Document.12">
                  <p:embed/>
                </p:oleObj>
              </mc:Choice>
              <mc:Fallback>
                <p:oleObj name="文档" r:id="rId3" imgW="3998962" imgH="236979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1419884"/>
                        <a:ext cx="8128000" cy="481742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88969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978078" y="100276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1610526"/>
            <a:ext cx="8128000" cy="419473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韵动中黑简体"/>
                <a:cs typeface="Times New Roman" panose="02020603050405020304" pitchFamily="18" charset="0"/>
              </a:rPr>
              <a:t>学以致用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请借鉴学习辛弃疾擅于用典故的手法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自选一个话题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写一段文字。在这段文字中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至少使用两到三个典故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或诗句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并且使用恰当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抒情自然。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字左右即可。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写作示例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在文学的殿堂里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我赞叹李白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安能摧眉折腰事权贵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使我不得开心颜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的气节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也咀嚼杜甫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感时花溅泪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恨别鸟惊心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的忧伤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感慨刘禹锡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沉舟侧畔千帆过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病树前头万木春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的惊喜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也领受陶渊明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采菊东篱下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悠然见南山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的悠闲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惆怅高适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千里黄云白日曛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北风吹雁雪纷纷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的畏途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也奢想王勃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海内存知己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天涯若比邻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的友谊。春天时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赏玩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燕草如碧丝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秦桑低绿枝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的胜境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夏天时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感受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高蝉多远韵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茂树有余音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的超然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秋天时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天阶夜色凉如水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轻罗小扇扑流萤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冬天时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欣赏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忽如一夜春风来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千树万树梨花开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的冬意。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82716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978078" y="100276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5779100"/>
              </p:ext>
            </p:extLst>
          </p:nvPr>
        </p:nvGraphicFramePr>
        <p:xfrm>
          <a:off x="508000" y="1650834"/>
          <a:ext cx="8128000" cy="42943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75" name="文档" r:id="rId8" imgW="3837032" imgH="2027088" progId="Word.Document.12">
                  <p:embed/>
                </p:oleObj>
              </mc:Choice>
              <mc:Fallback>
                <p:oleObj name="文档" r:id="rId8" imgW="3837032" imgH="202708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650834"/>
                        <a:ext cx="8128000" cy="429435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813159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978078" y="100276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8494191"/>
              </p:ext>
            </p:extLst>
          </p:nvPr>
        </p:nvGraphicFramePr>
        <p:xfrm>
          <a:off x="508000" y="1865707"/>
          <a:ext cx="8128000" cy="37235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9" name="文档" r:id="rId8" imgW="3884531" imgH="1779777" progId="Word.Document.12">
                  <p:embed/>
                </p:oleObj>
              </mc:Choice>
              <mc:Fallback>
                <p:oleObj name="文档" r:id="rId8" imgW="3884531" imgH="177977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865707"/>
                        <a:ext cx="8128000" cy="372353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705010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over dir="u"/>
      </p:transition>
    </mc:Choice>
    <mc:Fallback>
      <p:transition spd="slow">
        <p:cover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978078" y="100276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3561402"/>
              </p:ext>
            </p:extLst>
          </p:nvPr>
        </p:nvGraphicFramePr>
        <p:xfrm>
          <a:off x="508000" y="1886347"/>
          <a:ext cx="8128000" cy="33393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24" name="文档" r:id="rId8" imgW="3837032" imgH="1576384" progId="Word.Document.12">
                  <p:embed/>
                </p:oleObj>
              </mc:Choice>
              <mc:Fallback>
                <p:oleObj name="文档" r:id="rId8" imgW="3837032" imgH="157638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886347"/>
                        <a:ext cx="8128000" cy="33393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032212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978078" y="100276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4894906"/>
              </p:ext>
            </p:extLst>
          </p:nvPr>
        </p:nvGraphicFramePr>
        <p:xfrm>
          <a:off x="508000" y="1660604"/>
          <a:ext cx="8128000" cy="43717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48" name="文档" r:id="rId8" imgW="3837032" imgH="2063807" progId="Word.Document.12">
                  <p:embed/>
                </p:oleObj>
              </mc:Choice>
              <mc:Fallback>
                <p:oleObj name="文档" r:id="rId8" imgW="3837032" imgH="206380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660604"/>
                        <a:ext cx="8128000" cy="43717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69707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randomBar/>
      </p:transition>
    </mc:Choice>
    <mc:Fallback>
      <p:transition spd="slow">
        <p:randomBar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978078" y="100276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027303"/>
              </p:ext>
            </p:extLst>
          </p:nvPr>
        </p:nvGraphicFramePr>
        <p:xfrm>
          <a:off x="508000" y="1516107"/>
          <a:ext cx="8128000" cy="45771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2" name="文档" r:id="rId8" imgW="3884531" imgH="2187643" progId="Word.Document.12">
                  <p:embed/>
                </p:oleObj>
              </mc:Choice>
              <mc:Fallback>
                <p:oleObj name="文档" r:id="rId8" imgW="3884531" imgH="218764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516107"/>
                        <a:ext cx="8128000" cy="45771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849032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978078" y="100276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3184114"/>
              </p:ext>
            </p:extLst>
          </p:nvPr>
        </p:nvGraphicFramePr>
        <p:xfrm>
          <a:off x="508000" y="1910871"/>
          <a:ext cx="8128000" cy="35343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96" name="文档" r:id="rId8" imgW="3837032" imgH="1668541" progId="Word.Document.12">
                  <p:embed/>
                </p:oleObj>
              </mc:Choice>
              <mc:Fallback>
                <p:oleObj name="文档" r:id="rId8" imgW="3837032" imgH="166854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910871"/>
                        <a:ext cx="8128000" cy="35343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931591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978078" y="100276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4938047"/>
              </p:ext>
            </p:extLst>
          </p:nvPr>
        </p:nvGraphicFramePr>
        <p:xfrm>
          <a:off x="508000" y="1366737"/>
          <a:ext cx="8128000" cy="51586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14" name="文档" r:id="rId8" imgW="3837032" imgH="2435314" progId="Word.Document.12">
                  <p:embed/>
                </p:oleObj>
              </mc:Choice>
              <mc:Fallback>
                <p:oleObj name="文档" r:id="rId8" imgW="3837032" imgH="243531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366737"/>
                        <a:ext cx="8128000" cy="51586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000188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over dir="ru"/>
      </p:transition>
    </mc:Choice>
    <mc:Fallback>
      <p:transition spd="slow">
        <p:cover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978078" y="100276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8041882"/>
              </p:ext>
            </p:extLst>
          </p:nvPr>
        </p:nvGraphicFramePr>
        <p:xfrm>
          <a:off x="508000" y="1361400"/>
          <a:ext cx="8128000" cy="52359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38" name="文档" r:id="rId8" imgW="3837032" imgH="2471673" progId="Word.Document.12">
                  <p:embed/>
                </p:oleObj>
              </mc:Choice>
              <mc:Fallback>
                <p:oleObj name="文档" r:id="rId8" imgW="3837032" imgH="247167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361400"/>
                        <a:ext cx="8128000" cy="52359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182257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978078" y="100276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5036062"/>
              </p:ext>
            </p:extLst>
          </p:nvPr>
        </p:nvGraphicFramePr>
        <p:xfrm>
          <a:off x="508000" y="1371089"/>
          <a:ext cx="8128000" cy="5226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62" name="文档" r:id="rId8" imgW="4113033" imgH="2645186" progId="Word.Document.12">
                  <p:embed/>
                </p:oleObj>
              </mc:Choice>
              <mc:Fallback>
                <p:oleObj name="文档" r:id="rId8" imgW="4113033" imgH="264518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371089"/>
                        <a:ext cx="8128000" cy="5226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088285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J14.eps" descr="id:2147490692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2555776" y="1495800"/>
            <a:ext cx="3528392" cy="2593612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08000" y="4120066"/>
            <a:ext cx="8128000" cy="211724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辛弃疾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(1140—1207),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南宋词人。字幼安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号稼轩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历城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今山东济南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人。他的祖父虽在金朝做官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但心怀宋室。受其祖父影响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辛弃疾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岁时聚集了两千人的队伍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起义抗金。接着又率众投奔南宋王朝。他作为南宋臣民共生活了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有近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年的时间被闲置一旁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而在断断续续被使用的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多年间又有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37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次频繁调动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始终未能实现自己的报国理想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直到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67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岁赍志以殁。</a:t>
            </a:r>
            <a:endParaRPr lang="zh-CN" altLang="zh-CN" sz="1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978078" y="100276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8862634"/>
              </p:ext>
            </p:extLst>
          </p:nvPr>
        </p:nvGraphicFramePr>
        <p:xfrm>
          <a:off x="508000" y="2155375"/>
          <a:ext cx="8128000" cy="2801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6" name="文档" r:id="rId8" imgW="3837032" imgH="1322593" progId="Word.Document.12">
                  <p:embed/>
                </p:oleObj>
              </mc:Choice>
              <mc:Fallback>
                <p:oleObj name="文档" r:id="rId8" imgW="3837032" imgH="132259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2155375"/>
                        <a:ext cx="8128000" cy="2801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421700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19564"/>
            <a:ext cx="8128000" cy="54938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辛弃疾的剑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醉里挑灯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长剑泛着幽蓝的光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轻弹剑身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化作慷慨悲歌。要拭干扬州路上苦难的泪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要饮尽佛狸祠下胡虏的血。那确是一把好剑。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当年你学成之后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驾骏马疾奔南下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匡扶宋室时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腰中佩的就是这把剑吧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当年你和耿京大哥意气相投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举酒起誓要将金人赶出大宋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要让百姓安居乐业的时候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案上放的就是这把剑吧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当年你率十八骑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夜闯金营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冲杀百里生擒害死耿京大哥的张安国时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手中挥的就是这把剑吧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它为什么这样锋利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斩尽一切不平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锐不可当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9" name="J15.eps" descr="id:2147490864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3615894" y="2575922"/>
            <a:ext cx="1820202" cy="2520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481823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0808"/>
            <a:ext cx="8128000" cy="419473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在诗山词海中遨游了许多年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看过了李清照的莲舟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看过了李白的金樽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看过了李商隐的锦瑟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但最夺目的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还是你的剑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剑气中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我能觉察你那双充满愤怒和期待的眼睛。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你说你把它失落了。失落在宝马雕车走过的路上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失落在满眼风光的北固楼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失落在斜阳草树边的寻常巷陌里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失落在你醉后靠着的老松树边上。然后你笑了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笑容有些惨淡。你说你的白发已经生了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你的悲愤已经平息了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你的万字平戎策也换作种树书了。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为什么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为什么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是一次次的上书请战却没有效果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磨损了你的剑吗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是一次次听到江北百姓痛苦呻吟却无能为力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蚀钝了你的剑吗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是不经准备的仓皇北伐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将十万大宋男儿的性命断送在长江边的狂风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折断了你的剑吗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7984262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22169"/>
            <a:ext cx="8128000" cy="544123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但我知道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你那酒中还有着八百里分麾下炙的味道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你那张琴里还藏着五十弦翻出的塞外的声音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你的梦里依然有的卢飞奔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弓弦的霹雳。你的心中藏着那把剑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你把它溶入了墨中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写在纸上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交给了我。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就是那把剑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它锋利的剑刃是一种叫作仇恨的钢铁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经过血与火的洗礼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它宽厚的剑柄是一种叫作爱的材料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那是一个民族在被人践踏后的坚强和团结。所以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不管是什么样的障碍、困难、危险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剑气都能直冲霄汉。就是那把剑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它永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远不会失落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剑仍在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在你的心中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在我的心中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在一切爱着一方水土、有着自己尊严的人心中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作龙吟之声。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韵动中黑简体"/>
                <a:cs typeface="Times New Roman" panose="02020603050405020304" pitchFamily="18" charset="0"/>
              </a:rPr>
              <a:t>品读提示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作者怀着对辛弃疾无比仰慕的心情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以其剑为感情抒发的线索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连缀出辛弃疾坎坷、不屈的一生。文中的剑就是辛弃疾的化身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更是民族精神的象征。文章大气磅礴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语言优美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感情充沛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行文中多处穿插辛弃疾的诗词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给人以典雅华美之感。结尾深沉蕴藉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动人心魄。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240139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50367"/>
            <a:ext cx="8128000" cy="37668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铁板铜琶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继东坡高唱大江东去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美芹悲黍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冀南宋莫随鸿雁南飞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。这是郭沫若为辛弃疾纪念祠题写的对联。其中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美芹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指辛弃疾的《美芹十论》。南渡后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余岁的辛弃疾对于恢复事业充满信心与希望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他官职低微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仍不断上书进献谋略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他曾于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1165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年写了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篇论文献给宋孝宗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称《美芹十论》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陈述抗金救国、收复失地、统一中国的大计。前三篇详细分析了北方人民对女真统治者的怨恨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以及女真统治集团内部的尖锐矛盾。后七篇就南宋方面应如何充实国力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积极准备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及时完成统一中国的事业等问题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提出了一些具体的规划。虽然当时宋金议和刚确定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朝廷没有采纳他的建议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但我们从中不难看出辛弃疾的爱国情怀。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韵动中黑简体"/>
                <a:cs typeface="Times New Roman" panose="02020603050405020304" pitchFamily="18" charset="0"/>
              </a:rPr>
              <a:t>运用方向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责任、爱国、位卑未敢忘忧国等。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165922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94909"/>
            <a:ext cx="8128000" cy="418236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6604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辛弃疾作为南宋臣民共生活了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有近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年的时间被闲置一旁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而在断断续续被使用的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多年间又有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37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次频繁调动。但是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每当他得到一次效力的机会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就特别认真、特别执着地去工作。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年间无论在何地何时任何职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甚至赋闲期间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他都不停地上书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不停地唠叨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一有机会还要真抓实干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练兵、筹款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整饬政务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时刻摆出一副要冲上前线的样子。他任湖南安抚使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这本是一个地方行政长官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他却在任上创办了一支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飞虎军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铁甲烈马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威风凛凛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雄镇江南。建军之初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造营房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恰逢连日阴雨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无法烧制屋瓦。他就令长沙市民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每户送瓦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片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立付现银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两日内便全部筹足。后来他到福建任地方官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又在那里招兵买马。闽南与漠北相隔何其远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但还是隔不断他的忧民情、复国志。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韵动中黑简体"/>
                <a:cs typeface="Times New Roman" panose="02020603050405020304" pitchFamily="18" charset="0"/>
              </a:rPr>
              <a:t>运用方向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面对挫折、砥砺自己、永不懈怠等。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713637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83060"/>
            <a:ext cx="8128000" cy="46102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《水龙吟》作于宋孝宗淳熙元年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(1174),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辛弃疾在建康任江东安抚司参议官时。这时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他自江北率领人马来到南宋已有十多年了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却一直没有受到朝廷的重用。他深感受压抑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内心充满了愤懑不平。他为了消愁而登上赏心亭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面对着大好江山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反而是无限感慨涌上心头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遂写下了这首慷慨激昂的抒情词。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《永遇乐》写于宋宁宗开禧元年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(1205),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这之前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辛弃疾在福建安抚使任上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因政敌的弹劾而被罢官。他先居上饶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后徙铅山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先后被闲置达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年之久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直到嘉泰三年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(1203)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又被朝廷召入京师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并派他出任镇江知府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这首词便是在镇江任上所作。他本以为此时能有所作为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但很快他便发觉了宰相韩侂胄是为了邀功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只想草率出兵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而朝廷则毫无北伐复国之意。于是作者深感失望和气愤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他登上北固亭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把自己的一腔怒气和怨恨尽情地宣泄在这首词中。本课所选的两首词虽作于他的早年、晚年不同时期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但其中都表现了他御敌抗金的爱国思想和壮志未酬的愤慨之情。</a:t>
            </a:r>
            <a:endParaRPr lang="zh-CN" altLang="zh-CN" sz="1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4875160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05126"/>
            <a:ext cx="8128000" cy="170174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用典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又称用事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是古典诗文中常见的一种修辞手法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就是指将古代人物故事和有来历出处的词语融会在文句或诗句中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以曲折委婉地表达思想感情。用典是辛弃疾词的一大艺术特色。这些典故可以丰富诗歌内容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扩大诗歌意境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使诗句辞约而意丰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含蓄蕴藉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但也有人认为用典造成了语言的艰深晦涩。</a:t>
            </a:r>
            <a:endParaRPr lang="zh-CN" altLang="zh-CN" sz="1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8876198"/>
      </p:ext>
    </p:extLst>
  </p:cSld>
  <p:clrMapOvr>
    <a:masterClrMapping/>
  </p:clrMapOvr>
  <p:transition spd="slow">
    <p:cover dir="l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844824"/>
            <a:ext cx="1114408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字音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1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8855785"/>
              </p:ext>
            </p:extLst>
          </p:nvPr>
        </p:nvGraphicFramePr>
        <p:xfrm>
          <a:off x="508000" y="2387921"/>
          <a:ext cx="8128000" cy="37773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7" name="文档" r:id="rId6" imgW="3893887" imgH="1809656" progId="Word.Document.12">
                  <p:embed/>
                </p:oleObj>
              </mc:Choice>
              <mc:Fallback>
                <p:oleObj name="文档" r:id="rId6" imgW="3893887" imgH="180965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2387921"/>
                        <a:ext cx="8128000" cy="37773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940528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cover dir="rd"/>
      </p:transition>
    </mc:Choice>
    <mc:Fallback>
      <p:transition spd="slow">
        <p:cover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40768"/>
            <a:ext cx="1114408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解多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义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1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8077893"/>
              </p:ext>
            </p:extLst>
          </p:nvPr>
        </p:nvGraphicFramePr>
        <p:xfrm>
          <a:off x="508000" y="1836950"/>
          <a:ext cx="8128000" cy="48324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2" name="文档" r:id="rId6" imgW="3837032" imgH="2280879" progId="Word.Document.12">
                  <p:embed/>
                </p:oleObj>
              </mc:Choice>
              <mc:Fallback>
                <p:oleObj name="文档" r:id="rId6" imgW="3837032" imgH="228087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836950"/>
                        <a:ext cx="8128000" cy="48324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/>
          <p:nvPr/>
        </p:nvSpPr>
        <p:spPr>
          <a:xfrm>
            <a:off x="4200942" y="1933197"/>
            <a:ext cx="135713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076056" y="2530021"/>
            <a:ext cx="135713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200942" y="3153187"/>
            <a:ext cx="166720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488129" y="3794079"/>
            <a:ext cx="135713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850112" y="4365104"/>
            <a:ext cx="135713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495628" y="4955328"/>
            <a:ext cx="166866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439001" y="5567586"/>
            <a:ext cx="135713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426858" y="6179844"/>
            <a:ext cx="135713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64771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7325935"/>
              </p:ext>
            </p:extLst>
          </p:nvPr>
        </p:nvGraphicFramePr>
        <p:xfrm>
          <a:off x="508000" y="2348738"/>
          <a:ext cx="8128000" cy="24145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10" name="文档" r:id="rId6" imgW="3837032" imgH="1140440" progId="Word.Document.12">
                  <p:embed/>
                </p:oleObj>
              </mc:Choice>
              <mc:Fallback>
                <p:oleObj name="文档" r:id="rId6" imgW="3837032" imgH="114044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2348738"/>
                        <a:ext cx="8128000" cy="241452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4141048" y="2437573"/>
            <a:ext cx="131769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156664" y="3057943"/>
            <a:ext cx="131769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455924" y="3686554"/>
            <a:ext cx="131769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455924" y="4293096"/>
            <a:ext cx="131769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40393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705126"/>
            <a:ext cx="8128000" cy="170174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60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辨活用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遥岑远目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目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名词活用为动词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看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望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赢得仓皇北顾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名词作状语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向北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尚能饭否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名词活用为动词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吃饭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68199" y="3154986"/>
            <a:ext cx="213480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120823" y="3568974"/>
            <a:ext cx="162000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646165" y="3972829"/>
            <a:ext cx="209880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12940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117</TotalTime>
  <Words>3527</Words>
  <Application>Microsoft Office PowerPoint</Application>
  <PresentationFormat>全屏显示(4:3)</PresentationFormat>
  <Paragraphs>212</Paragraphs>
  <Slides>35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35</vt:i4>
      </vt:variant>
    </vt:vector>
  </HeadingPairs>
  <TitlesOfParts>
    <vt:vector size="50" baseType="lpstr">
      <vt:lpstr>NEU-BZ-S92</vt:lpstr>
      <vt:lpstr>方正书宋_GBK</vt:lpstr>
      <vt:lpstr>方正宋黑_GBK</vt:lpstr>
      <vt:lpstr>方正韵动中黑简体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Microsoft Word 文档</vt:lpstr>
      <vt:lpstr>6　辛弃疾词两首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第一单元  用事实说话</dc:title>
  <dc:creator>阳光暖暖</dc:creator>
  <cp:lastModifiedBy>dbc</cp:lastModifiedBy>
  <cp:revision>30</cp:revision>
  <dcterms:created xsi:type="dcterms:W3CDTF">2015-04-23T00:36:31Z</dcterms:created>
  <dcterms:modified xsi:type="dcterms:W3CDTF">2015-11-10T00:42:21Z</dcterms:modified>
</cp:coreProperties>
</file>