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4" r:id="rId2"/>
    <p:sldId id="265" r:id="rId3"/>
    <p:sldId id="284" r:id="rId4"/>
    <p:sldId id="285" r:id="rId5"/>
    <p:sldId id="286" r:id="rId6"/>
    <p:sldId id="287" r:id="rId7"/>
    <p:sldId id="300" r:id="rId8"/>
    <p:sldId id="301" r:id="rId9"/>
    <p:sldId id="266" r:id="rId10"/>
    <p:sldId id="288" r:id="rId11"/>
    <p:sldId id="289" r:id="rId12"/>
    <p:sldId id="290" r:id="rId13"/>
    <p:sldId id="269" r:id="rId14"/>
    <p:sldId id="291" r:id="rId15"/>
    <p:sldId id="292" r:id="rId16"/>
    <p:sldId id="304" r:id="rId17"/>
    <p:sldId id="305" r:id="rId18"/>
    <p:sldId id="306" r:id="rId19"/>
    <p:sldId id="283" r:id="rId20"/>
    <p:sldId id="293" r:id="rId21"/>
    <p:sldId id="270" r:id="rId22"/>
    <p:sldId id="307" r:id="rId23"/>
    <p:sldId id="309" r:id="rId24"/>
    <p:sldId id="308"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1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4">
            <a:hlinkClick r:id="rId3"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7" name="TextBox 26">
              <a:hlinkClick r:id="rId3" action="ppaction://hlinksldjump"/>
            </p:cNvPr>
            <p:cNvSpPr txBox="1"/>
            <p:nvPr userDrawn="1"/>
          </p:nvSpPr>
          <p:spPr>
            <a:xfrm>
              <a:off x="53741" y="1764689"/>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34">
            <a:hlinkClick r:id="rId4"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0"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1" name="组合 20"/>
          <p:cNvGrpSpPr/>
          <p:nvPr userDrawn="1"/>
        </p:nvGrpSpPr>
        <p:grpSpPr>
          <a:xfrm>
            <a:off x="6197901" y="-27384"/>
            <a:ext cx="1443037" cy="880109"/>
            <a:chOff x="11613" y="2237065"/>
            <a:chExt cx="1443037" cy="733424"/>
          </a:xfrm>
        </p:grpSpPr>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25" name="TextBox 42">
              <a:hlinkClick r:id="rId4" action="ppaction://hlinksldjump"/>
            </p:cNvPr>
            <p:cNvSpPr txBox="1"/>
            <p:nvPr userDrawn="1"/>
          </p:nvSpPr>
          <p:spPr>
            <a:xfrm>
              <a:off x="52170" y="2452075"/>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写作步步推进</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6"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单元知能整合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7.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slide" Target="slide21.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8.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21.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21.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21.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11.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slide" Target="slide21.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单元知能整合</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72567"/>
            <a:ext cx="8128000" cy="3766865"/>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首先要读懂词句的意思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其次明确其写法。这是典型的写景句。从修辞的角度看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运用了拟人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当人来写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写出了词人隐居中对大自然的体会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显得格外亲切。从写景的角度讲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采用了动静结合的手法。动态写山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动中有静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静态写水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静中有动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体现出词人与大自然的契合。</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拟人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帆迎山色来还去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中一个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把船帆人格化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写出船帆轻松可爱的形象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也是词人的心情写照。</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动静结合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橹破滩痕散复圆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写出舟行疾速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遏浪向前之气势。一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写出了水的静态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静中有动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写出了动静交替的景物变幻。</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反衬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不直写舟在行进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而是通过人在舟中所见的景色变化来显示舟在轻快疾驶。</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89800" y="3352765"/>
            <a:ext cx="8564400" cy="21644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13692084"/>
      </p:ext>
    </p:extLst>
  </p:cSld>
  <p:clrMapOvr>
    <a:masterClrMapping/>
  </p:clrMapOvr>
  <mc:AlternateContent xmlns:mc="http://schemas.openxmlformats.org/markup-compatibility/2006">
    <mc:Choice xmlns:p14="http://schemas.microsoft.com/office/powerpoint/2010/main" Requires="p14">
      <p:transition spd="slow" p14:dur="16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1879"/>
            <a:ext cx="8128000" cy="2948243"/>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阅读下面的这首宋词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完成后面的题目。</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西江月</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panose="03000509000000000000" pitchFamily="65" charset="-122"/>
                <a:cs typeface="Times New Roman" panose="02020603050405020304" pitchFamily="18" charset="0"/>
              </a:rPr>
              <a:t>题溧阳三塔寺</a:t>
            </a:r>
            <a:r>
              <a:rPr lang="zh-CN" altLang="zh-CN" baseline="30000" dirty="0">
                <a:solidFill>
                  <a:srgbClr val="000000"/>
                </a:solidFill>
                <a:latin typeface="NEU-BZ-S92"/>
                <a:cs typeface="宋体" panose="02010600030101010101" pitchFamily="2" charset="-122"/>
              </a:rPr>
              <a:t>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张孝祥</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问讯湖边春色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重来又是三年。东风吹我过湖船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杨柳丝丝拂面。</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世路如今已惯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此心到处悠然。寒光亭下水连天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飞起沙鸥一片。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三塔寺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在今江苏溧阳县三塔湖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寺内有寒光亭。</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这首词描写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春色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手法多样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试简要赏析。</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3417"/>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83060"/>
            <a:ext cx="8128000" cy="4610236"/>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此题考查鉴赏诗歌的表达技巧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从题目要求看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是就全篇而言的。上片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东风吹我过湖船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杨柳丝丝拂面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明显运用拟人手法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寒光亭下水连天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飞起沙鸥一片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明显运用夸张手法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同时又是动静结合。答题时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要先用一两个词语准确地指出运用了何种手法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然后结合相关语句阐释作者是怎样运用这种手法的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看看这种手法表达了作者怎样的感情。</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运用拟人手法写春风杨柳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东风似乎有意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轻轻吹拂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渡过湖波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杨柳似乎含情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微微摆动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丝丝擦着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面。词人不说船乘风势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人触柳丝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而说风助船行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柳拂人面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正是寓情于物的拟人写法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从而创造出一个物我合一、通体和谐的艺术境界。</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运用夸张手法写湖水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寒光亭下一碧万顷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犹如辽阔无际的蓝天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在这明丽如画的水天之间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一群沙鸥展翅飞起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自由翱翔。一静一动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动静结合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有点有面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点面交映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使得整个画面充满了蓬勃的生气。</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89800" y="3584944"/>
            <a:ext cx="8564400" cy="26523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9123061"/>
      </p:ext>
    </p:extLst>
  </p:cSld>
  <p:clrMapOvr>
    <a:masterClrMapping/>
  </p:clrMapOvr>
  <mc:AlternateContent xmlns:mc="http://schemas.openxmlformats.org/markup-compatibility/2006">
    <mc:Choice xmlns:p14="http://schemas.microsoft.com/office/powerpoint/2010/main" Requires="p14">
      <p:transition spd="slow" p14:dur="16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3120624"/>
            <a:ext cx="8128000" cy="870751"/>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表达交流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部分《发现幸福　学习纵向展开议论》。下面是一篇纵向展开议论的文章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我们以此为例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简要分析这类文章的写法。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58975"/>
            <a:ext cx="1582484" cy="507831"/>
          </a:xfrm>
          <a:prstGeom prst="rect">
            <a:avLst/>
          </a:prstGeom>
        </p:spPr>
        <p:txBody>
          <a:bodyPr wrap="none">
            <a:spAutoFit/>
          </a:bodyPr>
          <a:lstStyle/>
          <a:p>
            <a:pPr indent="3556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范文</a:t>
            </a:r>
            <a:r>
              <a:rPr lang="zh-CN" altLang="zh-CN" dirty="0" smtClean="0">
                <a:solidFill>
                  <a:srgbClr val="000000"/>
                </a:solidFill>
                <a:latin typeface="NEU-BZ-S92"/>
                <a:ea typeface="方正韵动中黑简体"/>
                <a:cs typeface="Times New Roman" panose="02020603050405020304" pitchFamily="18" charset="0"/>
              </a:rPr>
              <a:t>分析</a:t>
            </a:r>
            <a:r>
              <a:rPr lang="en-US" altLang="zh-CN" dirty="0" smtClean="0">
                <a:solidFill>
                  <a:srgbClr val="000000"/>
                </a:solidFill>
                <a:latin typeface="NEU-BZ-S92"/>
                <a:ea typeface="方正韵动中黑简体"/>
                <a:cs typeface="Times New Roman" panose="02020603050405020304" pitchFamily="18" charset="0"/>
              </a:rPr>
              <a:t> </a:t>
            </a:r>
            <a:endParaRPr lang="zh-CN" altLang="zh-CN" sz="1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a:hlinkClick r:id="rId3"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2" name="矩形 11">
            <a:hlinkClick r:id="rId5"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883450037"/>
              </p:ext>
            </p:extLst>
          </p:nvPr>
        </p:nvGraphicFramePr>
        <p:xfrm>
          <a:off x="508000" y="1990516"/>
          <a:ext cx="8128000" cy="4894868"/>
        </p:xfrm>
        <a:graphic>
          <a:graphicData uri="http://schemas.openxmlformats.org/presentationml/2006/ole">
            <mc:AlternateContent xmlns:mc="http://schemas.openxmlformats.org/markup-compatibility/2006">
              <mc:Choice xmlns:v="urn:schemas-microsoft-com:vml" Requires="v">
                <p:oleObj spid="_x0000_s44047" name="文档" r:id="rId6" imgW="3998962" imgH="2407595" progId="Word.Document.12">
                  <p:embed/>
                </p:oleObj>
              </mc:Choice>
              <mc:Fallback>
                <p:oleObj name="文档" r:id="rId6" imgW="3998962" imgH="2407595" progId="Word.Document.12">
                  <p:embed/>
                  <p:pic>
                    <p:nvPicPr>
                      <p:cNvPr id="0" name=""/>
                      <p:cNvPicPr/>
                      <p:nvPr/>
                    </p:nvPicPr>
                    <p:blipFill>
                      <a:blip r:embed="rId7"/>
                      <a:stretch>
                        <a:fillRect/>
                      </a:stretch>
                    </p:blipFill>
                    <p:spPr>
                      <a:xfrm>
                        <a:off x="508000" y="1990516"/>
                        <a:ext cx="8128000" cy="4894868"/>
                      </a:xfrm>
                      <a:prstGeom prst="rect">
                        <a:avLst/>
                      </a:prstGeom>
                    </p:spPr>
                  </p:pic>
                </p:oleObj>
              </mc:Fallback>
            </mc:AlternateContent>
          </a:graphicData>
        </a:graphic>
      </p:graphicFrame>
    </p:spTree>
    <p:extLst>
      <p:ext uri="{BB962C8B-B14F-4D97-AF65-F5344CB8AC3E}">
        <p14:creationId xmlns:p14="http://schemas.microsoft.com/office/powerpoint/2010/main" val="4060077089"/>
      </p:ext>
    </p:extLst>
  </p:cSld>
  <p:clrMapOvr>
    <a:masterClrMapping/>
  </p:clrMapOvr>
  <mc:AlternateContent xmlns:mc="http://schemas.openxmlformats.org/markup-compatibility/2006">
    <mc:Choice xmlns:p14="http://schemas.microsoft.com/office/powerpoint/2010/main" Requires="p14">
      <p:transition spd="slow" p14:dur="13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5"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644233134"/>
              </p:ext>
            </p:extLst>
          </p:nvPr>
        </p:nvGraphicFramePr>
        <p:xfrm>
          <a:off x="508000" y="1344375"/>
          <a:ext cx="8128000" cy="6250072"/>
        </p:xfrm>
        <a:graphic>
          <a:graphicData uri="http://schemas.openxmlformats.org/presentationml/2006/ole">
            <mc:AlternateContent xmlns:mc="http://schemas.openxmlformats.org/markup-compatibility/2006">
              <mc:Choice xmlns:v="urn:schemas-microsoft-com:vml" Requires="v">
                <p:oleObj spid="_x0000_s45071" name="文档" r:id="rId6" imgW="3998962" imgH="3074291" progId="Word.Document.12">
                  <p:embed/>
                </p:oleObj>
              </mc:Choice>
              <mc:Fallback>
                <p:oleObj name="文档" r:id="rId6" imgW="3998962" imgH="3074291" progId="Word.Document.12">
                  <p:embed/>
                  <p:pic>
                    <p:nvPicPr>
                      <p:cNvPr id="0" name=""/>
                      <p:cNvPicPr/>
                      <p:nvPr/>
                    </p:nvPicPr>
                    <p:blipFill>
                      <a:blip r:embed="rId7"/>
                      <a:stretch>
                        <a:fillRect/>
                      </a:stretch>
                    </p:blipFill>
                    <p:spPr>
                      <a:xfrm>
                        <a:off x="508000" y="1344375"/>
                        <a:ext cx="8128000" cy="6250072"/>
                      </a:xfrm>
                      <a:prstGeom prst="rect">
                        <a:avLst/>
                      </a:prstGeom>
                    </p:spPr>
                  </p:pic>
                </p:oleObj>
              </mc:Fallback>
            </mc:AlternateContent>
          </a:graphicData>
        </a:graphic>
      </p:graphicFrame>
    </p:spTree>
    <p:extLst>
      <p:ext uri="{BB962C8B-B14F-4D97-AF65-F5344CB8AC3E}">
        <p14:creationId xmlns:p14="http://schemas.microsoft.com/office/powerpoint/2010/main" val="2038951285"/>
      </p:ext>
    </p:extLst>
  </p:cSld>
  <p:clrMapOvr>
    <a:masterClrMapping/>
  </p:clrMapOvr>
  <mc:AlternateContent xmlns:mc="http://schemas.openxmlformats.org/markup-compatibility/2006">
    <mc:Choice xmlns:p14="http://schemas.microsoft.com/office/powerpoint/2010/main" Requires="p14">
      <p:transition spd="slow" p14:dur="130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5"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595715235"/>
              </p:ext>
            </p:extLst>
          </p:nvPr>
        </p:nvGraphicFramePr>
        <p:xfrm>
          <a:off x="508000" y="1422292"/>
          <a:ext cx="8128000" cy="5895140"/>
        </p:xfrm>
        <a:graphic>
          <a:graphicData uri="http://schemas.openxmlformats.org/presentationml/2006/ole">
            <mc:AlternateContent xmlns:mc="http://schemas.openxmlformats.org/markup-compatibility/2006">
              <mc:Choice xmlns:v="urn:schemas-microsoft-com:vml" Requires="v">
                <p:oleObj spid="_x0000_s53260" name="文档" r:id="rId6" imgW="3998962" imgH="2901137" progId="Word.Document.12">
                  <p:embed/>
                </p:oleObj>
              </mc:Choice>
              <mc:Fallback>
                <p:oleObj name="文档" r:id="rId6" imgW="3998962" imgH="2901137" progId="Word.Document.12">
                  <p:embed/>
                  <p:pic>
                    <p:nvPicPr>
                      <p:cNvPr id="0" name=""/>
                      <p:cNvPicPr/>
                      <p:nvPr/>
                    </p:nvPicPr>
                    <p:blipFill>
                      <a:blip r:embed="rId7"/>
                      <a:stretch>
                        <a:fillRect/>
                      </a:stretch>
                    </p:blipFill>
                    <p:spPr>
                      <a:xfrm>
                        <a:off x="508000" y="1422292"/>
                        <a:ext cx="8128000" cy="5895140"/>
                      </a:xfrm>
                      <a:prstGeom prst="rect">
                        <a:avLst/>
                      </a:prstGeom>
                    </p:spPr>
                  </p:pic>
                </p:oleObj>
              </mc:Fallback>
            </mc:AlternateContent>
          </a:graphicData>
        </a:graphic>
      </p:graphicFrame>
    </p:spTree>
    <p:extLst>
      <p:ext uri="{BB962C8B-B14F-4D97-AF65-F5344CB8AC3E}">
        <p14:creationId xmlns:p14="http://schemas.microsoft.com/office/powerpoint/2010/main" val="1173216384"/>
      </p:ext>
    </p:extLst>
  </p:cSld>
  <p:clrMapOvr>
    <a:masterClrMapping/>
  </p:clrMapOvr>
  <mc:AlternateContent xmlns:mc="http://schemas.openxmlformats.org/markup-compatibility/2006">
    <mc:Choice xmlns:p14="http://schemas.microsoft.com/office/powerpoint/2010/main" Requires="p14">
      <p:transition spd="slow" p14:dur="1300">
        <p:wipe dir="d"/>
      </p:transition>
    </mc:Choice>
    <mc:Fallback>
      <p:transition spd="slow">
        <p:wipe di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5"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306888230"/>
              </p:ext>
            </p:extLst>
          </p:nvPr>
        </p:nvGraphicFramePr>
        <p:xfrm>
          <a:off x="508000" y="1379725"/>
          <a:ext cx="8128000" cy="5895140"/>
        </p:xfrm>
        <a:graphic>
          <a:graphicData uri="http://schemas.openxmlformats.org/presentationml/2006/ole">
            <mc:AlternateContent xmlns:mc="http://schemas.openxmlformats.org/markup-compatibility/2006">
              <mc:Choice xmlns:v="urn:schemas-microsoft-com:vml" Requires="v">
                <p:oleObj spid="_x0000_s54284" name="文档" r:id="rId6" imgW="3998243" imgH="2901137" progId="Word.Document.12">
                  <p:embed/>
                </p:oleObj>
              </mc:Choice>
              <mc:Fallback>
                <p:oleObj name="文档" r:id="rId6" imgW="3998243" imgH="2901137" progId="Word.Document.12">
                  <p:embed/>
                  <p:pic>
                    <p:nvPicPr>
                      <p:cNvPr id="0" name=""/>
                      <p:cNvPicPr/>
                      <p:nvPr/>
                    </p:nvPicPr>
                    <p:blipFill>
                      <a:blip r:embed="rId7"/>
                      <a:stretch>
                        <a:fillRect/>
                      </a:stretch>
                    </p:blipFill>
                    <p:spPr>
                      <a:xfrm>
                        <a:off x="508000" y="1379725"/>
                        <a:ext cx="8128000" cy="5895140"/>
                      </a:xfrm>
                      <a:prstGeom prst="rect">
                        <a:avLst/>
                      </a:prstGeom>
                    </p:spPr>
                  </p:pic>
                </p:oleObj>
              </mc:Fallback>
            </mc:AlternateContent>
          </a:graphicData>
        </a:graphic>
      </p:graphicFrame>
    </p:spTree>
    <p:extLst>
      <p:ext uri="{BB962C8B-B14F-4D97-AF65-F5344CB8AC3E}">
        <p14:creationId xmlns:p14="http://schemas.microsoft.com/office/powerpoint/2010/main" val="1836356694"/>
      </p:ext>
    </p:extLst>
  </p:cSld>
  <p:clrMapOvr>
    <a:masterClrMapping/>
  </p:clrMapOvr>
  <mc:AlternateContent xmlns:mc="http://schemas.openxmlformats.org/markup-compatibility/2006">
    <mc:Choice xmlns:p14="http://schemas.microsoft.com/office/powerpoint/2010/main" Requires="p14">
      <p:transition spd="slow" p14:dur="1300">
        <p:zoom/>
      </p:transition>
    </mc:Choice>
    <mc:Fallback>
      <p:transition spd="slow">
        <p:zo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5"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958952019"/>
              </p:ext>
            </p:extLst>
          </p:nvPr>
        </p:nvGraphicFramePr>
        <p:xfrm>
          <a:off x="508000" y="2314326"/>
          <a:ext cx="8128000" cy="3058890"/>
        </p:xfrm>
        <a:graphic>
          <a:graphicData uri="http://schemas.openxmlformats.org/presentationml/2006/ole">
            <mc:AlternateContent xmlns:mc="http://schemas.openxmlformats.org/markup-compatibility/2006">
              <mc:Choice xmlns:v="urn:schemas-microsoft-com:vml" Requires="v">
                <p:oleObj spid="_x0000_s55308" name="文档" r:id="rId6" imgW="3998962" imgH="1505107" progId="Word.Document.12">
                  <p:embed/>
                </p:oleObj>
              </mc:Choice>
              <mc:Fallback>
                <p:oleObj name="文档" r:id="rId6" imgW="3998962" imgH="1505107" progId="Word.Document.12">
                  <p:embed/>
                  <p:pic>
                    <p:nvPicPr>
                      <p:cNvPr id="0" name=""/>
                      <p:cNvPicPr/>
                      <p:nvPr/>
                    </p:nvPicPr>
                    <p:blipFill>
                      <a:blip r:embed="rId7"/>
                      <a:stretch>
                        <a:fillRect/>
                      </a:stretch>
                    </p:blipFill>
                    <p:spPr>
                      <a:xfrm>
                        <a:off x="508000" y="2314326"/>
                        <a:ext cx="8128000" cy="3058890"/>
                      </a:xfrm>
                      <a:prstGeom prst="rect">
                        <a:avLst/>
                      </a:prstGeom>
                    </p:spPr>
                  </p:pic>
                </p:oleObj>
              </mc:Fallback>
            </mc:AlternateContent>
          </a:graphicData>
        </a:graphic>
      </p:graphicFrame>
    </p:spTree>
    <p:extLst>
      <p:ext uri="{BB962C8B-B14F-4D97-AF65-F5344CB8AC3E}">
        <p14:creationId xmlns:p14="http://schemas.microsoft.com/office/powerpoint/2010/main" val="2768101222"/>
      </p:ext>
    </p:extLst>
  </p:cSld>
  <p:clrMapOvr>
    <a:masterClrMapping/>
  </p:clrMapOvr>
  <mc:AlternateContent xmlns:mc="http://schemas.openxmlformats.org/markup-compatibility/2006">
    <mc:Choice xmlns:p14="http://schemas.microsoft.com/office/powerpoint/2010/main" Requires="p14">
      <p:transition spd="slow" p14:dur="1300">
        <p:split orient="vert"/>
      </p:transition>
    </mc:Choice>
    <mc:Fallback>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a:t>
            </a:r>
            <a:r>
              <a:rPr lang="zh-CN" altLang="en-US" sz="1200" dirty="0">
                <a:solidFill>
                  <a:schemeClr val="bg1"/>
                </a:solidFill>
                <a:latin typeface="微软雅黑" panose="020B0503020204020204" pitchFamily="34" charset="-122"/>
                <a:ea typeface="微软雅黑" panose="020B0503020204020204" pitchFamily="34" charset="-122"/>
              </a:rPr>
              <a:t>指津</a:t>
            </a:r>
          </a:p>
        </p:txBody>
      </p:sp>
      <p:sp>
        <p:nvSpPr>
          <p:cNvPr id="18" name="矩形 17">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84784"/>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纵向展开议论是议论文常用的一种结构方式。它主要采用层进式结构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即文章各层次之间是层层深入、步步推进的关系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各层的前后顺序有严格要求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不能随意改动。根据层次间的逻辑关系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我们可以按以下思路进行写作</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提出问题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层层推进。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提出问题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分析问题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解决问题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这是议论文常用的论证结构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也是纵向展开议论的常用思路。文章开头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先亮明自己的观点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然后围绕观点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展开论证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在论证中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各分论点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层次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之间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按照一定的逻辑顺序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由浅入深或由小到大逐层展开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最后总结收束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深化升华。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设问作答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探究本质。这就是我们常说的层进法。写作时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思路有由远到近、由小到大、由轻到重、由次到主、由易到难、由表及里等。各分论点之间意旨层层递进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直达问题的本质。也就是遵循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怎么办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这样一个思路。通过层层论述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问题也就得到了解决。</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mc:Choice xmlns:p14="http://schemas.microsoft.com/office/powerpoint/2010/main" Requires="p14">
      <p:transition spd="slow" p14:dur="13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289627"/>
            <a:ext cx="8128000" cy="2532745"/>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鉴赏诗歌的表达技巧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诗歌的表达技巧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是指作者在谋篇布局、选材立意、遣词造句、塑造形象、写景状物、抒发感情等方面运用的方法和手段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主要包括表达方式、表现手法和修辞手法等。鉴赏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即对诗歌的表达技巧进行感受、理解、鉴定和欣赏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并作出自己的评判。</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对诗歌表达技巧的鉴赏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要注意如下几个方面的问题</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strips dir="rd"/>
      </p:transition>
    </mc:Choice>
    <mc:Fallback>
      <p:transition spd="slow">
        <p:strips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a:t>
            </a:r>
            <a:r>
              <a:rPr lang="zh-CN" altLang="en-US" sz="1200" dirty="0">
                <a:solidFill>
                  <a:schemeClr val="bg1"/>
                </a:solidFill>
                <a:latin typeface="微软雅黑" panose="020B0503020204020204" pitchFamily="34" charset="-122"/>
                <a:ea typeface="微软雅黑" panose="020B0503020204020204" pitchFamily="34" charset="-122"/>
              </a:rPr>
              <a:t>指津</a:t>
            </a: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8066"/>
            <a:ext cx="8128000" cy="293586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观点批驳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抽丝剥茧。这种思路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一般是就某些热点问题进行批驳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先列出某种错误的观点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然后分析产生的原因和危害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在这一个环节里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又往往正反论证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增强说服力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最后阐明自己的观点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提出解决办法。这种方式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就像把一个蚕茧拿在手里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然后抽丝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一层层剥开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直到见到里面的蛹。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纵向展开的议论文各层次之间是层层深入步步推进的。这种文章思路清晰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说理透彻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富有说服力。写作时一般还会把它和横向结构灵活地结合在一起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从而收到更好的表达效果。</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1518046"/>
      </p:ext>
    </p:extLst>
  </p:cSld>
  <p:clrMapOvr>
    <a:masterClrMapping/>
  </p:clrMapOvr>
  <mc:AlternateContent xmlns:mc="http://schemas.openxmlformats.org/markup-compatibility/2006">
    <mc:Choice xmlns:p14="http://schemas.microsoft.com/office/powerpoint/2010/main" Requires="p14">
      <p:transition spd="slow" p14:dur="1300">
        <p:randomBar dir="vert"/>
      </p:transition>
    </mc:Choice>
    <mc:Fallback>
      <p:transition spd="slow">
        <p:randomBar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4" name="矩形 13">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5593"/>
            <a:ext cx="8128000" cy="502573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一个神情忧郁的男子坐在咖啡厅角落里的一张桌子旁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一个人闷闷不乐地喝着咖啡。在他不远处坐着一位老人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老人一直在关注着这个人。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老人走上前去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对这个人说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你一定遇上了什么难题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如果你愿意告诉我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我希望可以帮助你。</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这个人看老人一眼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冷冷地说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你帮不了我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我的问题太多了。</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老人掏出名片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递给他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接着说道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如果你愿意的话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我想带你去一个地方。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这个人没有拒绝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随老人坐车来到了郊外。下车后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老人指着一排排的墓碑说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你看见了吗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只有躺在这里的人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才是没有问题的。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这个人紧皱着的眉头松开了。</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选准角度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确定立意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明确文体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自拟题目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不要脱离材料内容和含意的范围作文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不要套作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4" name="矩形 13">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74129"/>
            <a:ext cx="8128000" cy="336374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这则材料审题立意的关键在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只有躺在这里的人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才是没有问题的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言外之意是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人活着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就有问题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就有困难和苦恼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应该想方设法克服问题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正确面对困难。据此立意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没有问题的人生是没有的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只要你有追求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努力奋斗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想在自己短暂而漫长的一生中有所建树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获得辉煌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问题就会接踵而至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人生就是一个不断地遇到问题、困难、挫折、打击、磨难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甚至是灾难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并且一定要战胜它们的过程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是上帝馈赠给我们的一笔厚礼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我们珍视它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用好它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就一定能取得属于我们自己的辉煌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从老人帮助青年正确认识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的方法的角度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我们还可以把观点确立为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要善于找到解决问题的方法。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0228350"/>
      </p:ext>
    </p:extLst>
  </p:cSld>
  <p:clrMapOvr>
    <a:masterClrMapping/>
  </p:clrMapOvr>
  <p:transition spd="slow">
    <p:check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5" name="矩形 14">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00135"/>
            <a:ext cx="8128000" cy="544123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英国牛津大学发现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a:t>
            </a:r>
            <a:r>
              <a:rPr lang="en-US" altLang="zh-CN" dirty="0">
                <a:solidFill>
                  <a:srgbClr val="000000"/>
                </a:solidFill>
                <a:latin typeface="Times New Roman" panose="02020603050405020304" pitchFamily="18" charset="0"/>
                <a:cs typeface="Times New Roman" panose="02020603050405020304" pitchFamily="18" charset="0"/>
              </a:rPr>
              <a:t>350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年历史的学校大礼堂的横梁已经风干朽化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必须得更换。这二十根横梁由巨大的橡木制成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可到哪里去找长得一般粗壮的橡树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来保持这所有着几百年历史的大礼堂的原有风貌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学校园艺师向校方报告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当年的设计师已经预想到这种情况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所以早在校内一块土地上安排种植了大片橡树林。在一代代园艺师的守护下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每棵橡树的尺寸都超过了横梁所需。大礼堂的横梁问题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可以圆满解决了。</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选准角度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确定立意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明确文体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自拟题目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不要脱离材料内容和含意的范围作文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不要套作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这则材料作文的立意可以从设计师、园艺师的角度出发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抓住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设计师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园艺师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预想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守护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等关键词。</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从设计师的角度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可以写要有远见卓识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要有预见性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要未雨绸缪、防患未然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要早做准备、考虑周密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有备无患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高度的责任感等。</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从园艺师的角度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可以写尽责守护等。</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89800" y="5085184"/>
            <a:ext cx="8242640" cy="15841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521156"/>
      </p:ext>
    </p:extLst>
  </p:cSld>
  <p:clrMapOvr>
    <a:masterClrMapping/>
  </p:clrMapOvr>
  <p:transition spd="slow">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4" name="矩形 13">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5593"/>
            <a:ext cx="8128000" cy="502573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古时候有个很有才能的人在朝里做官。一天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他接到皇帝旨意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安排他去放牛。这个人并不觉得委屈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而是一心一意地放养牛群。他早起晚睡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把牛喂得个个体格健硕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毛色顺亮。皇帝见他不计得失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不图名利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把养牛这样的小事都做得如此好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于是便委以大任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让他担任宰相。一下子从一个放牛的变为万人之上、一人之下的重臣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这个人依然全心为公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为人谦逊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一点架子也没有。他还常常深入民众中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了解民间疾苦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深得百姓爱戴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政绩非凡。</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选准角度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确定立意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明确文体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自拟题目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不要脱离材料内容和含意的范围作文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不要套作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这则材料要围绕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这个有才能的人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进行。</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先做好小事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才能成就大事。</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以成就大事的心态去做每一件小事。</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不管事情大小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都要认真对待每一件事。</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不管处于什么岗位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都要爱岗敬业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做好自己分内之事。</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56072" y="5085184"/>
            <a:ext cx="8564400" cy="12961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5470027"/>
      </p:ext>
    </p:extLst>
  </p:cSld>
  <p:clrMapOvr>
    <a:masterClrMapping/>
  </p:clrMapOvr>
  <p:transition spd="slow">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12510"/>
            <a:ext cx="8128000" cy="542885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首先要明确类型和鉴赏角度。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表达技巧是一个非常宽泛的概念。从诗歌鉴赏的角度说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诗歌的表达技巧包括三方面的内容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表达方式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记叙、描写、议论、抒情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修辞手法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比喻、借代、夸张、对偶、比拟、排比、设问、反问、起兴、互文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表现手法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用典、联想、想象、衬托或烘托、渲染、象征、对比、对照、抑扬、照应、动静、正侧、直抒胸臆、借景抒情、融情于景、托物言志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。鉴赏时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要注意是从局部的角度还是从整篇的角度入手。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如柳永《雨霖铃》一词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都门帐饮无绪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留恋处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兰舟催发。执手相看泪眼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竟无语凝噎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采用了白描手法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属于从表达方式的角度进行鉴赏的。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今宵酒醒何处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杨柳岸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晓风残月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采用了设问的手法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属于从修辞手法的角度进行鉴赏的。整首词上片景物渲染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用了融情于景、情景交融的手法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下片虚写烟波暮霭、晓风残月的别后情景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采用了虚实结合的手法。全词情景交融、虚实相生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是从表现手法的角度进行鉴赏的。</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0378076"/>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711314"/>
            <a:ext cx="8128000" cy="168937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再如辛弃疾的《永遇乐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京口北固亭怀古》一词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从整篇的角度看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采用了借典抒情的手法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成功地运用了孙权、刘裕、刘义隆、拓跋焘、廉颇等人的故事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借助这些历史事实含蓄自然而又充分地表达了自己的思想感情。这是从整体的角度、从表现手法方面进行鉴赏的。</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1179944"/>
      </p:ext>
    </p:extLst>
  </p:cSld>
  <p:clrMapOvr>
    <a:masterClrMapping/>
  </p:clrMapOvr>
  <mc:AlternateContent xmlns:mc="http://schemas.openxmlformats.org/markup-compatibility/2006">
    <mc:Choice xmlns:p14="http://schemas.microsoft.com/office/powerpoint/2010/main" Requires="p14">
      <p:transition spd="slow" p14:dur="2000">
        <p:split/>
      </p:transition>
    </mc:Choice>
    <mc:Fallback>
      <p:transition spd="slow">
        <p:spli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83060"/>
            <a:ext cx="8128000" cy="461023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准确辨析易混的表达技巧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比如借景抒情与托物言志。两者有相似之处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都是借某种景物来抒情的。但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借景抒情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中所借之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具有临时性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一般是眼前实实在在的景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通常是多种景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需要从多方面来细致描绘出这些景物的自然形态特点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所抒之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多是指热爱、愤怒、赞美、快乐、悲伤等情感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情与景都是临时性的。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托物言志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中所托之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一般具有一种约定俗成的性质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通过特定的容易引起联想的具体形象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表现的是某种概念、思想、情操、追求等。作者的描写多聚焦在一个主体事物之中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兼备的。</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如辛弃疾的《水龙吟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登建康赏心亭》一词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上片描写了登临看到的一幅楚天千里、辽远空阔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秋色无边无际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大江流向天边的烟波浩渺秋景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就属于借景抒情或寓情于景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而不是托物言志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而陆游的《咏梅》就属于托物言志而不是借景抒情。</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9117901"/>
      </p:ext>
    </p:extLst>
  </p:cSld>
  <p:clrMapOvr>
    <a:masterClrMapping/>
  </p:clrMapOvr>
  <mc:AlternateContent xmlns:mc="http://schemas.openxmlformats.org/markup-compatibility/2006">
    <mc:Choice xmlns:p14="http://schemas.microsoft.com/office/powerpoint/2010/main" Requires="p14">
      <p:transition spd="slow" p14:dur="2000">
        <p:pull/>
      </p:transition>
    </mc:Choice>
    <mc:Fallback>
      <p:transition spd="slow">
        <p:pull/>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72567"/>
            <a:ext cx="8128000" cy="376686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再如衬托与对比。衬托是利用事物间相近或对立的元素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用一些事物作为陪衬来突出所要表现的事物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对比是把两个对立事物或一个事物的两个对立面进行对照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突出事物特点。二者的区别主要是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衬托有主有次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对比不分主次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对比主体双双出现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衬托主体未必出现。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如苏轼《念奴娇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赤壁怀古》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大江东去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浪淘尽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千古风流人物。故垒西边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人道是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三国周郎赤壁。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这里要塑造的人物形象是周瑜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却从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千古风流人物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并由此引出赤壁之战时的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多少豪杰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最后才集中为周瑜一人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突出了周瑜在作者心中的主要地位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是衬托手法。而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多情应笑我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早生华发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则是将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与周瑜进行对比了。</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7845606"/>
      </p:ext>
    </p:extLst>
  </p:cSld>
  <p:clrMapOvr>
    <a:masterClrMapping/>
  </p:clrMapOvr>
  <mc:AlternateContent xmlns:mc="http://schemas.openxmlformats.org/markup-compatibility/2006">
    <mc:Choice xmlns:p14="http://schemas.microsoft.com/office/powerpoint/2010/main" Requires="p14">
      <p:transition spd="slow" p14:dur="2000">
        <p:cover dir="ru"/>
      </p:transition>
    </mc:Choice>
    <mc:Fallback>
      <p:transition spd="slow">
        <p:cover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83060"/>
            <a:ext cx="8128000" cy="461023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要理清答题思路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在分析诗歌的表达技巧时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不仅仅要知道表达技巧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更重要的是要知道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这种表达技巧本身的表达效果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怎么样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这种表达技巧对表达诗歌思想感情的作用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。对表达技巧的鉴赏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重点考查的不是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怎么样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。在回答此类问题时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应注意在辨识表达技巧的基础上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熟练掌握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怎么样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这一答题思路。具体说来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有以下步骤</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必须准确地指出用了什么表现手法或何种技巧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其次才是对相关表达技巧的具体的鉴赏</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结合相关诗句说说这个手法的内容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在诗歌中的具体运用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说说作者采取这种手法的原因</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解释这种手法表达了诗人怎样的情感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传达了怎样的旨趣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运用该手法的好处。</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4525861"/>
      </p:ext>
    </p:extLst>
  </p:cSld>
  <p:clrMapOvr>
    <a:masterClrMapping/>
  </p:clrMapOvr>
  <mc:AlternateContent xmlns:mc="http://schemas.openxmlformats.org/markup-compatibility/2006">
    <mc:Choice xmlns:p14="http://schemas.microsoft.com/office/powerpoint/2010/main"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497377"/>
            <a:ext cx="8128000" cy="211724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同时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要注意在鉴赏过程中的语言表述必须是将诗歌的意境解释和形式技巧的鉴赏结合在一起的流畅优美的赏析。解题格式可以参照以下示例</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赏析修辞方法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揭示手法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分析表达作用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句意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主旨情感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赏析表达方式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怎样叙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抒什么情。</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赏析表现手法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表达作用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句意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主旨情感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225931"/>
      </p:ext>
    </p:extLst>
  </p:cSld>
  <p:clrMapOvr>
    <a:masterClrMapping/>
  </p:clrMapOvr>
  <mc:AlternateContent xmlns:mc="http://schemas.openxmlformats.org/markup-compatibility/2006">
    <mc:Choice xmlns:p14="http://schemas.microsoft.com/office/powerpoint/2010/main" Requires="p14">
      <p:transition spd="slow" p14:dur="2000">
        <p:cover dir="ld"/>
      </p:transition>
    </mc:Choice>
    <mc:Fallback>
      <p:transition spd="slow">
        <p:cover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8066"/>
            <a:ext cx="8128000" cy="2935868"/>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阅读下面一首词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完成后面的题目。</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鹧鸪天</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panose="03000509000000000000" pitchFamily="65" charset="-122"/>
                <a:cs typeface="Times New Roman" panose="02020603050405020304" pitchFamily="18" charset="0"/>
              </a:rPr>
              <a:t>兰溪舟中</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淲</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雨湿西风水面烟。一巾华发上溪船。帆迎山色来还去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橹破滩痕散复圆。</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寻浊酒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试吟篇。避人鸥鹭更翩翩。五更犹作钱塘梦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睡觉方知过眼前。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帆迎山色来还去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橹破滩痕散复圆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运用了多种表达技巧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请选择其中两种对这两句进行赏析。</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76</TotalTime>
  <Words>3100</Words>
  <Application>Microsoft Office PowerPoint</Application>
  <PresentationFormat>全屏显示(4:3)</PresentationFormat>
  <Paragraphs>120</Paragraphs>
  <Slides>24</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37" baseType="lpstr">
      <vt:lpstr>NEU-BZ-S92</vt:lpstr>
      <vt:lpstr>方正书宋_GBK</vt:lpstr>
      <vt:lpstr>方正宋黑_GBK</vt:lpstr>
      <vt:lpstr>方正韵动中黑简体</vt:lpstr>
      <vt:lpstr>黑体</vt:lpstr>
      <vt:lpstr>楷体</vt:lpstr>
      <vt:lpstr>宋体</vt:lpstr>
      <vt:lpstr>微软雅黑</vt:lpstr>
      <vt:lpstr>Arial</vt:lpstr>
      <vt:lpstr>Calibri</vt:lpstr>
      <vt:lpstr>Times New Roman</vt:lpstr>
      <vt:lpstr>测控设计模板14新</vt:lpstr>
      <vt:lpstr>文档</vt:lpstr>
      <vt:lpstr>单元知能整合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21</cp:revision>
  <dcterms:created xsi:type="dcterms:W3CDTF">2015-04-23T00:36:31Z</dcterms:created>
  <dcterms:modified xsi:type="dcterms:W3CDTF">2015-11-10T01:21:43Z</dcterms:modified>
</cp:coreProperties>
</file>