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3" r:id="rId2"/>
    <p:sldId id="275" r:id="rId3"/>
    <p:sldId id="276" r:id="rId4"/>
    <p:sldId id="274" r:id="rId5"/>
    <p:sldId id="263" r:id="rId6"/>
    <p:sldId id="264" r:id="rId7"/>
    <p:sldId id="291" r:id="rId8"/>
    <p:sldId id="267" r:id="rId9"/>
    <p:sldId id="268" r:id="rId10"/>
    <p:sldId id="277" r:id="rId11"/>
    <p:sldId id="278" r:id="rId12"/>
    <p:sldId id="279" r:id="rId13"/>
    <p:sldId id="265" r:id="rId14"/>
    <p:sldId id="284" r:id="rId15"/>
    <p:sldId id="285" r:id="rId16"/>
    <p:sldId id="286" r:id="rId17"/>
    <p:sldId id="292" r:id="rId18"/>
    <p:sldId id="293" r:id="rId19"/>
    <p:sldId id="295" r:id="rId20"/>
    <p:sldId id="266" r:id="rId21"/>
    <p:sldId id="287" r:id="rId22"/>
    <p:sldId id="269" r:id="rId23"/>
    <p:sldId id="283" r:id="rId24"/>
    <p:sldId id="294" r:id="rId25"/>
    <p:sldId id="270" r:id="rId26"/>
    <p:sldId id="288" r:id="rId27"/>
    <p:sldId id="289" r:id="rId28"/>
    <p:sldId id="290" r:id="rId29"/>
    <p:sldId id="296" r:id="rId30"/>
    <p:sldId id="271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5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5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5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3.xml"/><Relationship Id="rId4" Type="http://schemas.openxmlformats.org/officeDocument/2006/relationships/slide" Target="../slides/slide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7" name="TextBox 46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8" name="TextBox 47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8</a:t>
            </a:r>
            <a:r>
              <a:rPr lang="zh-CN" altLang="zh-CN" sz="1600" dirty="0" smtClean="0"/>
              <a:t>　拿来主义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第三</a:t>
            </a:r>
            <a:r>
              <a:rPr lang="zh-CN" altLang="zh-CN" b="1" dirty="0" smtClean="0"/>
              <a:t>单元</a:t>
            </a:r>
            <a:r>
              <a:rPr lang="en-US" altLang="zh-CN" b="1" dirty="0" smtClean="0"/>
              <a:t>  </a:t>
            </a:r>
            <a:r>
              <a:rPr lang="zh-CN" altLang="zh-CN" dirty="0" smtClean="0"/>
              <a:t>杂文</a:t>
            </a:r>
            <a:r>
              <a:rPr lang="zh-CN" altLang="zh-CN" dirty="0"/>
              <a:t>与</a:t>
            </a:r>
            <a:r>
              <a:rPr lang="zh-CN" altLang="zh-CN" dirty="0" smtClean="0"/>
              <a:t>随笔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14234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475974"/>
              </p:ext>
            </p:extLst>
          </p:nvPr>
        </p:nvGraphicFramePr>
        <p:xfrm>
          <a:off x="508000" y="2099016"/>
          <a:ext cx="8128000" cy="2163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文档" r:id="rId6" imgW="3893887" imgH="1036763" progId="Word.Document.12">
                  <p:embed/>
                </p:oleObj>
              </mc:Choice>
              <mc:Fallback>
                <p:oleObj name="文档" r:id="rId6" imgW="3893887" imgH="10367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99016"/>
                        <a:ext cx="8128000" cy="2163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454703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碰钉子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比喻遭到拒绝或受到指责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碰壁。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自我夸耀。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礼尚往来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在礼节上讲究有来有往。现也指你对我怎样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我也对你怎么样。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残羹冷炙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吃剩的饭菜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借指权贵的施舍。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孱头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懦弱无能的人。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477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82534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未免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两者都是语气副词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作状语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用双重否定表示肯定。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用来缓和句子的语气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表示前面所说的情况不合适或对某种过分情况的不以为然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含有委婉批评的意味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不能作谓语。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是免不了之意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用来加强句子的语气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表示某种结果在客观上不可避免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有时还可以作谓语。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毕竟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究竟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除可作名词外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两者均可作副词。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表示追根究底所得的结论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强调事实或原因。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用法较广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既可用于非疑问句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表示强调或肯定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又经常用于问句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表示追究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用作名词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表示结果、原委。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03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1314"/>
            <a:ext cx="8128000" cy="168937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冠冕堂皇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富丽堂皇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两者都有盛大或庄严的意思。前者侧重在外表的庄严或正大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多用作贬义词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后者则指建筑物宏伟华丽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气势盛大。也形容诗文辞藻华丽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冠冕堂皇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所没有的。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65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012629"/>
            <a:ext cx="8128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把握作者的观点态度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的做法是什么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为什么行不通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做法是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自己不去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别人也不许来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。因为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给枪炮打破了大门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遭到了帝国主义的武力逼迫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又碰了一串钉子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别的且不说罢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一句有什么作用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这一句把所要揭露、论述的范围加以严格的限制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只讲文化上的事。不仅使论述的范围明确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而且增强了揭露的深刻性。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2996952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520" y="4263464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772816"/>
            <a:ext cx="8128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有何区别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抛来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把无用的东西抛弃掉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或者无代价地送人或施舍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一般不怀有什么不良的动机或目的。抛给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有目的、带恶意地输出。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341448"/>
              </p:ext>
            </p:extLst>
          </p:nvPr>
        </p:nvGraphicFramePr>
        <p:xfrm>
          <a:off x="508000" y="2357102"/>
          <a:ext cx="8128000" cy="2717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文档" r:id="rId7" imgW="3893887" imgH="1300994" progId="Word.Document.12">
                  <p:embed/>
                </p:oleObj>
              </mc:Choice>
              <mc:Fallback>
                <p:oleObj name="文档" r:id="rId7" imgW="3893887" imgH="13009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57102"/>
                        <a:ext cx="8128000" cy="2717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51520" y="4293096"/>
            <a:ext cx="8640960" cy="896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49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的观点是在哪一段提出来的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是从哪一段开始阐述的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段点到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段再次提到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直到第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才开始正面阐述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这一主张。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者应该怎样对待文化遗产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有益的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鱼翅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既有危害又有用处的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鸦片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要吸取、使用它有用的方面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清除它有害的方面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无用但有一点文化价值的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烟灯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烟枪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少许送博物馆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其余的毁掉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人民根本不需要的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姨太太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原则上加以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毁灭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2564904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512" y="3789040"/>
            <a:ext cx="8640960" cy="1241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180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28800"/>
            <a:ext cx="8128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文章最后一段共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句话是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个问题的答案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那么应该是哪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个问题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究竟应该怎样对待文化遗产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对文化遗产应该怎样区别对待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正确对待文化遗产有什么积极意义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要处理好文化遗产我们必须具备哪些条件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⑤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的重要性、迫切性何在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685344"/>
              </p:ext>
            </p:extLst>
          </p:nvPr>
        </p:nvGraphicFramePr>
        <p:xfrm>
          <a:off x="508000" y="2193225"/>
          <a:ext cx="8128000" cy="3071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文档" r:id="rId7" imgW="3893887" imgH="1470908" progId="Word.Document.12">
                  <p:embed/>
                </p:oleObj>
              </mc:Choice>
              <mc:Fallback>
                <p:oleObj name="文档" r:id="rId7" imgW="3893887" imgH="14709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93225"/>
                        <a:ext cx="8128000" cy="3071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51520" y="4509120"/>
            <a:ext cx="8640960" cy="1320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92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18816"/>
            <a:ext cx="8128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学习文章的论证手法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作者要提倡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为什么先写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送去主义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近代的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闭关主义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必然导致现在的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送去主义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送去主义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是一个问题的两个方面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正是为了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作者用什么方法否定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送去主义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采用类比手法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通过与尼采的类比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送去主义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的危害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必沦为乞丐。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2996952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512" y="4294041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03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1772816"/>
            <a:ext cx="8128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大宅子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批判了哪几种错误对待文化遗产的人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他们的行为和实质是什么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孱头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徘徊不敢走进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不敢继承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昏蛋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放火烧光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拒绝继承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废物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欣欣然蹩进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全盘接受。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602388"/>
              </p:ext>
            </p:extLst>
          </p:nvPr>
        </p:nvGraphicFramePr>
        <p:xfrm>
          <a:off x="508000" y="2679074"/>
          <a:ext cx="8128000" cy="2644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2" name="文档" r:id="rId7" imgW="3893887" imgH="1267515" progId="Word.Document.12">
                  <p:embed/>
                </p:oleObj>
              </mc:Choice>
              <mc:Fallback>
                <p:oleObj name="文档" r:id="rId7" imgW="3893887" imgH="12675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679074"/>
                        <a:ext cx="8128000" cy="26441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51520" y="4609162"/>
            <a:ext cx="8640960" cy="967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841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02489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为了说明正确对待文化遗产的态度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作者运用了一系列比喻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请根据喻体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写出本体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指明作者的态度。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鱼翅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文化遗产中的精华部分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鸦片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精华和糟粕并存的部分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趋利避害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合理使用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烟枪、烟灯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文化遗产中的旧形式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作为史料、反面教材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存放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姨太太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糟粕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彻底抛弃。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787542"/>
              </p:ext>
            </p:extLst>
          </p:nvPr>
        </p:nvGraphicFramePr>
        <p:xfrm>
          <a:off x="508000" y="2445622"/>
          <a:ext cx="8128000" cy="3071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" name="文档" r:id="rId7" imgW="3893887" imgH="1470908" progId="Word.Document.12">
                  <p:embed/>
                </p:oleObj>
              </mc:Choice>
              <mc:Fallback>
                <p:oleObj name="文档" r:id="rId7" imgW="3893887" imgH="14709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45622"/>
                        <a:ext cx="8128000" cy="3071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79512" y="4797152"/>
            <a:ext cx="864096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799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32372"/>
              </p:ext>
            </p:extLst>
          </p:nvPr>
        </p:nvGraphicFramePr>
        <p:xfrm>
          <a:off x="508000" y="1088464"/>
          <a:ext cx="8128000" cy="572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文档" r:id="rId3" imgW="3946425" imgH="2779102" progId="Word.Document.12">
                  <p:embed/>
                </p:oleObj>
              </mc:Choice>
              <mc:Fallback>
                <p:oleObj name="文档" r:id="rId3" imgW="3946425" imgH="2779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088464"/>
                        <a:ext cx="8128000" cy="5724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725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本文写于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年代中期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当时中国是半殖民地半封建社会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现在已经是经济强国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还有没有现实意义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作者所论述的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的主张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与马克思、列宁所讲的对待文化遗产的历史唯物主义观点是吻合的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就其见解来说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这篇文章仍有其重大的现实意义。在当今世界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任何国家和地区保持封闭的自给自足状态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闭关主义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送去主义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都不可能取得经济的迅速发展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更不可能实现现代化。拒绝接受外国的先进科学文化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任何国家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任何民族要发展进步都是不可能的。但是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我们在接受外国的科学文化时必须要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挑选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要摒弃外来的一切腐朽的东西。要按自己民族的需要去吸取、去发展、去创新。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2528899"/>
            <a:ext cx="8640960" cy="331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2534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近年来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在我国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洋歌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洋节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洋快餐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大肆流行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你如何看待这种现象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观点一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随着我国改革开放的深入发展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外国的物质和文化产品越来越多地出现在我们的生活当中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直接或间接地影响着我们的思想、道德和价值观念。我们需要提高区分、鉴别的能力。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观点二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文化上的腐蚀是一种比起枪炮征服更具有危害性的侵略。有些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洋歌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洋节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洋快餐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宣扬的理念与中华民族的传统美德是不相符的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不要一味模仿、接受。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观点三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我们要对外来文化抱有宽容的态度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要批判地吸收借鉴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我们传统中落后的观念要抛弃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外来文化中有益的东西要吸收。正如鲁迅所讲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只要有生命力的都是我们应该吸收和学习的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也只有这样才能更好地发展与创新。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2132856"/>
            <a:ext cx="8640960" cy="396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53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201504"/>
              </p:ext>
            </p:extLst>
          </p:nvPr>
        </p:nvGraphicFramePr>
        <p:xfrm>
          <a:off x="508000" y="1821093"/>
          <a:ext cx="8128000" cy="4200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5" name="文档" r:id="rId7" imgW="3837032" imgH="1983530" progId="Word.Document.12">
                  <p:embed/>
                </p:oleObj>
              </mc:Choice>
              <mc:Fallback>
                <p:oleObj name="文档" r:id="rId7" imgW="3837032" imgH="19835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21093"/>
                        <a:ext cx="8128000" cy="4200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12510"/>
            <a:ext cx="8128000" cy="54288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巧用比喻论证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化抽象为形象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比喻论证法又叫喻证法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是通过打比方来形象地对论点进行证明的一种论证方法。恰当地使用这种方法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能深入浅出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平易生动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使深奥的道理浅显化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抽象的道理具体化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让人易于理解与接受。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《拿来主义》是巧妙地运用比喻论证的典例。文中的八、九两段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集中运用了比喻论证法。第八段中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譬如罢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这一标志语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引出后面的若干比喻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大宅子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孱头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比喻文化遗产和不同的对待文化遗产的态度。在第九段中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鸦片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烟枪和烟灯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一群姨太太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分别比喻文化遗产中的精华与糟粕。两段中的比喻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新颖别致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将深奥、抽象的道理说得浅显和具体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收到了很好的表达效果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能给人留下深刻的印象。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请尝试使用比喻论证法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阐述某种道理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字左右。力求体现语言雄辩性的特点。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拿洗脸作比方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我们每天都要洗脸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许多人并且不只洗一次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洗完之后还要拿镜子照一照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要调查研究一番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生怕有什么不妥当的地方。你们看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这是何等有责任心呀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我们写文章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做演说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只要像洗脸这样负责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就差不多了。拿不出来的东西就不要拿出来。须知这是要去影响别人的思想和行动啊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一个人偶然一天两天不洗脸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固然也不好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洗后脸上还留着一个两个黑点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固然也不雅观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但倒没有什么大危险。写文章做演说就不同了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这是专为影响人的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我们的同志反而随随便便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这就叫作轻重倒置。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摘自毛泽东《反对党八股》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27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8473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寂寞的鲁迅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当我们中的不少人在感叹文化沙漠日益蔓延的时候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出版家和赞助商们正以饱满的热情和敏锐的洞察力纠正着这种偏见。名人名著的一版再版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使文化走下神秘的祭坛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还原成地地道道的生活方式。稍微留心都能在市井间找到一本梁实秋、林语堂的小品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徐志摩、戴望舒的诗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郁达夫、王映霞的情书。看到诸多令人怦然心动的文字和名字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不觉油然想起那些勇者隐士、才子佳人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你方唱罢我登台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的激动人心的年代。只是未见鲁迅。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J20.eps" descr="id:214749016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2232804"/>
            <a:ext cx="1296144" cy="167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88066"/>
            <a:ext cx="8128000" cy="29358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是鲁迅没有知名度吗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且不说连中学生都能熟练背上几句《从百草园到三味书屋》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单是一个阿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式的悲剧人物就成就了今日众多的喜剧明星。放眼百年中国文坛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还没有谁敢说超过了鲁迅。是鲁迅著作不够丰富吗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你只要在图书馆里翻阅一下《鲁迅全集》的书目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便会惊叹一个人怎么能用这么短的时间写这样多的文章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从而对比出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著作等身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的说法又何其渺小。是鲁迅不值得重视吗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也未必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全中国人民似乎都记得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最伟大的文学家、思想家、革命家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这句被反复强调的语录式的评价。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98426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能够使自己走向社会和日常生活的条件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鲁迅自身都具备了。看来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被冷淡的缘由还得从深层次上去挖掘。思来想去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恍然大悟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硬骨头的鲁迅还缺少点什么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悠闲、散淡、随和、感性经验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抑或小家碧玉似的情调。他没有周作人的闲情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徐志摩诗意般的缠绵悱恻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郁达夫的温文尔雅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而这些恰恰以其感性十足的面目被今人心仪、景仰和摩娑。鲁迅曾批评小品文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雍容、漂亮、缜密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是抚慰麻痹人的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小摆设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如今他批评过的东西正是以附庸风雅的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濒临危机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。是历史嘲弄鲁迅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还是鲁迅调侃历史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40139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5593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鲁迅的悲剧意义就在于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他首先是作为思想家的鲁迅而存在。他摒弃感性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没有风花雪月供人消遣的生花妙笔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有的只是充满痛苦和悲吟的理性认识、灵魂拷问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长歌当哭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痛定思痛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的战斗精神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是能够杀出一条生存血路的匕首投枪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这些都无法给他带来好运。如果说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几十年前鲁迅思想的超前性注定了他一世的孤独寂寞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几十年后的世纪末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鲁迅同样难觅知音。他充满钟爱和期望的后世读者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股掌间玩弄着金钱物欲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追逐着轻松、自在、浪漫和潇洒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作为烫金的标签随处张贴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已经远远不习惯阿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、孔乙己、闰土们呆头呆脑的穷酸相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不习惯那个天寒地冻的大年夜里要了祥林嫂命的祝福声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以及涓生和子君充满伤逝意味的个性自由、婚姻解放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更不习惯他坚韧不拔的反封建呐喊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虽然时至今日封建意识还在以拉帮结派、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、腐化堕落等改头换面的形态侵蚀着现代肌体。在日益物化的感性社会里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鲁迅博大精深的思想和义无反顾的理性精神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作为珍奇的装帧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被尘封在故纸堆中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作为实在的财富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却被悄无声息地遗忘了。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44518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有鉴于此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当学生不止一次地问我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为什么鲁迅的作品不能成为畅销书、流行色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我认认真真地告诉他们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鲁迅是伟大的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而他的伟大之处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正在于他的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不合时宜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鲁迅不同于任何一位流行作家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也不同于任何一位伟人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他的伟大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在于他的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不合时宜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他太超前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太深刻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他能洞烛人心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直指灵魂。这篇文章的作者正是从这一方面解读了鲁迅寂寞的原因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也让我们了解了什么是真正的伟大。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3896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712546"/>
            <a:ext cx="8128000" cy="36869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学法提示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阅读杂文和随笔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可从理清作者的思路入手。作者的思路是文章内在的结构骨架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理清了作者的行文思路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就容易理解文章的内容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抓住文章的观点。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要善于抓关键语句。杂文、随笔中往往有一些议论抒情的语句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阅读时一定要抓住这些句子去把握文意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尤其注意文章开头结尾的语句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它们往往是全文的观点。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要注意体会作者的笔调。杂文比较犀利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嬉笑怒骂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皆成文章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往往是小中见趣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笔调闲适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读之能增人智慧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悦人性情。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799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2169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对于古今中外的文化遗产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我们需要传承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需要发展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需要创新。但是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我们需要怎样做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才会找到正确的传承方法和创新途径呢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我们可以从鲁迅先生的《拿来主义》一文中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找到正确的答案。拿来主义要求我们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运用脑髓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放出眼光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自己来拿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要求我们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或使用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或存放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或毁灭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要求我们要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有辨别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不自私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。只有在文化传承中采用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我们才有可能让古今中外的传统文化变成属于我们的新文化。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文化传承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文化创新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借鉴与模仿等。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04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西方发达国家固然有其文化的精华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但决不能因为是西方的文化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不管其有无害处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不管其是否符合中国的国情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就佩服得五体投地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一股脑儿地全盘接受。如果是这样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就是典型的崇洋媚外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是缺乏文化自尊、文化自信的表现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是不动脑筋、死板机械的做法。对待西方文化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要有理性认识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要按照中国的国情去学习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去借鉴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去创造性地运用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也就是我们所强调的取其精华去其糟粕。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学会借鉴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提高辨别力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走创新之路等。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8</a:t>
            </a:r>
            <a:r>
              <a:rPr lang="zh-CN" altLang="zh-CN" dirty="0"/>
              <a:t>　拿来主义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489515"/>
              </p:ext>
            </p:extLst>
          </p:nvPr>
        </p:nvGraphicFramePr>
        <p:xfrm>
          <a:off x="508000" y="1483559"/>
          <a:ext cx="8128000" cy="4465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文档" r:id="rId3" imgW="3998962" imgH="2196642" progId="Word.Document.12">
                  <p:embed/>
                </p:oleObj>
              </mc:Choice>
              <mc:Fallback>
                <p:oleObj name="文档" r:id="rId3" imgW="3998962" imgH="21966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83559"/>
                        <a:ext cx="8128000" cy="4465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J19.eps" descr="id:214748999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347864" y="1842642"/>
            <a:ext cx="2304256" cy="332145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5278003"/>
            <a:ext cx="8128000" cy="4552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本文选自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《且介亭杂文》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《鲁迅全集》第六卷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82008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1919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是中国文化受外来文化影响最集中、最剧烈的时期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与以往历次的文化革新不同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这次新文化的倡导者对旧文化几乎彻底产生了怀疑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传统中国似乎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得只剩下了小脚、八股文和染缸似的大家庭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全盘西化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一呼百应。可是没过多久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新文学的过分年轻、稚拙就让不少人大失所望。人们发现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一味地模仿西方文化也是行不通的。于是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发扬国光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的复古潮流一度抬头。这时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国民党政府奉行卖国主义政策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实行反革命文化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全盘西化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。在左翼文艺队伍中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一些人反对继承旧文化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反对吸收外国文化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造成思想混乱。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鲁迅先生借当时上海《文学》月刊正在讨论的如何对待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文学遗产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写下了这篇杂文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批驳了错误思潮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875160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《且介亭杂文》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年所作杂文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共三集。有一段时间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鲁迅先生住在上海闸北帝国主义越界筑路的区域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这个地区有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半租界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之称。因此鲁迅先生将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租界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二字各取一半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以表憎恨。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且介亭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表明这些杂文是在上海半租界的亭子间里写的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形象地讽刺了国民党统治下的黑暗现实。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14234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869798"/>
              </p:ext>
            </p:extLst>
          </p:nvPr>
        </p:nvGraphicFramePr>
        <p:xfrm>
          <a:off x="508000" y="2009698"/>
          <a:ext cx="8128000" cy="4731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文档" r:id="rId6" imgW="3893887" imgH="2267560" progId="Word.Document.12">
                  <p:embed/>
                </p:oleObj>
              </mc:Choice>
              <mc:Fallback>
                <p:oleObj name="文档" r:id="rId6" imgW="3893887" imgH="22675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09698"/>
                        <a:ext cx="8128000" cy="4731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69</TotalTime>
  <Words>2671</Words>
  <Application>Microsoft Office PowerPoint</Application>
  <PresentationFormat>全屏显示(4:3)</PresentationFormat>
  <Paragraphs>177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第三单元  杂文与随笔</vt:lpstr>
      <vt:lpstr>PowerPoint 演示文稿</vt:lpstr>
      <vt:lpstr>PowerPoint 演示文稿</vt:lpstr>
      <vt:lpstr>8　拿来主义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20</cp:revision>
  <dcterms:created xsi:type="dcterms:W3CDTF">2015-04-23T00:36:31Z</dcterms:created>
  <dcterms:modified xsi:type="dcterms:W3CDTF">2015-11-10T00:49:32Z</dcterms:modified>
</cp:coreProperties>
</file>