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284" r:id="rId4"/>
    <p:sldId id="285" r:id="rId5"/>
    <p:sldId id="286" r:id="rId6"/>
    <p:sldId id="287" r:id="rId7"/>
    <p:sldId id="300" r:id="rId8"/>
    <p:sldId id="301" r:id="rId9"/>
    <p:sldId id="311" r:id="rId10"/>
    <p:sldId id="266" r:id="rId11"/>
    <p:sldId id="288" r:id="rId12"/>
    <p:sldId id="289" r:id="rId13"/>
    <p:sldId id="290" r:id="rId14"/>
    <p:sldId id="269" r:id="rId15"/>
    <p:sldId id="291" r:id="rId16"/>
    <p:sldId id="292" r:id="rId17"/>
    <p:sldId id="304" r:id="rId18"/>
    <p:sldId id="305" r:id="rId19"/>
    <p:sldId id="306" r:id="rId20"/>
    <p:sldId id="283" r:id="rId21"/>
    <p:sldId id="293" r:id="rId22"/>
    <p:sldId id="270" r:id="rId23"/>
    <p:sldId id="307" r:id="rId24"/>
    <p:sldId id="309" r:id="rId25"/>
    <p:sldId id="308" r:id="rId26"/>
    <p:sldId id="310" r:id="rId27"/>
    <p:sldId id="31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2.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2.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2.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2.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3186"/>
            <a:ext cx="8128000" cy="544123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字宗仁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郑州原武人。师德长八尺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方口博唇。深沉有度量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人有忤己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辄逊以自免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不见容色。尝与李昭德偕行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师德素丰硕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不能遽步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昭德迟之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恚曰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为田舍子所留。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师德笑曰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吾不田舍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复在何人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其弟守代州</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辞之官</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教之耐事。</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人有唾面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洁之乃已。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未也。洁之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是违其怒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正使自干耳。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在夏官注选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选者就按阅簿。师德曰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容我择之可乎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选者不去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乃洒笔曰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墨污尔</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狄仁杰未辅政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师德荐之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及同列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数挤令外使。武后觉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问仁杰曰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师德贤乎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为将谨守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贤则不知也。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知人乎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臣尝同僚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未闻其知人也。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朕用卿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师德荐也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诚知人矣。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出其奏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仁杰惭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已而叹曰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娄公盛德</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我为所容乃不知</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吾不逮远矣</a:t>
            </a:r>
            <a:r>
              <a:rPr lang="en-US" altLang="zh-CN"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把文中画线的语句翻译成现代汉语。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其弟守代州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辞之官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教之耐事。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娄公盛德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我为所容乃不知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吾不逮远矣</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翻译这两句话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要注意的问题有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比得上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赶得上。在句式上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句是省略句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应补出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句是被动句</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为所</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表被动。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他的弟弟任代州刺史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向他辞行将要赴任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娄师德教他遇事要忍耐。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娄公大德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我被他宽容却不知道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我不及他太多了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79512" y="3789040"/>
            <a:ext cx="8564400"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3692084"/>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字宗仁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是郑州原武人。娄师德身高八尺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嘴唇宽大。为人深沉宽宏大量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有人冒犯自己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就逊让来自免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不露神色。曾和李昭德同行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娄师德素来体胖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行走不快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李昭德怪他走得太慢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生气地说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我被乡巴佬耽误了。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娄师德笑着说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我不是乡巴佬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又是何人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他的弟弟任代州刺史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向他辞行将要赴任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娄师德教他遇事要忍耐。弟弟说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有人将唾沫吐到脸上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我擦掉就是了。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不对。擦掉唾沫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是没有顺从他的怒气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应让唾沫自然干掉。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任夏官侍郎注拟选官时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候补官员挤到桌案前查看名单。娄师德说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让我来选择好吗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候补官员仍不离开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他于是抡起笔说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墨水要弄污你们了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3417"/>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狄仁杰没有辅政时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娄师德荐举他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等二人同列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狄仁杰几次排挤他任外使。武后发觉了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问狄仁杰道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娄师德贤明吗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狄仁杰回答说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做将帅谨于职守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是否贤明我却不知道。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武后又问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他知人吗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狄仁杰答道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臣曾和他同僚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没听说他知人。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武后说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朕任用卿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是由于娄师德的推荐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他确实知人。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拿出娄师德的奏章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狄仁杰感到惭愧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事后感叹道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娄公大德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我被他宽容却不知道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我不及他太多了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9123061"/>
      </p:ext>
    </p:extLst>
  </p:cSld>
  <p:clrMapOvr>
    <a:masterClrMapping/>
  </p:clrMapOvr>
  <mc:AlternateContent xmlns:mc="http://schemas.openxmlformats.org/markup-compatibility/2006">
    <mc:Choice xmlns:p14="http://schemas.microsoft.com/office/powerpoint/2010/main" Requires="p14">
      <p:transition spd="slow" p14:dur="1600">
        <p:zoom/>
      </p:transition>
    </mc:Choice>
    <mc:Fallback>
      <p:transition spd="slow">
        <p:zo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3060"/>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部分《善于思辨　学习辩证分析》。我们精选了一篇具有辩证分析特点的文章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并以此为例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分析写作这类文章要注意的问题。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看天光云影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能测阴晴雨雪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但难逾目力所及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打开电视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可知全球天气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却少了静观云卷云舒的乐趣。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漫步林间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常看草长莺飞、枝叶枯荣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但未必能细说花鸟之名、树木之性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轻点鼠标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可知生物的纲目属种、迁徙演化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却无法嗅到花果清香、丛林气息。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从不同的途径去感知自然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自然似乎很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又似乎很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自选角度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文体不限。</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不得套作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over/>
      </p:transition>
    </mc:Choice>
    <mc:Fallback>
      <p:transition spd="slow">
        <p:cov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1582484" cy="507831"/>
          </a:xfrm>
          <a:prstGeom prst="rect">
            <a:avLst/>
          </a:prstGeom>
        </p:spPr>
        <p:txBody>
          <a:bodyPr wrap="none">
            <a:spAutoFit/>
          </a:bodyPr>
          <a:lstStyle/>
          <a:p>
            <a:pPr indent="3556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a:t>
            </a:r>
            <a:r>
              <a:rPr lang="zh-CN" altLang="zh-CN" dirty="0" smtClean="0">
                <a:solidFill>
                  <a:srgbClr val="000000"/>
                </a:solidFill>
                <a:latin typeface="NEU-BZ-S92"/>
                <a:ea typeface="方正韵动中黑简体"/>
                <a:cs typeface="Times New Roman" panose="02020603050405020304" pitchFamily="18" charset="0"/>
              </a:rPr>
              <a:t>分析</a:t>
            </a:r>
            <a:r>
              <a:rPr lang="en-US" altLang="zh-CN" dirty="0" smtClean="0">
                <a:solidFill>
                  <a:srgbClr val="000000"/>
                </a:solidFill>
                <a:latin typeface="NEU-BZ-S92"/>
                <a:ea typeface="方正韵动中黑简体"/>
                <a:cs typeface="Times New Roman" panose="02020603050405020304" pitchFamily="18" charset="0"/>
              </a:rPr>
              <a:t> </a:t>
            </a:r>
            <a:endParaRPr lang="zh-CN" altLang="zh-CN" sz="1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2" name="矩形 11">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012280880"/>
              </p:ext>
            </p:extLst>
          </p:nvPr>
        </p:nvGraphicFramePr>
        <p:xfrm>
          <a:off x="508000" y="1700808"/>
          <a:ext cx="7962436" cy="5904656"/>
        </p:xfrm>
        <a:graphic>
          <a:graphicData uri="http://schemas.openxmlformats.org/presentationml/2006/ole">
            <mc:AlternateContent xmlns:mc="http://schemas.openxmlformats.org/markup-compatibility/2006">
              <mc:Choice xmlns:v="urn:schemas-microsoft-com:vml" Requires="v">
                <p:oleObj spid="_x0000_s44045" name="文档" r:id="rId6" imgW="3998243" imgH="2965575" progId="Word.Document.12">
                  <p:embed/>
                </p:oleObj>
              </mc:Choice>
              <mc:Fallback>
                <p:oleObj name="文档" r:id="rId6" imgW="3998243" imgH="2965575" progId="Word.Document.12">
                  <p:embed/>
                  <p:pic>
                    <p:nvPicPr>
                      <p:cNvPr id="0" name=""/>
                      <p:cNvPicPr/>
                      <p:nvPr/>
                    </p:nvPicPr>
                    <p:blipFill>
                      <a:blip r:embed="rId7"/>
                      <a:stretch>
                        <a:fillRect/>
                      </a:stretch>
                    </p:blipFill>
                    <p:spPr>
                      <a:xfrm>
                        <a:off x="508000" y="1700808"/>
                        <a:ext cx="7962436" cy="5904656"/>
                      </a:xfrm>
                      <a:prstGeom prst="rect">
                        <a:avLst/>
                      </a:prstGeom>
                    </p:spPr>
                  </p:pic>
                </p:oleObj>
              </mc:Fallback>
            </mc:AlternateContent>
          </a:graphicData>
        </a:graphic>
      </p:graphicFrame>
    </p:spTree>
    <p:extLst>
      <p:ext uri="{BB962C8B-B14F-4D97-AF65-F5344CB8AC3E}">
        <p14:creationId xmlns:p14="http://schemas.microsoft.com/office/powerpoint/2010/main" val="4060077089"/>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99197943"/>
              </p:ext>
            </p:extLst>
          </p:nvPr>
        </p:nvGraphicFramePr>
        <p:xfrm>
          <a:off x="508000" y="1610095"/>
          <a:ext cx="8128000" cy="4843241"/>
        </p:xfrm>
        <a:graphic>
          <a:graphicData uri="http://schemas.openxmlformats.org/presentationml/2006/ole">
            <mc:AlternateContent xmlns:mc="http://schemas.openxmlformats.org/markup-compatibility/2006">
              <mc:Choice xmlns:v="urn:schemas-microsoft-com:vml" Requires="v">
                <p:oleObj spid="_x0000_s45069" name="文档" r:id="rId6" imgW="3998962" imgH="2382396" progId="Word.Document.12">
                  <p:embed/>
                </p:oleObj>
              </mc:Choice>
              <mc:Fallback>
                <p:oleObj name="文档" r:id="rId6" imgW="3998962" imgH="2382396" progId="Word.Document.12">
                  <p:embed/>
                  <p:pic>
                    <p:nvPicPr>
                      <p:cNvPr id="0" name=""/>
                      <p:cNvPicPr/>
                      <p:nvPr/>
                    </p:nvPicPr>
                    <p:blipFill>
                      <a:blip r:embed="rId7"/>
                      <a:stretch>
                        <a:fillRect/>
                      </a:stretch>
                    </p:blipFill>
                    <p:spPr>
                      <a:xfrm>
                        <a:off x="508000" y="1610095"/>
                        <a:ext cx="8128000" cy="4843241"/>
                      </a:xfrm>
                      <a:prstGeom prst="rect">
                        <a:avLst/>
                      </a:prstGeom>
                    </p:spPr>
                  </p:pic>
                </p:oleObj>
              </mc:Fallback>
            </mc:AlternateContent>
          </a:graphicData>
        </a:graphic>
      </p:graphicFrame>
    </p:spTree>
    <p:extLst>
      <p:ext uri="{BB962C8B-B14F-4D97-AF65-F5344CB8AC3E}">
        <p14:creationId xmlns:p14="http://schemas.microsoft.com/office/powerpoint/2010/main" val="2038951285"/>
      </p:ext>
    </p:extLst>
  </p:cSld>
  <p:clrMapOvr>
    <a:masterClrMapping/>
  </p:clrMapOvr>
  <mc:AlternateContent xmlns:mc="http://schemas.openxmlformats.org/markup-compatibility/2006">
    <mc:Choice xmlns:p14="http://schemas.microsoft.com/office/powerpoint/2010/main"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77454864"/>
              </p:ext>
            </p:extLst>
          </p:nvPr>
        </p:nvGraphicFramePr>
        <p:xfrm>
          <a:off x="508000" y="1394352"/>
          <a:ext cx="8128000" cy="5895140"/>
        </p:xfrm>
        <a:graphic>
          <a:graphicData uri="http://schemas.openxmlformats.org/presentationml/2006/ole">
            <mc:AlternateContent xmlns:mc="http://schemas.openxmlformats.org/markup-compatibility/2006">
              <mc:Choice xmlns:v="urn:schemas-microsoft-com:vml" Requires="v">
                <p:oleObj spid="_x0000_s53258" name="文档" r:id="rId6" imgW="3998962" imgH="2901137" progId="Word.Document.12">
                  <p:embed/>
                </p:oleObj>
              </mc:Choice>
              <mc:Fallback>
                <p:oleObj name="文档" r:id="rId6" imgW="3998962" imgH="2901137" progId="Word.Document.12">
                  <p:embed/>
                  <p:pic>
                    <p:nvPicPr>
                      <p:cNvPr id="0" name=""/>
                      <p:cNvPicPr/>
                      <p:nvPr/>
                    </p:nvPicPr>
                    <p:blipFill>
                      <a:blip r:embed="rId7"/>
                      <a:stretch>
                        <a:fillRect/>
                      </a:stretch>
                    </p:blipFill>
                    <p:spPr>
                      <a:xfrm>
                        <a:off x="508000" y="1394352"/>
                        <a:ext cx="8128000" cy="5895140"/>
                      </a:xfrm>
                      <a:prstGeom prst="rect">
                        <a:avLst/>
                      </a:prstGeom>
                    </p:spPr>
                  </p:pic>
                </p:oleObj>
              </mc:Fallback>
            </mc:AlternateContent>
          </a:graphicData>
        </a:graphic>
      </p:graphicFrame>
    </p:spTree>
    <p:extLst>
      <p:ext uri="{BB962C8B-B14F-4D97-AF65-F5344CB8AC3E}">
        <p14:creationId xmlns:p14="http://schemas.microsoft.com/office/powerpoint/2010/main" val="1173216384"/>
      </p:ext>
    </p:extLst>
  </p:cSld>
  <p:clrMapOvr>
    <a:masterClrMapping/>
  </p:clrMapOvr>
  <mc:AlternateContent xmlns:mc="http://schemas.openxmlformats.org/markup-compatibility/2006">
    <mc:Choice xmlns:p14="http://schemas.microsoft.com/office/powerpoint/2010/main" Requires="p14">
      <p:transition spd="slow" p14:dur="13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77498444"/>
              </p:ext>
            </p:extLst>
          </p:nvPr>
        </p:nvGraphicFramePr>
        <p:xfrm>
          <a:off x="508000" y="2216505"/>
          <a:ext cx="8128000" cy="3084703"/>
        </p:xfrm>
        <a:graphic>
          <a:graphicData uri="http://schemas.openxmlformats.org/presentationml/2006/ole">
            <mc:AlternateContent xmlns:mc="http://schemas.openxmlformats.org/markup-compatibility/2006">
              <mc:Choice xmlns:v="urn:schemas-microsoft-com:vml" Requires="v">
                <p:oleObj spid="_x0000_s54282" name="文档" r:id="rId6" imgW="3998962" imgH="1517706" progId="Word.Document.12">
                  <p:embed/>
                </p:oleObj>
              </mc:Choice>
              <mc:Fallback>
                <p:oleObj name="文档" r:id="rId6" imgW="3998962" imgH="1517706" progId="Word.Document.12">
                  <p:embed/>
                  <p:pic>
                    <p:nvPicPr>
                      <p:cNvPr id="0" name=""/>
                      <p:cNvPicPr/>
                      <p:nvPr/>
                    </p:nvPicPr>
                    <p:blipFill>
                      <a:blip r:embed="rId7"/>
                      <a:stretch>
                        <a:fillRect/>
                      </a:stretch>
                    </p:blipFill>
                    <p:spPr>
                      <a:xfrm>
                        <a:off x="508000" y="2216505"/>
                        <a:ext cx="8128000" cy="3084703"/>
                      </a:xfrm>
                      <a:prstGeom prst="rect">
                        <a:avLst/>
                      </a:prstGeom>
                    </p:spPr>
                  </p:pic>
                </p:oleObj>
              </mc:Fallback>
            </mc:AlternateContent>
          </a:graphicData>
        </a:graphic>
      </p:graphicFrame>
    </p:spTree>
    <p:extLst>
      <p:ext uri="{BB962C8B-B14F-4D97-AF65-F5344CB8AC3E}">
        <p14:creationId xmlns:p14="http://schemas.microsoft.com/office/powerpoint/2010/main" val="1836356694"/>
      </p:ext>
    </p:extLst>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12837954"/>
              </p:ext>
            </p:extLst>
          </p:nvPr>
        </p:nvGraphicFramePr>
        <p:xfrm>
          <a:off x="508000" y="1771591"/>
          <a:ext cx="8128000" cy="4465721"/>
        </p:xfrm>
        <a:graphic>
          <a:graphicData uri="http://schemas.openxmlformats.org/presentationml/2006/ole">
            <mc:AlternateContent xmlns:mc="http://schemas.openxmlformats.org/markup-compatibility/2006">
              <mc:Choice xmlns:v="urn:schemas-microsoft-com:vml" Requires="v">
                <p:oleObj spid="_x0000_s55306" name="文档" r:id="rId6" imgW="3998962" imgH="2196642" progId="Word.Document.12">
                  <p:embed/>
                </p:oleObj>
              </mc:Choice>
              <mc:Fallback>
                <p:oleObj name="文档" r:id="rId6" imgW="3998962" imgH="2196642" progId="Word.Document.12">
                  <p:embed/>
                  <p:pic>
                    <p:nvPicPr>
                      <p:cNvPr id="0" name=""/>
                      <p:cNvPicPr/>
                      <p:nvPr/>
                    </p:nvPicPr>
                    <p:blipFill>
                      <a:blip r:embed="rId7"/>
                      <a:stretch>
                        <a:fillRect/>
                      </a:stretch>
                    </p:blipFill>
                    <p:spPr>
                      <a:xfrm>
                        <a:off x="508000" y="1771591"/>
                        <a:ext cx="8128000" cy="4465721"/>
                      </a:xfrm>
                      <a:prstGeom prst="rect">
                        <a:avLst/>
                      </a:prstGeom>
                    </p:spPr>
                  </p:pic>
                </p:oleObj>
              </mc:Fallback>
            </mc:AlternateContent>
          </a:graphicData>
        </a:graphic>
      </p:graphicFrame>
    </p:spTree>
    <p:extLst>
      <p:ext uri="{BB962C8B-B14F-4D97-AF65-F5344CB8AC3E}">
        <p14:creationId xmlns:p14="http://schemas.microsoft.com/office/powerpoint/2010/main" val="2768101222"/>
      </p:ext>
    </p:extLst>
  </p:cSld>
  <p:clrMapOvr>
    <a:masterClrMapping/>
  </p:clrMapOvr>
  <mc:AlternateContent xmlns:mc="http://schemas.openxmlformats.org/markup-compatibility/2006">
    <mc:Choice xmlns:p14="http://schemas.microsoft.com/office/powerpoint/2010/main"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295815"/>
            <a:ext cx="8128000" cy="2520370"/>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文言文翻译要注意的问题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《考试说明》对本考点的要求是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理解并翻译文中的句子。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理解和翻译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是文言文阅读的一项重要能力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它有两个方面的要求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一是正确理解句子在文中的意思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二是将个别语句翻译成现代汉语。翻译是考查理解能力的常见题型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带有更强的综合性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它虽然侧重于语言形式的考查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但同时也涉及文言实词、虚词、特殊句式、特殊用法等多种古汉语知识与能力的掌握。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8" name="矩形 17">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2534"/>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一篇好的议论文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绝不能宣传片面的、孤立的、绝对化的观点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一般情况下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要对议论的中心进行辩证分析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而辩证的分析离不开下面的角度。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用发展的观点分析问题。世上的万事万物都是在运动、发展、变化之中。论证一个问题的时候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如果采用静止不变的观点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就不可能揭示出事物内在的客观规律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就必然违背事物发展的逻辑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观点保守僵死。只有抓住事物之间的内在联系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在发展中分析问题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才能把握问题的实质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看到事物的发展和方向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才能是科学的、正确的观点。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运用普遍联系的观点分析问题。任何事物都不是孤立存在的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它总是和外界事物有着千丝万缕的联系。分析一个问题时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就要注意它和其他有关问题的联系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不能孤立地、绝对地看问题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更不可只见树木不见森林。</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运用一分为二的观点分析问题。用一分为二的观点去分析问题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就是既要看到它的这一面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又要看到它的另一面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既要看到它的正面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也要注意它的反面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只有这样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才能全面地认识问题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避免片面性和单纯性。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辩证分析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是议论文中最常用、最基本的方法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在议论时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只有辩证地看待问题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才能使所议论的问题深刻、全面、客观、有理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使议论有较强的说服力。</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1518046"/>
      </p:ext>
    </p:extLst>
  </p:cSld>
  <p:clrMapOvr>
    <a:masterClrMapping/>
  </p:clrMapOvr>
  <mc:AlternateContent xmlns:mc="http://schemas.openxmlformats.org/markup-compatibility/2006">
    <mc:Choice xmlns:p14="http://schemas.microsoft.com/office/powerpoint/2010/main" Requires="p14">
      <p:transition spd="slow" p14:dur="1300">
        <p:wipe dir="r"/>
      </p:transition>
    </mc:Choice>
    <mc:Fallback>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72567"/>
            <a:ext cx="8128000" cy="376686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按要求作文。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南京一位人称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的家长在网上为上小学的儿子写成长日记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两年的时间已经写了几百篇。这些文章有些是与儿子的对话实录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有些是带儿子参加课外活动的记录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有些是针对儿子的行为对生活的反思和随笔。很多网友赞赏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坚持不懈的精神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但也有人担心家长对孩子太过密切的关注反而会束缚孩子的自由成长</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这则材料引发了你怎样的联想和思考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自选角度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写一篇文章。文体不限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诗歌除外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书写规范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正确使用标点符号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700</a:t>
            </a:r>
            <a:r>
              <a:rPr lang="zh-CN" altLang="zh-CN" dirty="0">
                <a:solidFill>
                  <a:srgbClr val="000000"/>
                </a:solidFill>
                <a:latin typeface="Times New Roman" panose="02020603050405020304" pitchFamily="18" charset="0"/>
                <a:cs typeface="Times New Roman" panose="02020603050405020304" pitchFamily="18" charset="0"/>
              </a:rPr>
              <a:t>字。不得抄袭、套作。</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5815"/>
            <a:ext cx="8128000" cy="252037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这是一道材料作文题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审题难度不大。材料的中心事件是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迪爸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写儿子成长日记这件事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由材料的中心事件引发的思考有两种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赞赏与担心。因此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可抓住网友的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担心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这两个关键信息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从两个角度立意。例如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坚持不懈的精神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不能束缚孩子自由成长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凡事都要有个度。重要的是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在写这篇作文时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不管是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担心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都要对事件进行辩证的思考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切不可观点偏激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要一分为二地看待问题。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0228350"/>
      </p:ext>
    </p:extLst>
  </p:cSld>
  <p:clrMapOvr>
    <a:masterClrMapping/>
  </p:clrMapOvr>
  <p:transition spd="slow">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1000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宰相肚里能撑船。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俗话又说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有仇不报非君子。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知无不言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言无不尽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也是至理名言。古训要人们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宁为玉碎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不能瓦全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可是又告诫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留得青山在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不怕没柴烧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。网络上正流行一个说法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看过上百句格言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就能够立刻让你智商归零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上面的材料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引发你怎样的感悟和联想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请就此写一篇不少于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字的议论文或记叙文。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必须符合文体要求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角度自选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标题自拟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不得抄袭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不得套作。</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21156"/>
      </p:ext>
    </p:extLst>
  </p:cSld>
  <p:clrMapOvr>
    <a:masterClrMapping/>
  </p:clrMapOvr>
  <p:transition spd="slow">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5815"/>
            <a:ext cx="8128000" cy="252037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这是一个辩证思考的题目。写作本题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要思考两个核心问题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一是应关注为什么格言会出现内涵截然相反的情况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是否有孰对孰错的问题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二是思考为什么材料说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看过上百句格言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就能够立刻让你的智商归零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。对于第一个问题应认识到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世间事物本就充满矛盾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应看到各自成立的不同条件。其次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第二句写了对不同言论一概接收后无所适从的状态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要辩证分析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根据自己的实际情况合理运用。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470027"/>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2534"/>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某驴友在网上发了几张偶然发现的一个古村落的照片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村子周边风景清幽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建筑虽显颓态但仍隐隐透出当年的繁华。不少网友急切打听村子的位置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该驴友却不肯透露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说怕来来往往的人太多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干扰了当地人的生活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更怕村子出名后因为过度开发而破坏了它本来的面目。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跟帖的网友议论纷纷。有人说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这样的古村落应该让更多的人了解它的价值。有人说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如果缺乏必要的开发性保护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这些古建筑用不了多久就会消失。也有人说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只有经得起时间的打磨而保留下来的才有意义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任何刻意的措施都不是办法。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必须符合文体要求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角度自选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标题自拟</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字左右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不得抄袭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不得套作。</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6970066"/>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作文只要是围绕着古村落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谈如何对待文化遗产的问题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应该都属于切合题意。据此可从以下角度思考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如何对待文化遗产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要不要保护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怎么保护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要不要开发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怎么开发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以下立意可供参考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要保持本色、真实、原生态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拒绝围观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拒绝被同化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拒绝成为标本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反对过度商业化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反对过度开发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应该让更多的人了解它的价值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要进行开发性保护。</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365645"/>
      </p:ext>
    </p:extLst>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6568"/>
            <a:ext cx="8128000" cy="47487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一、对重要文言实词和虚词的翻译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实词的翻译重在对义项的把握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尤其是一词多义、古今异义现象中词义的推断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虚词的翻译重在用法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尤其是在对介词、连词、助词、代词的判定上。如下面句子的翻译</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赵予璧而秦不予赵城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曲在秦。均之二策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宁许以负秦曲。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《廉颇蔺相如列传》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这句话翻译的重点是实词和虚词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假设关系的连词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均衡考虑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代词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副词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宁可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答应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连词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承担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在这里是使动用法。贯串起这些词义和用法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整个语句也就翻译出来了。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乃幽武置大窖中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绝不饮食。天雨雪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武卧啮雪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与旃毛并咽之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数日不死。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《苏武传》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0378076"/>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1314"/>
            <a:ext cx="8128000" cy="168937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这句话翻译的重点也是实词的含义和虚词的用法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副词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囚禁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安置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断绝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饮食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给吃的、喝的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俯身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连同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代词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指毡毛。把握了这些词的含义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整句的意思也就明白了。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1179944"/>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170"/>
            <a:ext cx="8128000" cy="5164234"/>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二、特殊句式和固定格式的翻译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在文言文翻译中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要特别注意容易被忽略的定语后置和宾语前置句、无标识被动句、判断句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以及常用的固定结构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在出现句子成分不完整时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要有补写完整的意识。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强秦之所以不敢加兵于赵者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徒以吾两人在也。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《廉颇蔺相如列传》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对这句话的翻译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者</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的判断句式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翻译为</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臣诚恐见欺于王而负赵。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《廉颇蔺相如列传》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翻译时要注意</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表被动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翻译成被动句。</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汝为人臣子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不顾恩义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畔主背亲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为降虏于蛮夷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何以汝为见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《苏武传》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这句话的翻译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既有介词结构后置句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为降虏于蛮夷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固定疑问结构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以汝为见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的宾语前置问题。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9117901"/>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16042"/>
            <a:ext cx="8128000" cy="43332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三、特殊用法的翻译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理解与现代汉语不同的句式和用法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《考试说明》限定为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词类活用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。词类活用是文言文中特有的语法现象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名词的活用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动词的使动、为动、意动用法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形容词的活用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夫以秦王之威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而相如廷叱之。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《廉颇蔺相如列传》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在这里是名词做状语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翻译时要译为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在朝堂上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大将军邓骘奇其才。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《张衡传》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在这里是形容词的意动用法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翻译时要译为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奇异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空以身膏草野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谁复知之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《苏武传》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形容词的使动用法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翻译时要译为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肥沃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845606"/>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220378"/>
            <a:ext cx="8128000" cy="2671244"/>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文言文翻译的原则和方法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一、遵循三条原则</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文言文翻译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必须遵循三条原则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就是准确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即忠于原文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不随意改变、增减意思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即通顺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符合现代汉语表达习惯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无语病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即有文采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用词造句考究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文笔优美。就高考翻译而言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要做到的是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翻译应以直译为主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意译为辅。</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4525861"/>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15517"/>
            <a:ext cx="8128000" cy="3917739"/>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二、注意六种方法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留。凡是意义古今相同的词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以及专有名词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如国号、年号、帝号、官名、地名、器物名等大都可保留下来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不必变动。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对。将已由单音节发展为双音节的词对译出来。对译时大致有如下三种情况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在原来的单音节词前面或后面加一个辅助成分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亦称前缀、后缀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在原来的单音节词前面或后面加一个同义或近义词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合成一个双音词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原来的词作为语素之一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换成意思相同的另一个词。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拆。文言文中有时连用的两个单音节词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在白话文中恰好是一个单音词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对这类词语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须拆成两个单音节词来翻译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而不能用白话文中的词义去翻译。</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225931"/>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增。增补句子省略的成分或词语活用后的新增内容。句子的省略成分必须增补出来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词类发生活用时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必须根据活用的类型增补有关活用后的新增内容。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cs typeface="Times New Roman" panose="02020603050405020304" pitchFamily="18" charset="0"/>
              </a:rPr>
              <a:t>删。文言文中有些虚词没有实在意义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或为语气助词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或表语气停顿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或是凑足音节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或起连接作用。在翻译时就可以删去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不必硬译。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cs typeface="Times New Roman" panose="02020603050405020304" pitchFamily="18" charset="0"/>
              </a:rPr>
              <a:t>调。把文言文中变式句的句子成分调整过来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使之符合现代汉语的语法习惯。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4433561"/>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74</TotalTime>
  <Words>3505</Words>
  <Application>Microsoft Office PowerPoint</Application>
  <PresentationFormat>全屏显示(4:3)</PresentationFormat>
  <Paragraphs>138</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20</cp:revision>
  <dcterms:created xsi:type="dcterms:W3CDTF">2015-04-23T00:36:31Z</dcterms:created>
  <dcterms:modified xsi:type="dcterms:W3CDTF">2015-11-10T01:22:44Z</dcterms:modified>
</cp:coreProperties>
</file>