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4" r:id="rId2"/>
    <p:sldId id="265" r:id="rId3"/>
    <p:sldId id="284" r:id="rId4"/>
    <p:sldId id="285" r:id="rId5"/>
    <p:sldId id="286" r:id="rId6"/>
    <p:sldId id="287" r:id="rId7"/>
    <p:sldId id="266" r:id="rId8"/>
    <p:sldId id="288" r:id="rId9"/>
    <p:sldId id="289" r:id="rId10"/>
    <p:sldId id="290" r:id="rId11"/>
    <p:sldId id="269" r:id="rId12"/>
    <p:sldId id="291" r:id="rId13"/>
    <p:sldId id="292" r:id="rId14"/>
    <p:sldId id="304" r:id="rId15"/>
    <p:sldId id="305" r:id="rId16"/>
    <p:sldId id="306" r:id="rId17"/>
    <p:sldId id="311" r:id="rId18"/>
    <p:sldId id="283" r:id="rId19"/>
    <p:sldId id="293" r:id="rId20"/>
    <p:sldId id="270" r:id="rId21"/>
    <p:sldId id="307" r:id="rId22"/>
    <p:sldId id="309" r:id="rId23"/>
    <p:sldId id="308"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7.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20.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8.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20.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20.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20.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20.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slide" Target="slide20.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单元知能整合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081879"/>
            <a:ext cx="8128000" cy="294824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此题考查概括作者在文中的观点态度。可以先分段提取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然后再归纳整合。通观本文可以看出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鲁迅先生分析了汉、唐、宋等朝代对待外来事物不同的态度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批判了当时畏惧、抵制外来文化的现象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阐明了对社会文化进步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要尽量吸收新文化的感想。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对汉、唐、宋等朝代对待外来事物不同气量及其不同命运的感叹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对当时社会排斥、抵制新文化现象的感慨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对社会文化进步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要尽量吸收新文化的感想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对社会文化与国家政治之间有着密切关系的感悟。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答出三点即可</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89800" y="3789040"/>
            <a:ext cx="8564400" cy="1512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9123061"/>
      </p:ext>
    </p:extLst>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3120624"/>
            <a:ext cx="8128000" cy="870751"/>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表达交流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部分《确立自信　学习反驳》。下面是一篇驳论文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我们以此为例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分析写作这类文章要注意的问题。</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zoom dir="in"/>
      </p:transition>
    </mc:Choice>
    <mc:Fallback>
      <p:transition spd="slow">
        <p:zoom dir="in"/>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36993"/>
            <a:ext cx="1582484" cy="507831"/>
          </a:xfrm>
          <a:prstGeom prst="rect">
            <a:avLst/>
          </a:prstGeom>
        </p:spPr>
        <p:txBody>
          <a:bodyPr wrap="none">
            <a:spAutoFit/>
          </a:bodyPr>
          <a:lstStyle/>
          <a:p>
            <a:pPr indent="3556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范文</a:t>
            </a:r>
            <a:r>
              <a:rPr lang="zh-CN" altLang="zh-CN" dirty="0" smtClean="0">
                <a:solidFill>
                  <a:srgbClr val="000000"/>
                </a:solidFill>
                <a:latin typeface="NEU-BZ-S92"/>
                <a:ea typeface="方正韵动中黑简体"/>
                <a:cs typeface="Times New Roman" panose="02020603050405020304" pitchFamily="18" charset="0"/>
              </a:rPr>
              <a:t>分析</a:t>
            </a:r>
            <a:r>
              <a:rPr lang="en-US" altLang="zh-CN" dirty="0" smtClean="0">
                <a:solidFill>
                  <a:srgbClr val="000000"/>
                </a:solidFill>
                <a:latin typeface="NEU-BZ-S92"/>
                <a:ea typeface="方正韵动中黑简体"/>
                <a:cs typeface="Times New Roman" panose="02020603050405020304" pitchFamily="18" charset="0"/>
              </a:rPr>
              <a:t> </a:t>
            </a:r>
            <a:endParaRPr lang="zh-CN" altLang="zh-CN" sz="1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2" name="矩形 11">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013356992"/>
              </p:ext>
            </p:extLst>
          </p:nvPr>
        </p:nvGraphicFramePr>
        <p:xfrm>
          <a:off x="508000" y="1844824"/>
          <a:ext cx="8128000" cy="4894868"/>
        </p:xfrm>
        <a:graphic>
          <a:graphicData uri="http://schemas.openxmlformats.org/presentationml/2006/ole">
            <mc:AlternateContent xmlns:mc="http://schemas.openxmlformats.org/markup-compatibility/2006">
              <mc:Choice xmlns:v="urn:schemas-microsoft-com:vml" Requires="v">
                <p:oleObj spid="_x0000_s44046" name="文档" r:id="rId6" imgW="3998962" imgH="2407595" progId="Word.Document.12">
                  <p:embed/>
                </p:oleObj>
              </mc:Choice>
              <mc:Fallback>
                <p:oleObj name="文档" r:id="rId6" imgW="3998962" imgH="2407595" progId="Word.Document.12">
                  <p:embed/>
                  <p:pic>
                    <p:nvPicPr>
                      <p:cNvPr id="0" name=""/>
                      <p:cNvPicPr/>
                      <p:nvPr/>
                    </p:nvPicPr>
                    <p:blipFill>
                      <a:blip r:embed="rId7"/>
                      <a:stretch>
                        <a:fillRect/>
                      </a:stretch>
                    </p:blipFill>
                    <p:spPr>
                      <a:xfrm>
                        <a:off x="508000" y="1844824"/>
                        <a:ext cx="8128000" cy="4894868"/>
                      </a:xfrm>
                      <a:prstGeom prst="rect">
                        <a:avLst/>
                      </a:prstGeom>
                    </p:spPr>
                  </p:pic>
                </p:oleObj>
              </mc:Fallback>
            </mc:AlternateContent>
          </a:graphicData>
        </a:graphic>
      </p:graphicFrame>
    </p:spTree>
    <p:extLst>
      <p:ext uri="{BB962C8B-B14F-4D97-AF65-F5344CB8AC3E}">
        <p14:creationId xmlns:p14="http://schemas.microsoft.com/office/powerpoint/2010/main" val="4060077089"/>
      </p:ext>
    </p:extLst>
  </p:cSld>
  <p:clrMapOvr>
    <a:masterClrMapping/>
  </p:clrMapOvr>
  <mc:AlternateContent xmlns:mc="http://schemas.openxmlformats.org/markup-compatibility/2006">
    <mc:Choice xmlns:p14="http://schemas.microsoft.com/office/powerpoint/2010/main" Requires="p14">
      <p:transition spd="slow" p14:dur="1300">
        <p:cover dir="u"/>
      </p:transition>
    </mc:Choice>
    <mc:Fallback>
      <p:transition spd="slow">
        <p:cover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87977775"/>
              </p:ext>
            </p:extLst>
          </p:nvPr>
        </p:nvGraphicFramePr>
        <p:xfrm>
          <a:off x="508000" y="1817786"/>
          <a:ext cx="8128000" cy="4491534"/>
        </p:xfrm>
        <a:graphic>
          <a:graphicData uri="http://schemas.openxmlformats.org/presentationml/2006/ole">
            <mc:AlternateContent xmlns:mc="http://schemas.openxmlformats.org/markup-compatibility/2006">
              <mc:Choice xmlns:v="urn:schemas-microsoft-com:vml" Requires="v">
                <p:oleObj spid="_x0000_s45070" name="文档" r:id="rId6" imgW="3998962" imgH="2209602" progId="Word.Document.12">
                  <p:embed/>
                </p:oleObj>
              </mc:Choice>
              <mc:Fallback>
                <p:oleObj name="文档" r:id="rId6" imgW="3998962" imgH="2209602" progId="Word.Document.12">
                  <p:embed/>
                  <p:pic>
                    <p:nvPicPr>
                      <p:cNvPr id="0" name=""/>
                      <p:cNvPicPr/>
                      <p:nvPr/>
                    </p:nvPicPr>
                    <p:blipFill>
                      <a:blip r:embed="rId7"/>
                      <a:stretch>
                        <a:fillRect/>
                      </a:stretch>
                    </p:blipFill>
                    <p:spPr>
                      <a:xfrm>
                        <a:off x="508000" y="1817786"/>
                        <a:ext cx="8128000" cy="4491534"/>
                      </a:xfrm>
                      <a:prstGeom prst="rect">
                        <a:avLst/>
                      </a:prstGeom>
                    </p:spPr>
                  </p:pic>
                </p:oleObj>
              </mc:Fallback>
            </mc:AlternateContent>
          </a:graphicData>
        </a:graphic>
      </p:graphicFrame>
    </p:spTree>
    <p:extLst>
      <p:ext uri="{BB962C8B-B14F-4D97-AF65-F5344CB8AC3E}">
        <p14:creationId xmlns:p14="http://schemas.microsoft.com/office/powerpoint/2010/main" val="2038951285"/>
      </p:ext>
    </p:extLst>
  </p:cSld>
  <p:clrMapOvr>
    <a:masterClrMapping/>
  </p:clrMapOvr>
  <mc:AlternateContent xmlns:mc="http://schemas.openxmlformats.org/markup-compatibility/2006">
    <mc:Choice xmlns:p14="http://schemas.microsoft.com/office/powerpoint/2010/main" Requires="p14">
      <p:transition spd="slow" p14:dur="13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20124983"/>
              </p:ext>
            </p:extLst>
          </p:nvPr>
        </p:nvGraphicFramePr>
        <p:xfrm>
          <a:off x="508000" y="1383335"/>
          <a:ext cx="8128000" cy="5895140"/>
        </p:xfrm>
        <a:graphic>
          <a:graphicData uri="http://schemas.openxmlformats.org/presentationml/2006/ole">
            <mc:AlternateContent xmlns:mc="http://schemas.openxmlformats.org/markup-compatibility/2006">
              <mc:Choice xmlns:v="urn:schemas-microsoft-com:vml" Requires="v">
                <p:oleObj spid="_x0000_s53259" name="文档" r:id="rId6" imgW="3998962" imgH="2901137" progId="Word.Document.12">
                  <p:embed/>
                </p:oleObj>
              </mc:Choice>
              <mc:Fallback>
                <p:oleObj name="文档" r:id="rId6" imgW="3998962" imgH="2901137" progId="Word.Document.12">
                  <p:embed/>
                  <p:pic>
                    <p:nvPicPr>
                      <p:cNvPr id="0" name=""/>
                      <p:cNvPicPr/>
                      <p:nvPr/>
                    </p:nvPicPr>
                    <p:blipFill>
                      <a:blip r:embed="rId7"/>
                      <a:stretch>
                        <a:fillRect/>
                      </a:stretch>
                    </p:blipFill>
                    <p:spPr>
                      <a:xfrm>
                        <a:off x="508000" y="1383335"/>
                        <a:ext cx="8128000" cy="5895140"/>
                      </a:xfrm>
                      <a:prstGeom prst="rect">
                        <a:avLst/>
                      </a:prstGeom>
                    </p:spPr>
                  </p:pic>
                </p:oleObj>
              </mc:Fallback>
            </mc:AlternateContent>
          </a:graphicData>
        </a:graphic>
      </p:graphicFrame>
    </p:spTree>
    <p:extLst>
      <p:ext uri="{BB962C8B-B14F-4D97-AF65-F5344CB8AC3E}">
        <p14:creationId xmlns:p14="http://schemas.microsoft.com/office/powerpoint/2010/main" val="1173216384"/>
      </p:ext>
    </p:extLst>
  </p:cSld>
  <p:clrMapOvr>
    <a:masterClrMapping/>
  </p:clrMapOvr>
  <mc:AlternateContent xmlns:mc="http://schemas.openxmlformats.org/markup-compatibility/2006">
    <mc:Choice xmlns:p14="http://schemas.microsoft.com/office/powerpoint/2010/main" Requires="p14">
      <p:transition spd="slow" p14:dur="1300">
        <p:fade thruBlk="1"/>
      </p:transition>
    </mc:Choice>
    <mc:Fallback>
      <p:transition spd="slow">
        <p:fade thruBlk="1"/>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63577650"/>
              </p:ext>
            </p:extLst>
          </p:nvPr>
        </p:nvGraphicFramePr>
        <p:xfrm>
          <a:off x="508000" y="1690434"/>
          <a:ext cx="8128000" cy="5194950"/>
        </p:xfrm>
        <a:graphic>
          <a:graphicData uri="http://schemas.openxmlformats.org/presentationml/2006/ole">
            <mc:AlternateContent xmlns:mc="http://schemas.openxmlformats.org/markup-compatibility/2006">
              <mc:Choice xmlns:v="urn:schemas-microsoft-com:vml" Requires="v">
                <p:oleObj spid="_x0000_s54283" name="文档" r:id="rId6" imgW="3998962" imgH="2555190" progId="Word.Document.12">
                  <p:embed/>
                </p:oleObj>
              </mc:Choice>
              <mc:Fallback>
                <p:oleObj name="文档" r:id="rId6" imgW="3998962" imgH="2555190" progId="Word.Document.12">
                  <p:embed/>
                  <p:pic>
                    <p:nvPicPr>
                      <p:cNvPr id="0" name=""/>
                      <p:cNvPicPr/>
                      <p:nvPr/>
                    </p:nvPicPr>
                    <p:blipFill>
                      <a:blip r:embed="rId7"/>
                      <a:stretch>
                        <a:fillRect/>
                      </a:stretch>
                    </p:blipFill>
                    <p:spPr>
                      <a:xfrm>
                        <a:off x="508000" y="1690434"/>
                        <a:ext cx="8128000" cy="5194950"/>
                      </a:xfrm>
                      <a:prstGeom prst="rect">
                        <a:avLst/>
                      </a:prstGeom>
                    </p:spPr>
                  </p:pic>
                </p:oleObj>
              </mc:Fallback>
            </mc:AlternateContent>
          </a:graphicData>
        </a:graphic>
      </p:graphicFrame>
    </p:spTree>
    <p:extLst>
      <p:ext uri="{BB962C8B-B14F-4D97-AF65-F5344CB8AC3E}">
        <p14:creationId xmlns:p14="http://schemas.microsoft.com/office/powerpoint/2010/main" val="1836356694"/>
      </p:ext>
    </p:extLst>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31076627"/>
              </p:ext>
            </p:extLst>
          </p:nvPr>
        </p:nvGraphicFramePr>
        <p:xfrm>
          <a:off x="652016" y="1346674"/>
          <a:ext cx="7664400" cy="6222189"/>
        </p:xfrm>
        <a:graphic>
          <a:graphicData uri="http://schemas.openxmlformats.org/presentationml/2006/ole">
            <mc:AlternateContent xmlns:mc="http://schemas.openxmlformats.org/markup-compatibility/2006">
              <mc:Choice xmlns:v="urn:schemas-microsoft-com:vml" Requires="v">
                <p:oleObj spid="_x0000_s55307" name="文档" r:id="rId6" imgW="3998962" imgH="3247085" progId="Word.Document.12">
                  <p:embed/>
                </p:oleObj>
              </mc:Choice>
              <mc:Fallback>
                <p:oleObj name="文档" r:id="rId6" imgW="3998962" imgH="3247085" progId="Word.Document.12">
                  <p:embed/>
                  <p:pic>
                    <p:nvPicPr>
                      <p:cNvPr id="0" name=""/>
                      <p:cNvPicPr/>
                      <p:nvPr/>
                    </p:nvPicPr>
                    <p:blipFill>
                      <a:blip r:embed="rId7"/>
                      <a:stretch>
                        <a:fillRect/>
                      </a:stretch>
                    </p:blipFill>
                    <p:spPr>
                      <a:xfrm>
                        <a:off x="652016" y="1346674"/>
                        <a:ext cx="7664400" cy="6222189"/>
                      </a:xfrm>
                      <a:prstGeom prst="rect">
                        <a:avLst/>
                      </a:prstGeom>
                    </p:spPr>
                  </p:pic>
                </p:oleObj>
              </mc:Fallback>
            </mc:AlternateContent>
          </a:graphicData>
        </a:graphic>
      </p:graphicFrame>
    </p:spTree>
    <p:extLst>
      <p:ext uri="{BB962C8B-B14F-4D97-AF65-F5344CB8AC3E}">
        <p14:creationId xmlns:p14="http://schemas.microsoft.com/office/powerpoint/2010/main" val="2768101222"/>
      </p:ext>
    </p:extLst>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13045905"/>
              </p:ext>
            </p:extLst>
          </p:nvPr>
        </p:nvGraphicFramePr>
        <p:xfrm>
          <a:off x="508000" y="2386334"/>
          <a:ext cx="8128000" cy="3058890"/>
        </p:xfrm>
        <a:graphic>
          <a:graphicData uri="http://schemas.openxmlformats.org/presentationml/2006/ole">
            <mc:AlternateContent xmlns:mc="http://schemas.openxmlformats.org/markup-compatibility/2006">
              <mc:Choice xmlns:v="urn:schemas-microsoft-com:vml" Requires="v">
                <p:oleObj spid="_x0000_s56325" name="文档" r:id="rId6" imgW="3998962" imgH="1505107" progId="Word.Document.12">
                  <p:embed/>
                </p:oleObj>
              </mc:Choice>
              <mc:Fallback>
                <p:oleObj name="文档" r:id="rId6" imgW="3998962" imgH="1505107" progId="Word.Document.12">
                  <p:embed/>
                  <p:pic>
                    <p:nvPicPr>
                      <p:cNvPr id="0" name=""/>
                      <p:cNvPicPr/>
                      <p:nvPr/>
                    </p:nvPicPr>
                    <p:blipFill>
                      <a:blip r:embed="rId7"/>
                      <a:stretch>
                        <a:fillRect/>
                      </a:stretch>
                    </p:blipFill>
                    <p:spPr>
                      <a:xfrm>
                        <a:off x="508000" y="2386334"/>
                        <a:ext cx="8128000" cy="3058890"/>
                      </a:xfrm>
                      <a:prstGeom prst="rect">
                        <a:avLst/>
                      </a:prstGeom>
                    </p:spPr>
                  </p:pic>
                </p:oleObj>
              </mc:Fallback>
            </mc:AlternateContent>
          </a:graphicData>
        </a:graphic>
      </p:graphicFrame>
    </p:spTree>
    <p:extLst>
      <p:ext uri="{BB962C8B-B14F-4D97-AF65-F5344CB8AC3E}">
        <p14:creationId xmlns:p14="http://schemas.microsoft.com/office/powerpoint/2010/main" val="3093574893"/>
      </p:ext>
    </p:extLst>
  </p:cSld>
  <p:clrMapOvr>
    <a:masterClrMapping/>
  </p:clrMapOvr>
  <mc:AlternateContent xmlns:mc="http://schemas.openxmlformats.org/markup-compatibility/2006">
    <mc:Choice xmlns:p14="http://schemas.microsoft.com/office/powerpoint/2010/main" Requires="p14">
      <p:transition spd="slow" p14:dur="13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a:t>
            </a:r>
            <a:r>
              <a:rPr lang="zh-CN" altLang="en-US" sz="1200" dirty="0">
                <a:solidFill>
                  <a:schemeClr val="bg1"/>
                </a:solidFill>
                <a:latin typeface="微软雅黑" panose="020B0503020204020204" pitchFamily="34" charset="-122"/>
                <a:ea typeface="微软雅黑" panose="020B0503020204020204" pitchFamily="34" charset="-122"/>
              </a:rPr>
              <a:t>指津</a:t>
            </a:r>
          </a:p>
        </p:txBody>
      </p:sp>
      <p:sp>
        <p:nvSpPr>
          <p:cNvPr id="18" name="矩形 17">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77627"/>
            <a:ext cx="8128000" cy="502573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从正确的论点出发或者以正确的论点为指导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揭露、驳斥错误的见解和主张的文章称为驳论性议论文。驳论性议论文中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批驳是文章的主体。批驳的方法一般有三种</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驳论点。论点、论据、论证这三者中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论点的错误是要害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论据和论证是为错误的论点服务的。反驳错误的论点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是写驳论文的主要的一种方法。上文《英雄造时势》就采用了批驳对方论点的方法。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驳论据。错误的论点总是依靠站不住脚的或荒谬的理论、虚假的事例作为论据来支撑的。只要把这些论据推翻驳倒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论点就失掉了它的支撑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也就会不攻自破了。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驳论证。错误的论点不仅依靠荒谬不实的论据来支撑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而且常常利用论点与论据之间的错误论证、推理来作诡辩。驳论证就是要揭露错误论点和论据之间的不合理联系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指出两者之间的逻辑关系的混乱和荒谬。</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strips/>
      </p:transition>
    </mc:Choice>
    <mc:Fallback>
      <p:transition spd="slow">
        <p:strip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a:t>
            </a:r>
            <a:r>
              <a:rPr lang="zh-CN" altLang="en-US" sz="1200" dirty="0">
                <a:solidFill>
                  <a:schemeClr val="bg1"/>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05126"/>
            <a:ext cx="8128000" cy="170174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另外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需要提醒的是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写驳论文首先要分析对方的错误言论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找出它的要害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并选准批驳的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突破口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其次要根据需要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搜集有关材料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掌握确凿的事实作为反驳的依据。驳论性议论文虽然以批驳为主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但破中有立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而且归根到底破还是为了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所以在把对方的错误见解和主张驳倒之后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仍然要提出自己正确的观点。</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1518046"/>
      </p:ext>
    </p:extLst>
  </p:cSld>
  <p:clrMapOvr>
    <a:masterClrMapping/>
  </p:clrMapOvr>
  <mc:AlternateContent xmlns:mc="http://schemas.openxmlformats.org/markup-compatibility/2006">
    <mc:Choice xmlns:p14="http://schemas.microsoft.com/office/powerpoint/2010/main"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67968"/>
            <a:ext cx="8128000" cy="5013360"/>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分析概括作者在文中的观点态度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文章是作者思想和世界观的反映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对作品的阅读和分析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离不开对作者思想观点的分析概括。作者在文中的观点态度是指作者对某具体事物的主观倾向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或赞同或反对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或喜爱或憎恶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带有鲜明的个人主观色彩。其表述因文体、风格、表达需要等的不同以及其他因素的影响而有差异。有的直接说出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有的间接表现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如取譬设喻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有的集中议论抒情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一目了然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有的则分散在字里行间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若隐若现。我们先看本单元几篇课文的观点态度及其表现</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《拿来主义》是一篇破立结合的杂文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作者的观点态度在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的过程中表达出来。文章开始先批判了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送去主义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边批判边树立自己的观点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然后以生动的比喻阐述了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拿来主义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如何对待文化遗产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最后对全文做了总结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明确了实行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拿来主义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对于创造民族文化的重要意义和实行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拿来主义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的人必须具备的品质。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28800"/>
            <a:ext cx="8128000" cy="419473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字的文章。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有一种能产生粘鸟胶的树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当这种树刚发芽时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燕子预感到鸟类将大难临头。于是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她召集鸟类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劝说他们一定要把所有这种树弄死。如果做不到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就马上飞到人那里去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向他们求助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请求他们不要用粘鸟胶捕捉鸟类。所有的鸟都取笑燕子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认为她是说傻话。燕子无奈便独自飞到人那里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请求保护。人们认为她聪明、机智、善良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便答应了她的请求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允许她和人们住在一起。结果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别的鸟类都常被人捕捉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成为人们的美食。唯独燕子幸免于难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在人们家里平平安安地筑窝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无忧无虑地生活。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选好角度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首先理清材料谈论的故事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起因是有一种能产生粘鸟胶的树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当这种树刚发芽时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燕子预感到鸟类将大难临头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经过是劝说鸟类却遭到取笑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结果是别的鸟遭难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而唯独燕子幸免于难。然后明确作者的感情倾向性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赞赏燕子的行为。然后运用由果推因去思考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为什么只有燕子幸免于难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原因在于它能未雨绸缪。其实材料探讨的是面对潜在的危险将如何面对。由此文章的立意可以为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居安思危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危机意识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生于忧患死于安乐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未雨要绸缪。</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0228350"/>
      </p:ext>
    </p:extLst>
  </p:cSld>
  <p:clrMapOvr>
    <a:masterClrMapping/>
  </p:clrMapOvr>
  <p:transition spd="slow">
    <p:pull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作家梁晓声在中央电视台讲过一段经历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他在美国时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有一次要横穿马路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红灯亮了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但左右两边并没有汽车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他身边有位老太太也照章停下等候绿灯。他问了老太太一句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现在没有汽车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为什么不走过去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我们身后那栋房子里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有一个小孩正在看街景。如果他看见我们走过去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以后照我们的样子横穿马路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也许就会出事。</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上面的材料引发了你怎样的思考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请结合自己的体验与感悟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写一篇文章。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自选角度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自定文体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诗歌除外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521156"/>
      </p:ext>
    </p:extLst>
  </p:cSld>
  <p:clrMapOvr>
    <a:masterClrMapping/>
  </p:clrMapOvr>
  <p:transition spd="slow">
    <p:cut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故事中的人物有两个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美国老太太的行为和回答尤其值得思考。写作时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可结合自身的体验和感情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由老太太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照章停下等候绿灯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的行为立意为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遵守规章制度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由老太太的回答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有一个小孩正在看街景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以后照我们的样子横穿马路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也许就会出事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可提炼出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榜样意识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责任意识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要慎独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等。在观点的表述上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可以用肯定句从正面立意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君子慎独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也可以用否定句从反面立意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人不能没有责任意识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5470027"/>
      </p:ext>
    </p:extLst>
  </p:cSld>
  <p:clrMapOvr>
    <a:masterClrMapping/>
  </p:clrMapOvr>
  <p:transition spd="slow">
    <p:pull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12510"/>
            <a:ext cx="8128000" cy="542885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《父母与孩子之间的爱》是一篇哲学随笔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其观点与态度相比《拿来主义》一文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比较隐蔽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需要逐段分析概括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然后才可以综合得出。全文共分</a:t>
            </a:r>
            <a:r>
              <a:rPr lang="en-US" altLang="zh-CN" dirty="0">
                <a:solidFill>
                  <a:srgbClr val="000000"/>
                </a:solidFill>
                <a:latin typeface="Times New Roman" panose="02020603050405020304" pitchFamily="18" charset="0"/>
                <a:cs typeface="Times New Roman" panose="02020603050405020304" pitchFamily="18" charset="0"/>
              </a:rPr>
              <a:t>10</a:t>
            </a:r>
            <a:r>
              <a:rPr lang="zh-CN" altLang="zh-CN" dirty="0">
                <a:solidFill>
                  <a:srgbClr val="000000"/>
                </a:solidFill>
                <a:latin typeface="Times New Roman" panose="02020603050405020304" pitchFamily="18" charset="0"/>
                <a:cs typeface="Times New Roman" panose="02020603050405020304" pitchFamily="18" charset="0"/>
              </a:rPr>
              <a:t>个段落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前</a:t>
            </a: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段是从儿童发展的角度阐述了随着年龄的增长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爱由最初阶段到爱的成熟阶段的变化。第</a:t>
            </a: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至第</a:t>
            </a:r>
            <a:r>
              <a:rPr lang="en-US" altLang="zh-CN" dirty="0">
                <a:solidFill>
                  <a:srgbClr val="000000"/>
                </a:solidFill>
                <a:latin typeface="Times New Roman" panose="02020603050405020304" pitchFamily="18" charset="0"/>
                <a:cs typeface="Times New Roman" panose="02020603050405020304" pitchFamily="18" charset="0"/>
              </a:rPr>
              <a:t>8</a:t>
            </a:r>
            <a:r>
              <a:rPr lang="zh-CN" altLang="zh-CN" dirty="0">
                <a:solidFill>
                  <a:srgbClr val="000000"/>
                </a:solidFill>
                <a:latin typeface="Times New Roman" panose="02020603050405020304" pitchFamily="18" charset="0"/>
                <a:cs typeface="Times New Roman" panose="02020603050405020304" pitchFamily="18" charset="0"/>
              </a:rPr>
              <a:t>段从情感对象的角度阐述父爱和母爱的不同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以及在不同年龄阶段的两种爱的不同作用。最后</a:t>
            </a:r>
            <a:r>
              <a:rPr lang="en-US" altLang="zh-CN" dirty="0">
                <a:solidFill>
                  <a:srgbClr val="000000"/>
                </a:solidFill>
                <a:latin typeface="Times New Roman" panose="02020603050405020304" pitchFamily="18" charset="0"/>
                <a:cs typeface="Times New Roman" panose="02020603050405020304" pitchFamily="18" charset="0"/>
              </a:rPr>
              <a:t>9</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10</a:t>
            </a:r>
            <a:r>
              <a:rPr lang="zh-CN" altLang="zh-CN" dirty="0">
                <a:solidFill>
                  <a:srgbClr val="000000"/>
                </a:solidFill>
                <a:latin typeface="Times New Roman" panose="02020603050405020304" pitchFamily="18" charset="0"/>
                <a:cs typeface="Times New Roman" panose="02020603050405020304" pitchFamily="18" charset="0"/>
              </a:rPr>
              <a:t>两段是总结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阐释了一个成熟的人的内涵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既是自己的母亲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又是自己的父亲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既发展了母亲的良知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又发展了父亲的良知。这才是文章的中心观点。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《短文三篇》是生活随笔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作者在文中的观点态度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往往通过自己对生活的感悟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在字里行间随时表现出来。《热爱生命》寥寥数语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却道出了生命的真谛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要热爱生命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珍惜生命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同时也要坦然地面对死亡。《人是一根能思想的苇草》告诉我们的基本观点是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思想形成人的伟大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人应当追求自己思想的崇高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而不应当追求物质的享受和生命的长寿。《信条》更是通过只言片语的生活感悟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形象地表达了作者对待生活、做事和为人的观点态度。</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037807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088066"/>
            <a:ext cx="8128000" cy="293586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那么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如何分析概括作者在文中的观点态度呢</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统观全文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筛选出直接表现作者思想感情和观点态度的语句。找关键句和中心句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论据前后的总括性语句也往往反映了作者的基本思想倾向。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分析文章的中心内容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把握作者的基本观点和态度。作者写文章往往围绕一个中心来展开文章内容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或抒发感情。因而阅读时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把握文章的中心内容是理解作者观点和态度的关键。有时还需要对文中各语段内容进行综合分析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进而把握好作者的观点态度。</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1179944"/>
      </p:ext>
    </p:extLst>
  </p:cSld>
  <p:clrMapOvr>
    <a:masterClrMapping/>
  </p:clrMapOvr>
  <mc:AlternateContent xmlns:mc="http://schemas.openxmlformats.org/markup-compatibility/2006">
    <mc:Choice xmlns:p14="http://schemas.microsoft.com/office/powerpoint/2010/main" Requires="p14">
      <p:transition spd="slow" p14:dur="2000">
        <p:blinds/>
      </p:transition>
    </mc:Choice>
    <mc:Fallback>
      <p:transition spd="slow">
        <p:blind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66380"/>
            <a:ext cx="8128000" cy="377924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分析作者在文中表现出来的对事物的评价。作者的观点有时是通过对事物的分析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或对其他不同观点的评价来表现的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这就要在比较中去把握。对于作品中表现出来的作家的观点态度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应给予客观而公正的评价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即以马克思主义思想为理论基础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用唯物辩证法为基本分析方法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并结合文学作品创作的特有艺术规律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对作品进行分析和评价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而不应依据个人的好恶去随意评说。在具体评价时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社会时代背景、作家生平思想、作品创作实际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都是必须考虑的重要因素。对古典文学作品和外国文学作品的分析和评价还要从社会历史的实际出发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而不能用今天的观点去强求古人和外国作家。这还要求我们应该具备比较广泛的社会和历史地理知识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从历史发展的角度去进行分析和评价。</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9117901"/>
      </p:ext>
    </p:extLst>
  </p:cSld>
  <p:clrMapOvr>
    <a:masterClrMapping/>
  </p:clrMapOvr>
  <mc:AlternateContent xmlns:mc="http://schemas.openxmlformats.org/markup-compatibility/2006">
    <mc:Choice xmlns:p14="http://schemas.microsoft.com/office/powerpoint/2010/main" Requires="p14">
      <p:transition spd="slow" p14:dur="2000">
        <p:split/>
      </p:transition>
    </mc:Choice>
    <mc:Fallback>
      <p:transition spd="slow">
        <p:spli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03564"/>
            <a:ext cx="8128000" cy="210487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结合作者的生平和思想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并联系作品的社会时代背景进行分析。这是分析和把握作者观点和态度的重要一环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不可忽视。准确全面地评价作者在文中的观点和态度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应注意的几个问题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对作者生平和思想的概括了解。</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对作品产生的社会时代背景的了解。</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对作者写作此文目的的了解。</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对作品思想内容、主题、艺术特色的分析和评价。</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8456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5593"/>
            <a:ext cx="8128000" cy="502573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看镜有感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因为翻衣箱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翻出几面古铜镜子来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大概是民国初年初到北京时候买在那里的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情随事迁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全然忘却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宛如见了隔世的东西了。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一面圆径不过二寸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很厚重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背面满刻蒲陶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还有跳跃的鼯鼠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沿边是一圈小飞禽。古董店家都称为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海马葡萄镜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。这些都是汉代的镜子。汉武通大宛安息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以致天马蒲萄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大概当时是视为盛事的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所以便取作什器的装饰。古时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于外来物品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每加海字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如海榴、海棠之类。海即现在之所谓洋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海马译成今文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当然就是洋马。</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遥想汉人多少闳放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新来的动植物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即毫不拘忌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来充装饰的花纹。唐人也还不算弱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例如汉人的墓前石兽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多是羊、虎、天禄、辟邪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而长安的昭陵上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却刻着带箭的骏马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还有一匹驼鸟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则办法简直前无古人。</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5434"/>
            <a:ext cx="8128000" cy="4597862"/>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宋的文艺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现在似的国粹气味就熏人。然而辽、金、元陆续进来了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这消息很耐寻味。汉唐虽然也有边患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但魄力究竟雄大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人民具有不至于为异族奴隶的自信心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或者竟毫未想到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凡取用外来事物的时候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就如将彼俘来一样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自由驱使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绝不介怀。一到衰弊陵夷之际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神经可就衰弱过敏了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每遇外国东西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便觉得仿佛彼来俘我一样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惶恐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抖成一团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又必想一篇道理来掩饰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而国粹遂成为孱王和孱奴的宝贝。</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无论从那里来的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只要是食物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壮健者大抵就无需思索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承认是吃的东西。惟有衰病的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却总常想到害胃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特有许多禁条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许多避忌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还有一大套比较利害而终于不得要领的理由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例如吃固无妨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而不吃尤稳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食之或当有益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然究以不吃为宜云云之类。但这一类人物总要日见其衰弱的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因为他终日战战兢兢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自己先已失了活气了。</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3692084"/>
      </p:ext>
    </p:extLst>
  </p:cSld>
  <p:clrMapOvr>
    <a:masterClrMapping/>
  </p:clrMapOvr>
  <mc:AlternateContent xmlns:mc="http://schemas.openxmlformats.org/markup-compatibility/2006">
    <mc:Choice xmlns:p14="http://schemas.microsoft.com/office/powerpoint/2010/main" Requires="p14">
      <p:transition spd="slow" p14:dur="1600">
        <p:cover dir="d"/>
      </p:transition>
    </mc:Choice>
    <mc:Fallback>
      <p:transition spd="slow">
        <p:cover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5593"/>
            <a:ext cx="8128000" cy="502573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⑥</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不知道南宋比现今如何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但对外敌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却明明已经称臣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惟独在国内特多繁文褥节以及唠叨的碎话。正如倒霉人物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偏多忌讳一般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豁达闳大之风消歇净尽了。直到后来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都没有什么大变化。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⑦</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宋镜我没有见过好的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什九并无藻饰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只有店号或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正其衣冠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等类的迂铭词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世风日下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。但是要进步或不退步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总须时时自出新裁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至少也必取材异域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倘若各种顾忌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各种小心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各种唠叨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怎么会做出好东西来。所以事实上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今不知古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正因为有许多唠叨着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今不如古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的诸位先生们之故。现在情形还如此。倘再不放开度量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大胆地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无畏地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将新文化尽量地吸收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则杨光先</a:t>
            </a:r>
            <a:r>
              <a:rPr lang="zh-CN" altLang="zh-CN" baseline="30000"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似的向西洋主人历陈中夏的精神文明的时候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大概是不劳久待的罢。</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杨光先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明末清初人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保守派代表人物。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本文题为《看镜有感》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综观全文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你认为作者有哪些方面的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感</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3417"/>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76</TotalTime>
  <Words>2642</Words>
  <Application>Microsoft Office PowerPoint</Application>
  <PresentationFormat>全屏显示(4:3)</PresentationFormat>
  <Paragraphs>99</Paragraphs>
  <Slides>23</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37"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21</cp:revision>
  <dcterms:created xsi:type="dcterms:W3CDTF">2015-04-23T00:36:31Z</dcterms:created>
  <dcterms:modified xsi:type="dcterms:W3CDTF">2015-11-10T01:22:14Z</dcterms:modified>
</cp:coreProperties>
</file>