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73" r:id="rId2"/>
    <p:sldId id="275" r:id="rId3"/>
    <p:sldId id="276" r:id="rId4"/>
    <p:sldId id="274" r:id="rId5"/>
    <p:sldId id="263" r:id="rId6"/>
    <p:sldId id="264" r:id="rId7"/>
    <p:sldId id="291" r:id="rId8"/>
    <p:sldId id="267" r:id="rId9"/>
    <p:sldId id="268" r:id="rId10"/>
    <p:sldId id="277" r:id="rId11"/>
    <p:sldId id="278" r:id="rId12"/>
    <p:sldId id="279" r:id="rId13"/>
    <p:sldId id="295" r:id="rId14"/>
    <p:sldId id="296" r:id="rId15"/>
    <p:sldId id="265" r:id="rId16"/>
    <p:sldId id="284" r:id="rId17"/>
    <p:sldId id="285" r:id="rId18"/>
    <p:sldId id="286" r:id="rId19"/>
    <p:sldId id="266" r:id="rId20"/>
    <p:sldId id="287" r:id="rId21"/>
    <p:sldId id="269" r:id="rId22"/>
    <p:sldId id="297" r:id="rId23"/>
    <p:sldId id="283" r:id="rId24"/>
    <p:sldId id="294" r:id="rId25"/>
    <p:sldId id="298" r:id="rId26"/>
    <p:sldId id="299" r:id="rId27"/>
    <p:sldId id="300" r:id="rId28"/>
    <p:sldId id="301" r:id="rId29"/>
    <p:sldId id="302" r:id="rId30"/>
    <p:sldId id="303" r:id="rId31"/>
    <p:sldId id="304" r:id="rId32"/>
    <p:sldId id="270" r:id="rId33"/>
    <p:sldId id="288" r:id="rId34"/>
    <p:sldId id="289" r:id="rId35"/>
    <p:sldId id="290" r:id="rId36"/>
    <p:sldId id="305" r:id="rId37"/>
    <p:sldId id="306" r:id="rId38"/>
    <p:sldId id="271"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3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2.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2.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image" Target="../media/image5.png"/><Relationship Id="rId4" Type="http://schemas.openxmlformats.org/officeDocument/2006/relationships/slide" Target="../slides/slide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2.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5.xml"/><Relationship Id="rId4" Type="http://schemas.openxmlformats.org/officeDocument/2006/relationships/slide" Target="../slides/slide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grpSp>
        <p:nvGrpSpPr>
          <p:cNvPr id="15" name="组合 14"/>
          <p:cNvGrpSpPr/>
          <p:nvPr userDrawn="1"/>
        </p:nvGrpSpPr>
        <p:grpSpPr>
          <a:xfrm>
            <a:off x="4947050" y="29753"/>
            <a:ext cx="1154483" cy="584775"/>
            <a:chOff x="29482" y="1624652"/>
            <a:chExt cx="1154483" cy="487312"/>
          </a:xfrm>
        </p:grpSpPr>
        <p:sp>
          <p:nvSpPr>
            <p:cNvPr id="16" name="TextBox 15"/>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17" name="TextBox 1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3" name="组合 32"/>
          <p:cNvGrpSpPr/>
          <p:nvPr userDrawn="1"/>
        </p:nvGrpSpPr>
        <p:grpSpPr>
          <a:xfrm>
            <a:off x="6167395" y="29755"/>
            <a:ext cx="1261884" cy="584775"/>
            <a:chOff x="29482" y="2276803"/>
            <a:chExt cx="1261884" cy="487312"/>
          </a:xfrm>
        </p:grpSpPr>
        <p:sp>
          <p:nvSpPr>
            <p:cNvPr id="34" name="TextBox 33"/>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35" name="TextBox 34">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9" name="组合 38"/>
          <p:cNvGrpSpPr/>
          <p:nvPr userDrawn="1"/>
        </p:nvGrpSpPr>
        <p:grpSpPr>
          <a:xfrm>
            <a:off x="7645150" y="29755"/>
            <a:ext cx="1188146" cy="584775"/>
            <a:chOff x="29482" y="2918863"/>
            <a:chExt cx="1188146" cy="487312"/>
          </a:xfrm>
        </p:grpSpPr>
        <p:sp>
          <p:nvSpPr>
            <p:cNvPr id="40" name="TextBox 39"/>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1" name="TextBox 40">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nodeType="withEffect">
                                  <p:stCondLst>
                                    <p:cond delay="5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75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6" name="TextBox 25"/>
            <p:cNvSpPr txBox="1"/>
            <p:nvPr userDrawn="1"/>
          </p:nvSpPr>
          <p:spPr>
            <a:xfrm>
              <a:off x="29482" y="1624653"/>
              <a:ext cx="115448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rPr>
                <a:t>INZHI DAOXUE</a:t>
              </a:r>
              <a:endParaRPr lang="zh-CN" altLang="en-US" sz="1000" dirty="0">
                <a:solidFill>
                  <a:schemeClr val="bg1"/>
                </a:solidFill>
              </a:endParaRPr>
            </a:p>
          </p:txBody>
        </p:sp>
        <p:sp>
          <p:nvSpPr>
            <p:cNvPr id="27" name="TextBox 2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67395" y="29755"/>
            <a:ext cx="1261884" cy="584775"/>
            <a:chOff x="29482" y="2276803"/>
            <a:chExt cx="1261884" cy="487312"/>
          </a:xfrm>
        </p:grpSpPr>
        <p:sp>
          <p:nvSpPr>
            <p:cNvPr id="41" name="TextBox 40"/>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2" name="TextBox 41">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6" name="组合 45"/>
          <p:cNvGrpSpPr/>
          <p:nvPr userDrawn="1"/>
        </p:nvGrpSpPr>
        <p:grpSpPr>
          <a:xfrm>
            <a:off x="7645150" y="29755"/>
            <a:ext cx="1188146" cy="584775"/>
            <a:chOff x="29482" y="2918863"/>
            <a:chExt cx="1188146" cy="487312"/>
          </a:xfrm>
        </p:grpSpPr>
        <p:sp>
          <p:nvSpPr>
            <p:cNvPr id="47" name="TextBox 46"/>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8" name="TextBox 47">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ppt_y</p:attrName>
                                        </p:attrNameLst>
                                      </p:cBhvr>
                                      <p:tavLst>
                                        <p:tav tm="0">
                                          <p:val>
                                            <p:strVal val="#ppt_y-#ppt_h*1.125000"/>
                                          </p:val>
                                        </p:tav>
                                        <p:tav tm="100000">
                                          <p:val>
                                            <p:strVal val="#ppt_y"/>
                                          </p:val>
                                        </p:tav>
                                      </p:tavLst>
                                    </p:anim>
                                    <p:animEffect transition="in" filter="wipe(down)">
                                      <p:cBhvr>
                                        <p:cTn id="13" dur="50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53" presetClass="entr" presetSubtype="16" fill="hold" nodeType="withEffect">
                                  <p:stCondLst>
                                    <p:cond delay="75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97901" y="-27384"/>
            <a:ext cx="1443037" cy="880109"/>
            <a:chOff x="11613" y="2237065"/>
            <a:chExt cx="1443037" cy="733424"/>
          </a:xfrm>
        </p:grpSpPr>
        <p:pic>
          <p:nvPicPr>
            <p:cNvPr id="41" name="图片 4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42" name="TextBox 41"/>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HONGNAN TANJIU</a:t>
              </a:r>
              <a:endParaRPr lang="zh-CN" altLang="en-US" sz="900" dirty="0">
                <a:solidFill>
                  <a:schemeClr val="bg1"/>
                </a:solidFill>
              </a:endParaRPr>
            </a:p>
          </p:txBody>
        </p:sp>
        <p:sp>
          <p:nvSpPr>
            <p:cNvPr id="43" name="TextBox 42">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645150" y="29755"/>
            <a:ext cx="1188146" cy="584775"/>
            <a:chOff x="29482" y="2918863"/>
            <a:chExt cx="1188146" cy="487312"/>
          </a:xfrm>
        </p:grpSpPr>
        <p:sp>
          <p:nvSpPr>
            <p:cNvPr id="48" name="TextBox 47"/>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9" name="TextBox 48">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12" presetClass="entr" presetSubtype="1" fill="hold" nodeType="withEffect">
                                  <p:stCondLst>
                                    <p:cond delay="25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p:tgtEl>
                                          <p:spTgt spid="40"/>
                                        </p:tgtEl>
                                        <p:attrNameLst>
                                          <p:attrName>ppt_y</p:attrName>
                                        </p:attrNameLst>
                                      </p:cBhvr>
                                      <p:tavLst>
                                        <p:tav tm="0">
                                          <p:val>
                                            <p:strVal val="#ppt_y-#ppt_h*1.125000"/>
                                          </p:val>
                                        </p:tav>
                                        <p:tav tm="100000">
                                          <p:val>
                                            <p:strVal val="#ppt_y"/>
                                          </p:val>
                                        </p:tav>
                                      </p:tavLst>
                                    </p:anim>
                                    <p:animEffect transition="in" filter="wipe(down)">
                                      <p:cBhvr>
                                        <p:cTn id="19" dur="500"/>
                                        <p:tgtEl>
                                          <p:spTgt spid="40"/>
                                        </p:tgtEl>
                                      </p:cBhvr>
                                    </p:animEffect>
                                  </p:childTnLst>
                                </p:cTn>
                              </p:par>
                              <p:par>
                                <p:cTn id="20" presetID="53" presetClass="entr" presetSubtype="16" fill="hold" nodeType="withEffect">
                                  <p:stCondLst>
                                    <p:cond delay="75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fltVal val="0"/>
                                          </p:val>
                                        </p:tav>
                                        <p:tav tm="100000">
                                          <p:val>
                                            <p:strVal val="#ppt_w"/>
                                          </p:val>
                                        </p:tav>
                                      </p:tavLst>
                                    </p:anim>
                                    <p:anim calcmode="lin" valueType="num">
                                      <p:cBhvr>
                                        <p:cTn id="23" dur="500" fill="hold"/>
                                        <p:tgtEl>
                                          <p:spTgt spid="47"/>
                                        </p:tgtEl>
                                        <p:attrNameLst>
                                          <p:attrName>ppt_h</p:attrName>
                                        </p:attrNameLst>
                                      </p:cBhvr>
                                      <p:tavLst>
                                        <p:tav tm="0">
                                          <p:val>
                                            <p:fltVal val="0"/>
                                          </p:val>
                                        </p:tav>
                                        <p:tav tm="100000">
                                          <p:val>
                                            <p:strVal val="#ppt_h"/>
                                          </p:val>
                                        </p:tav>
                                      </p:tavLst>
                                    </p:anim>
                                    <p:animEffect transition="in" filter="fade">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5"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4</a:t>
            </a:r>
            <a:r>
              <a:rPr lang="zh-CN" altLang="zh-CN" sz="1600" dirty="0" smtClean="0"/>
              <a:t>　柳永词两首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9.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slide" Target="slide9.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s>
</file>

<file path=ppt/slides/_rels/slide1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5.xml"/><Relationship Id="rId7"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slide" Target="slide25.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15.xml"/><Relationship Id="rId7"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slide" Target="slide25.xml"/></Relationships>
</file>

<file path=ppt/slides/_rels/slide21.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15.xml"/><Relationship Id="rId7"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25.xml"/><Relationship Id="rId2" Type="http://schemas.openxmlformats.org/officeDocument/2006/relationships/slide" Target="slide15.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slide" Target="slide23.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15.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19.emf"/></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5.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0.emf"/></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15.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1.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15.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2.emf"/></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15.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15.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4.emf"/></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15.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5.emf"/></Relationships>
</file>

<file path=ppt/slides/_rels/slide3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2.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3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第二</a:t>
            </a:r>
            <a:r>
              <a:rPr lang="zh-CN" altLang="zh-CN" b="1" dirty="0" smtClean="0"/>
              <a:t>单元</a:t>
            </a:r>
            <a:r>
              <a:rPr lang="en-US" altLang="zh-CN" b="1" dirty="0" smtClean="0"/>
              <a:t>  </a:t>
            </a:r>
            <a:r>
              <a:rPr lang="zh-CN" altLang="zh-CN" dirty="0" smtClean="0"/>
              <a:t>宋词鉴赏</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4784"/>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745070851"/>
              </p:ext>
            </p:extLst>
          </p:nvPr>
        </p:nvGraphicFramePr>
        <p:xfrm>
          <a:off x="508000" y="2095674"/>
          <a:ext cx="8128000" cy="4213646"/>
        </p:xfrm>
        <a:graphic>
          <a:graphicData uri="http://schemas.openxmlformats.org/presentationml/2006/ole">
            <mc:AlternateContent xmlns:mc="http://schemas.openxmlformats.org/markup-compatibility/2006">
              <mc:Choice xmlns:v="urn:schemas-microsoft-com:vml" Requires="v">
                <p:oleObj spid="_x0000_s8210" name="文档" r:id="rId6" imgW="3837032" imgH="1989290" progId="Word.Document.12">
                  <p:embed/>
                </p:oleObj>
              </mc:Choice>
              <mc:Fallback>
                <p:oleObj name="文档" r:id="rId6" imgW="3837032" imgH="1989290" progId="Word.Document.12">
                  <p:embed/>
                  <p:pic>
                    <p:nvPicPr>
                      <p:cNvPr id="0" name=""/>
                      <p:cNvPicPr/>
                      <p:nvPr/>
                    </p:nvPicPr>
                    <p:blipFill>
                      <a:blip r:embed="rId7"/>
                      <a:stretch>
                        <a:fillRect/>
                      </a:stretch>
                    </p:blipFill>
                    <p:spPr>
                      <a:xfrm>
                        <a:off x="508000" y="2095674"/>
                        <a:ext cx="8128000" cy="4213646"/>
                      </a:xfrm>
                      <a:prstGeom prst="rect">
                        <a:avLst/>
                      </a:prstGeom>
                    </p:spPr>
                  </p:pic>
                </p:oleObj>
              </mc:Fallback>
            </mc:AlternateContent>
          </a:graphicData>
        </a:graphic>
      </p:graphicFrame>
      <p:sp>
        <p:nvSpPr>
          <p:cNvPr id="10" name="矩形 9"/>
          <p:cNvSpPr/>
          <p:nvPr/>
        </p:nvSpPr>
        <p:spPr>
          <a:xfrm>
            <a:off x="3491880" y="2204864"/>
            <a:ext cx="165618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01351" y="2836013"/>
            <a:ext cx="136874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39952" y="3450302"/>
            <a:ext cx="102835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08495" y="4064591"/>
            <a:ext cx="136874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55578" y="4604525"/>
            <a:ext cx="136874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051117" y="5251234"/>
            <a:ext cx="136874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31889" y="5844012"/>
            <a:ext cx="165618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6477124"/>
      </p:ext>
    </p:extLst>
  </p:cSld>
  <p:clrMapOvr>
    <a:masterClrMapping/>
  </p:clrMapOvr>
  <mc:AlternateContent xmlns:mc="http://schemas.openxmlformats.org/markup-compatibility/2006">
    <mc:Choice xmlns:p14="http://schemas.microsoft.com/office/powerpoint/2010/main" Requires="p14">
      <p:transition spd="slow" p14:dur="11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68638296"/>
              </p:ext>
            </p:extLst>
          </p:nvPr>
        </p:nvGraphicFramePr>
        <p:xfrm>
          <a:off x="508000" y="1476910"/>
          <a:ext cx="8128000" cy="4832410"/>
        </p:xfrm>
        <a:graphic>
          <a:graphicData uri="http://schemas.openxmlformats.org/presentationml/2006/ole">
            <mc:AlternateContent xmlns:mc="http://schemas.openxmlformats.org/markup-compatibility/2006">
              <mc:Choice xmlns:v="urn:schemas-microsoft-com:vml" Requires="v">
                <p:oleObj spid="_x0000_s29702" name="文档" r:id="rId6" imgW="3837032" imgH="2280879" progId="Word.Document.12">
                  <p:embed/>
                </p:oleObj>
              </mc:Choice>
              <mc:Fallback>
                <p:oleObj name="文档" r:id="rId6" imgW="3837032" imgH="2280879" progId="Word.Document.12">
                  <p:embed/>
                  <p:pic>
                    <p:nvPicPr>
                      <p:cNvPr id="0" name=""/>
                      <p:cNvPicPr/>
                      <p:nvPr/>
                    </p:nvPicPr>
                    <p:blipFill>
                      <a:blip r:embed="rId7"/>
                      <a:stretch>
                        <a:fillRect/>
                      </a:stretch>
                    </p:blipFill>
                    <p:spPr>
                      <a:xfrm>
                        <a:off x="508000" y="1476910"/>
                        <a:ext cx="8128000" cy="4832410"/>
                      </a:xfrm>
                      <a:prstGeom prst="rect">
                        <a:avLst/>
                      </a:prstGeom>
                    </p:spPr>
                  </p:pic>
                </p:oleObj>
              </mc:Fallback>
            </mc:AlternateContent>
          </a:graphicData>
        </a:graphic>
      </p:graphicFrame>
      <p:sp>
        <p:nvSpPr>
          <p:cNvPr id="6" name="矩形 5"/>
          <p:cNvSpPr/>
          <p:nvPr/>
        </p:nvSpPr>
        <p:spPr>
          <a:xfrm>
            <a:off x="3480863" y="1562460"/>
            <a:ext cx="1332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27932" y="2204864"/>
            <a:ext cx="1332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80863" y="2828139"/>
            <a:ext cx="1332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01946" y="3429000"/>
            <a:ext cx="365037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80066" y="3978869"/>
            <a:ext cx="1332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60032" y="4615629"/>
            <a:ext cx="1332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01946" y="5220699"/>
            <a:ext cx="1332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456929" y="5857459"/>
            <a:ext cx="1332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4039372"/>
      </p:ext>
    </p:extLst>
  </p:cSld>
  <p:clrMapOvr>
    <a:masterClrMapping/>
  </p:clrMapOvr>
  <mc:AlternateContent xmlns:mc="http://schemas.openxmlformats.org/markup-compatibility/2006">
    <mc:Choice xmlns:p14="http://schemas.microsoft.com/office/powerpoint/2010/main" Requires="p14">
      <p:transition spd="slow" p14:dur="11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烟柳画桥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名词活用为形容词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烟一样的</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画一样的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云树绕堤沙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名词活用为形容词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像云一样茂密的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异日图将好景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名词活用为动词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画图</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都门帐饮无绪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名词活用为动词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设帐</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多情自古伤离别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动词的为动用法</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为</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伤感</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760782" y="2730954"/>
            <a:ext cx="375543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67734" y="3150247"/>
            <a:ext cx="348844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15816" y="3555999"/>
            <a:ext cx="208823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15816" y="3966399"/>
            <a:ext cx="208823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39300" y="4377401"/>
            <a:ext cx="280085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6654697"/>
      </p:ext>
    </p:extLst>
  </p:cSld>
  <p:clrMapOvr>
    <a:masterClrMapping/>
  </p:clrMapOvr>
  <mc:AlternateContent xmlns:mc="http://schemas.openxmlformats.org/markup-compatibility/2006">
    <mc:Choice xmlns:p14="http://schemas.microsoft.com/office/powerpoint/2010/main" Requires="p14">
      <p:transition spd="slow" p14:dur="11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48944"/>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497560306"/>
              </p:ext>
            </p:extLst>
          </p:nvPr>
        </p:nvGraphicFramePr>
        <p:xfrm>
          <a:off x="508000" y="2428783"/>
          <a:ext cx="8128000" cy="3736521"/>
        </p:xfrm>
        <a:graphic>
          <a:graphicData uri="http://schemas.openxmlformats.org/presentationml/2006/ole">
            <mc:AlternateContent xmlns:mc="http://schemas.openxmlformats.org/markup-compatibility/2006">
              <mc:Choice xmlns:v="urn:schemas-microsoft-com:vml" Requires="v">
                <p:oleObj spid="_x0000_s30726" name="文档" r:id="rId6" imgW="3939948" imgH="1811096" progId="Word.Document.12">
                  <p:embed/>
                </p:oleObj>
              </mc:Choice>
              <mc:Fallback>
                <p:oleObj name="文档" r:id="rId6" imgW="3939948" imgH="1811096" progId="Word.Document.12">
                  <p:embed/>
                  <p:pic>
                    <p:nvPicPr>
                      <p:cNvPr id="0" name=""/>
                      <p:cNvPicPr/>
                      <p:nvPr/>
                    </p:nvPicPr>
                    <p:blipFill>
                      <a:blip r:embed="rId7"/>
                      <a:stretch>
                        <a:fillRect/>
                      </a:stretch>
                    </p:blipFill>
                    <p:spPr>
                      <a:xfrm>
                        <a:off x="508000" y="2428783"/>
                        <a:ext cx="8128000" cy="3736521"/>
                      </a:xfrm>
                      <a:prstGeom prst="rect">
                        <a:avLst/>
                      </a:prstGeom>
                    </p:spPr>
                  </p:pic>
                </p:oleObj>
              </mc:Fallback>
            </mc:AlternateContent>
          </a:graphicData>
        </a:graphic>
      </p:graphicFrame>
    </p:spTree>
    <p:extLst>
      <p:ext uri="{BB962C8B-B14F-4D97-AF65-F5344CB8AC3E}">
        <p14:creationId xmlns:p14="http://schemas.microsoft.com/office/powerpoint/2010/main" val="4068740880"/>
      </p:ext>
    </p:extLst>
  </p:cSld>
  <p:clrMapOvr>
    <a:masterClrMapping/>
  </p:clrMapOvr>
  <mc:AlternateContent xmlns:mc="http://schemas.openxmlformats.org/markup-compatibility/2006">
    <mc:Choice xmlns:p14="http://schemas.microsoft.com/office/powerpoint/2010/main" Requires="p14">
      <p:transition spd="slow" p14:dur="1100">
        <p:wipe dir="d"/>
      </p:transition>
    </mc:Choice>
    <mc:Fallback>
      <p:transition spd="slow">
        <p:wipe di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4129"/>
            <a:ext cx="8128000" cy="3363741"/>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千骑拥高牙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乘醉听箫鼓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吟赏烟霞。</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异日图将好景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归去凤池夸。</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重庆高考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念去去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千里烟波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暮霭沉沉楚天阔</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(2009·</a:t>
            </a:r>
            <a:r>
              <a:rPr lang="zh-CN" altLang="zh-CN" dirty="0">
                <a:solidFill>
                  <a:srgbClr val="000000"/>
                </a:solidFill>
                <a:latin typeface="Times New Roman" panose="02020603050405020304" pitchFamily="18" charset="0"/>
                <a:cs typeface="Times New Roman" panose="02020603050405020304" pitchFamily="18" charset="0"/>
              </a:rPr>
              <a:t>重庆高考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此去经年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应是良辰好景虚设</a:t>
            </a:r>
            <a:r>
              <a:rPr lang="zh-CN"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便纵有千种风情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更与何人说</a:t>
            </a:r>
            <a:r>
              <a:rPr lang="en-US" altLang="zh-CN" dirty="0">
                <a:solidFill>
                  <a:srgbClr val="000000"/>
                </a:solidFill>
                <a:latin typeface="Times New Roman" panose="02020603050405020304" pitchFamily="18" charset="0"/>
                <a:cs typeface="Times New Roman" panose="02020603050405020304" pitchFamily="18" charset="0"/>
              </a:rPr>
              <a:t>?(2009·</a:t>
            </a:r>
            <a:r>
              <a:rPr lang="zh-CN" altLang="zh-CN" dirty="0">
                <a:solidFill>
                  <a:srgbClr val="000000"/>
                </a:solidFill>
                <a:latin typeface="Times New Roman" panose="02020603050405020304" pitchFamily="18" charset="0"/>
                <a:cs typeface="Times New Roman" panose="02020603050405020304" pitchFamily="18" charset="0"/>
              </a:rPr>
              <a:t>浙江高考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多情自古伤离别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更那堪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冷落清秋节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今宵酒醒何处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杨柳岸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晓风残月。</a:t>
            </a:r>
            <a:r>
              <a:rPr lang="en-US" altLang="zh-CN" dirty="0">
                <a:solidFill>
                  <a:srgbClr val="000000"/>
                </a:solidFill>
                <a:latin typeface="Times New Roman" panose="02020603050405020304" pitchFamily="18" charset="0"/>
                <a:cs typeface="Times New Roman" panose="02020603050405020304" pitchFamily="18" charset="0"/>
              </a:rPr>
              <a:t>(2008·</a:t>
            </a:r>
            <a:r>
              <a:rPr lang="zh-CN" altLang="zh-CN" dirty="0">
                <a:solidFill>
                  <a:srgbClr val="000000"/>
                </a:solidFill>
                <a:latin typeface="Times New Roman" panose="02020603050405020304" pitchFamily="18" charset="0"/>
                <a:cs typeface="Times New Roman" panose="02020603050405020304" pitchFamily="18" charset="0"/>
              </a:rPr>
              <a:t>辽宁高考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394657" y="2326846"/>
            <a:ext cx="1116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22134" y="2326845"/>
            <a:ext cx="135036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85862" y="3140609"/>
            <a:ext cx="1584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46471" y="3560314"/>
            <a:ext cx="183844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12012" y="3555999"/>
            <a:ext cx="16713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76607" y="4380359"/>
            <a:ext cx="158417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2872" y="4380092"/>
            <a:ext cx="1332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1189914"/>
      </p:ext>
    </p:extLst>
  </p:cSld>
  <p:clrMapOvr>
    <a:masterClrMapping/>
  </p:clrMapOvr>
  <mc:AlternateContent xmlns:mc="http://schemas.openxmlformats.org/markup-compatibility/2006">
    <mc:Choice xmlns:p14="http://schemas.microsoft.com/office/powerpoint/2010/main" Requires="p14">
      <p:transition spd="slow" p14:dur="11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4"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28417"/>
            <a:ext cx="8128000" cy="4320863"/>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体会《望海潮》语言</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东南形胜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三吴都会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钱塘自古繁华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在词的上片中具有怎样的作用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繁华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总领下文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引出下面的铺叙。</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云树绕堤沙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怒涛卷霜雪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句中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若将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字改为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字好不好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表现了钱塘江潮来时波滚流翻、排山倒海的气势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则显得比较平淡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力度气势均没有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对浪花飞溅的情态描写也不如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形象逼真。</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三秋桂子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十里荷花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据说曾引起金主完颜亮投鞭渡江之志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这两句美在什么地方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这两句把不同季节、不同地方的景物高度浓缩在诗句中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给人以广泛的联想。</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6" action="ppaction://hlinksldjump"/>
          </p:cNvPr>
          <p:cNvSpPr/>
          <p:nvPr/>
        </p:nvSpPr>
        <p:spPr>
          <a:xfrm>
            <a:off x="3973902" y="1008668"/>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文本对译</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251520" y="2636912"/>
            <a:ext cx="86409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1520" y="3428808"/>
            <a:ext cx="8640960" cy="9362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9512" y="5084992"/>
            <a:ext cx="8640960" cy="9362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p:cNvSpPr>
            <a:spLocks noChangeAspect="1"/>
          </p:cNvSpPr>
          <p:nvPr/>
        </p:nvSpPr>
        <p:spPr>
          <a:xfrm>
            <a:off x="508000" y="1700808"/>
            <a:ext cx="8128000" cy="4247317"/>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在《望海潮》一词中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作者从哪些方面描写了杭州的繁华与美丽</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地理位置、历史传统、自然景观、市井面貌、百姓生活。</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这首词中使用了很多数词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这些数词在表意上具有怎样的作用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词中使用的数词表示数量的庞大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带有夸张的意味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使词具有了豪放的色彩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能表达对杭州风物的惊叹、赞美、艳羡之意。</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1107243155"/>
              </p:ext>
            </p:extLst>
          </p:nvPr>
        </p:nvGraphicFramePr>
        <p:xfrm>
          <a:off x="508000" y="2990063"/>
          <a:ext cx="8128000" cy="2886054"/>
        </p:xfrm>
        <a:graphic>
          <a:graphicData uri="http://schemas.openxmlformats.org/presentationml/2006/ole">
            <mc:AlternateContent xmlns:mc="http://schemas.openxmlformats.org/markup-compatibility/2006">
              <mc:Choice xmlns:v="urn:schemas-microsoft-com:vml" Requires="v">
                <p:oleObj spid="_x0000_s15377" name="文档" r:id="rId7" imgW="3893887" imgH="1383071" progId="Word.Document.12">
                  <p:embed/>
                </p:oleObj>
              </mc:Choice>
              <mc:Fallback>
                <p:oleObj name="文档" r:id="rId7" imgW="3893887" imgH="1383071" progId="Word.Document.12">
                  <p:embed/>
                  <p:pic>
                    <p:nvPicPr>
                      <p:cNvPr id="0" name=""/>
                      <p:cNvPicPr/>
                      <p:nvPr/>
                    </p:nvPicPr>
                    <p:blipFill>
                      <a:blip r:embed="rId8"/>
                      <a:stretch>
                        <a:fillRect/>
                      </a:stretch>
                    </p:blipFill>
                    <p:spPr>
                      <a:xfrm>
                        <a:off x="508000" y="2990063"/>
                        <a:ext cx="8128000" cy="2886054"/>
                      </a:xfrm>
                      <a:prstGeom prst="rect">
                        <a:avLst/>
                      </a:prstGeom>
                    </p:spPr>
                  </p:pic>
                </p:oleObj>
              </mc:Fallback>
            </mc:AlternateContent>
          </a:graphicData>
        </a:graphic>
      </p:graphicFrame>
      <p:sp>
        <p:nvSpPr>
          <p:cNvPr id="14" name="矩形 13">
            <a:hlinkClick r:id="rId9" action="ppaction://hlinksldjump"/>
          </p:cNvPr>
          <p:cNvSpPr/>
          <p:nvPr/>
        </p:nvSpPr>
        <p:spPr>
          <a:xfrm>
            <a:off x="3973902" y="1008668"/>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文本对译</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9" name="矩形 8"/>
          <p:cNvSpPr/>
          <p:nvPr/>
        </p:nvSpPr>
        <p:spPr>
          <a:xfrm>
            <a:off x="323528" y="2197112"/>
            <a:ext cx="86409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1520" y="5085183"/>
            <a:ext cx="8640960" cy="8629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8449856"/>
      </p:ext>
    </p:extLst>
  </p:cSld>
  <p:clrMapOvr>
    <a:masterClrMapping/>
  </p:clrMapOvr>
  <mc:AlternateContent xmlns:mc="http://schemas.openxmlformats.org/markup-compatibility/2006">
    <mc:Choice xmlns:p14="http://schemas.microsoft.com/office/powerpoint/2010/main" Requires="p14">
      <p:transition spd="slow" p14:dur="20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16568"/>
            <a:ext cx="8128000" cy="4748736"/>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鉴赏《雨霖铃》的景与情</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寒蝉凄切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对长亭晚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骤雨初歇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交代了哪些内容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交代了分别的时间、地点以及特定环境。渲染了一种凄楚悲凉的气氛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为全词奠定了低沉伤感的情调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烘托出浓浓的离愁别绪。</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执手相看泪眼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竟无语凝噎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采用了怎样的描写手法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有怎样的表达效果</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白描手法。寥寥数语便把缠绵眷恋之情、无可奈何之意惟妙惟肖地表达了出来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收到了此时无声胜有声的表达效果。</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念去去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千里烟波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暮霭沉沉楚天阔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三句再次描写景物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这里的景物描写与词的开头三句有什么不同</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开头三句写的是眼前的景物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而这三句写的是想象中的景物。前者是实景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此处是虚景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是词人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缘情设景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6" action="ppaction://hlinksldjump"/>
          </p:cNvPr>
          <p:cNvSpPr/>
          <p:nvPr/>
        </p:nvSpPr>
        <p:spPr>
          <a:xfrm>
            <a:off x="3973902" y="1008668"/>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文本对译</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251520" y="2420888"/>
            <a:ext cx="8640960"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1520" y="3645024"/>
            <a:ext cx="8640960"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3528" y="5301208"/>
            <a:ext cx="8640960"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018086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081879"/>
            <a:ext cx="8128000" cy="2948243"/>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宋词一般上片写景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下片抒情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这首词符合这一特点吗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上下片各写的是什么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符合。上片起首三句写别时之景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渲染氛围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下片是词人想象别后羁旅生活孤独痛苦的愁情。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也可以理解为不符合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结合下片虚写的景物分析即可。</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今宵酒醒何处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杨柳岸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晓风残月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是千古名句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你能说说理由吗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融情于景。没有一个字写情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而又没有一个字不写情。词人设想旅途中的情景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待今宵酒醒之后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我将身在何方呢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我的身边还能有我的知心人陪伴我吗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不会有了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陪伴我的将只有岸边杨柳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耳畔清风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天边残月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6" action="ppaction://hlinksldjump"/>
          </p:cNvPr>
          <p:cNvSpPr/>
          <p:nvPr/>
        </p:nvSpPr>
        <p:spPr>
          <a:xfrm>
            <a:off x="3973902" y="1008668"/>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文本对译</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251520" y="2564904"/>
            <a:ext cx="8640960"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7946" y="3774066"/>
            <a:ext cx="8640960" cy="12560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48929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081879"/>
            <a:ext cx="8128000" cy="2948243"/>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《望海潮》一词的上片写景具有怎样的特点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作者是按照怎样的角度来写的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《望海潮》上片先从杭州地理位置上说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它是东南的重镇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从历史传统上说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它自古以来便是繁华都市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从自然景观看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这里有著名的钱塘江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有秀丽的西湖。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烟柳画桥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风帘翠幕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参差十万人家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云树绕堤沙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怒涛卷霜雪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天堑无涯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侧重刻画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市列珠玑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户盈罗绮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侧重突出了杭州的富庶繁华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寥寥数语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运用了动静结合、比喻、夸张等手法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极力铺排渲染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从不同角度表现了杭州的繁荣、美丽、富饶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西湖与钱塘胜景尽收眼底。</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6" action="ppaction://hlinksldjump"/>
          </p:cNvPr>
          <p:cNvSpPr/>
          <p:nvPr/>
        </p:nvSpPr>
        <p:spPr>
          <a:xfrm>
            <a:off x="3973902" y="1008668"/>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文本对译</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9" name="矩形 8"/>
          <p:cNvSpPr/>
          <p:nvPr/>
        </p:nvSpPr>
        <p:spPr>
          <a:xfrm>
            <a:off x="251520" y="2636912"/>
            <a:ext cx="8640960" cy="27363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624003109"/>
              </p:ext>
            </p:extLst>
          </p:nvPr>
        </p:nvGraphicFramePr>
        <p:xfrm>
          <a:off x="508000" y="840850"/>
          <a:ext cx="8128000" cy="6764614"/>
        </p:xfrm>
        <a:graphic>
          <a:graphicData uri="http://schemas.openxmlformats.org/presentationml/2006/ole">
            <mc:AlternateContent xmlns:mc="http://schemas.openxmlformats.org/markup-compatibility/2006">
              <mc:Choice xmlns:v="urn:schemas-microsoft-com:vml" Requires="v">
                <p:oleObj spid="_x0000_s3091" name="文档" r:id="rId3" imgW="3946425" imgH="3285244" progId="Word.Document.12">
                  <p:embed/>
                </p:oleObj>
              </mc:Choice>
              <mc:Fallback>
                <p:oleObj name="文档" r:id="rId3" imgW="3946425" imgH="3285244" progId="Word.Document.12">
                  <p:embed/>
                  <p:pic>
                    <p:nvPicPr>
                      <p:cNvPr id="0" name=""/>
                      <p:cNvPicPr/>
                      <p:nvPr/>
                    </p:nvPicPr>
                    <p:blipFill>
                      <a:blip r:embed="rId4"/>
                      <a:stretch>
                        <a:fillRect/>
                      </a:stretch>
                    </p:blipFill>
                    <p:spPr>
                      <a:xfrm>
                        <a:off x="508000" y="840850"/>
                        <a:ext cx="8128000" cy="6764614"/>
                      </a:xfrm>
                      <a:prstGeom prst="rect">
                        <a:avLst/>
                      </a:prstGeom>
                    </p:spPr>
                  </p:pic>
                </p:oleObj>
              </mc:Fallback>
            </mc:AlternateContent>
          </a:graphicData>
        </a:graphic>
      </p:graphicFrame>
    </p:spTree>
    <p:extLst>
      <p:ext uri="{BB962C8B-B14F-4D97-AF65-F5344CB8AC3E}">
        <p14:creationId xmlns:p14="http://schemas.microsoft.com/office/powerpoint/2010/main" val="2775742441"/>
      </p:ext>
    </p:extLst>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870751"/>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关于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离情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别时容易见时难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也有人说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相见时难别亦难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。你认为《雨霖铃》一词应该属于哪一种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谈谈你的理解。</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85799983"/>
              </p:ext>
            </p:extLst>
          </p:nvPr>
        </p:nvGraphicFramePr>
        <p:xfrm>
          <a:off x="508000" y="2278701"/>
          <a:ext cx="8128000" cy="5049748"/>
        </p:xfrm>
        <a:graphic>
          <a:graphicData uri="http://schemas.openxmlformats.org/presentationml/2006/ole">
            <mc:AlternateContent xmlns:mc="http://schemas.openxmlformats.org/markup-compatibility/2006">
              <mc:Choice xmlns:v="urn:schemas-microsoft-com:vml" Requires="v">
                <p:oleObj spid="_x0000_s31750" name="文档" r:id="rId7" imgW="3998962" imgH="2484272" progId="Word.Document.12">
                  <p:embed/>
                </p:oleObj>
              </mc:Choice>
              <mc:Fallback>
                <p:oleObj name="文档" r:id="rId7" imgW="3998962" imgH="2484272" progId="Word.Document.12">
                  <p:embed/>
                  <p:pic>
                    <p:nvPicPr>
                      <p:cNvPr id="0" name=""/>
                      <p:cNvPicPr/>
                      <p:nvPr/>
                    </p:nvPicPr>
                    <p:blipFill>
                      <a:blip r:embed="rId8"/>
                      <a:stretch>
                        <a:fillRect/>
                      </a:stretch>
                    </p:blipFill>
                    <p:spPr>
                      <a:xfrm>
                        <a:off x="508000" y="2278701"/>
                        <a:ext cx="8128000" cy="5049748"/>
                      </a:xfrm>
                      <a:prstGeom prst="rect">
                        <a:avLst/>
                      </a:prstGeom>
                    </p:spPr>
                  </p:pic>
                </p:oleObj>
              </mc:Fallback>
            </mc:AlternateContent>
          </a:graphicData>
        </a:graphic>
      </p:graphicFrame>
      <p:sp>
        <p:nvSpPr>
          <p:cNvPr id="10" name="矩形 9">
            <a:hlinkClick r:id="rId9" action="ppaction://hlinksldjump"/>
          </p:cNvPr>
          <p:cNvSpPr/>
          <p:nvPr/>
        </p:nvSpPr>
        <p:spPr>
          <a:xfrm>
            <a:off x="3973902" y="1008668"/>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文本对译</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9" name="矩形 8"/>
          <p:cNvSpPr/>
          <p:nvPr/>
        </p:nvSpPr>
        <p:spPr>
          <a:xfrm>
            <a:off x="284571" y="2287888"/>
            <a:ext cx="8280920" cy="43094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6535881"/>
      </p:ext>
    </p:extLst>
  </p:cSld>
  <p:clrMapOvr>
    <a:masterClrMapping/>
  </p:clrMapOvr>
  <mc:AlternateContent xmlns:mc="http://schemas.openxmlformats.org/markup-compatibility/2006">
    <mc:Choice xmlns:p14="http://schemas.microsoft.com/office/powerpoint/2010/main" Requires="p14">
      <p:transition spd="slow" p14:dur="16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08933684"/>
              </p:ext>
            </p:extLst>
          </p:nvPr>
        </p:nvGraphicFramePr>
        <p:xfrm>
          <a:off x="508000" y="2083550"/>
          <a:ext cx="8128000" cy="3073642"/>
        </p:xfrm>
        <a:graphic>
          <a:graphicData uri="http://schemas.openxmlformats.org/presentationml/2006/ole">
            <mc:AlternateContent xmlns:mc="http://schemas.openxmlformats.org/markup-compatibility/2006">
              <mc:Choice xmlns:v="urn:schemas-microsoft-com:vml" Requires="v">
                <p:oleObj spid="_x0000_s32774" name="文档" r:id="rId7" imgW="3837032" imgH="1451109" progId="Word.Document.12">
                  <p:embed/>
                </p:oleObj>
              </mc:Choice>
              <mc:Fallback>
                <p:oleObj name="文档" r:id="rId7" imgW="3837032" imgH="1451109" progId="Word.Document.12">
                  <p:embed/>
                  <p:pic>
                    <p:nvPicPr>
                      <p:cNvPr id="0" name=""/>
                      <p:cNvPicPr/>
                      <p:nvPr/>
                    </p:nvPicPr>
                    <p:blipFill>
                      <a:blip r:embed="rId8"/>
                      <a:stretch>
                        <a:fillRect/>
                      </a:stretch>
                    </p:blipFill>
                    <p:spPr>
                      <a:xfrm>
                        <a:off x="508000" y="2083550"/>
                        <a:ext cx="8128000" cy="3073642"/>
                      </a:xfrm>
                      <a:prstGeom prst="rect">
                        <a:avLst/>
                      </a:prstGeom>
                    </p:spPr>
                  </p:pic>
                </p:oleObj>
              </mc:Fallback>
            </mc:AlternateContent>
          </a:graphicData>
        </a:graphic>
      </p:graphicFrame>
      <p:sp>
        <p:nvSpPr>
          <p:cNvPr id="11" name="矩形 10">
            <a:hlinkClick r:id="rId9" action="ppaction://hlinksldjump"/>
          </p:cNvPr>
          <p:cNvSpPr/>
          <p:nvPr/>
        </p:nvSpPr>
        <p:spPr>
          <a:xfrm>
            <a:off x="3973902" y="1008668"/>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文本对译</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cut thruBlk="1"/>
      </p:transition>
    </mc:Choice>
    <mc:Fallback>
      <p:transition spd="slow">
        <p:cut thruBlk="1"/>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9" name="Picture 167"/>
          <p:cNvPicPr/>
          <p:nvPr/>
        </p:nvPicPr>
        <p:blipFill>
          <a:blip r:embed="rId6"/>
          <a:stretch>
            <a:fillRect/>
          </a:stretch>
        </p:blipFill>
        <p:spPr>
          <a:xfrm>
            <a:off x="539552" y="2101332"/>
            <a:ext cx="8016915" cy="3127868"/>
          </a:xfrm>
          <a:prstGeom prst="rect">
            <a:avLst/>
          </a:prstGeom>
        </p:spPr>
      </p:pic>
      <p:sp>
        <p:nvSpPr>
          <p:cNvPr id="10" name="矩形 9">
            <a:hlinkClick r:id="rId7" action="ppaction://hlinksldjump"/>
          </p:cNvPr>
          <p:cNvSpPr/>
          <p:nvPr/>
        </p:nvSpPr>
        <p:spPr>
          <a:xfrm>
            <a:off x="3973902" y="1008668"/>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文本对译</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8805273"/>
      </p:ext>
    </p:extLst>
  </p:cSld>
  <p:clrMapOvr>
    <a:masterClrMapping/>
  </p:clrMapOvr>
  <mc:AlternateContent xmlns:mc="http://schemas.openxmlformats.org/markup-compatibility/2006">
    <mc:Choice xmlns:p14="http://schemas.microsoft.com/office/powerpoint/2010/main" Requires="p14">
      <p:transition spd="slow" p14:dur="1300">
        <p:pull/>
      </p:transition>
    </mc:Choice>
    <mc:Fallback>
      <p:transition spd="slow">
        <p:pull/>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1052"/>
            <a:ext cx="8128000" cy="4610236"/>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《雨霖铃》的虚实之美</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虚实结合是中国古典诗歌中重要的艺术表现手法之一。所谓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是指客观世界中存在的实景、实事、实境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是可以通过视觉、听觉等感觉捕捉到的部分。所谓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是指主观意识中存在的情感、设想、梦境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是通过诗人主观想象得到的部分。虚实结合是指现实的景、事与想象的景、事互相映衬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交织融合。这一手法《雨霖铃》中得到了完美体现。寒蝉、长亭、暮雨、兰舟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是词人的眼前景、是实景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暮霭、楚天、杨柳岸、晓风残月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是想象景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是虚景。实景与虚景的结合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表现了词人离别时的难分难舍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离别后的担忧相思。</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学以致用</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借鉴《雨霖铃》中虚实结合、缘情设景的手法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为词人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柳永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和恋人设想一个由期盼到相聚的场面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然后至少使用两种修辞手法描写这一场景。</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6" action="ppaction://hlinksldjump"/>
          </p:cNvPr>
          <p:cNvSpPr/>
          <p:nvPr/>
        </p:nvSpPr>
        <p:spPr>
          <a:xfrm>
            <a:off x="3973902" y="1008668"/>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文本对译</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blinds/>
      </p:transition>
    </mc:Choice>
    <mc:Fallback>
      <p:transition spd="slow">
        <p:blind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2408423"/>
            <a:ext cx="8128000" cy="2532745"/>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孤独的客船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已经装满我三年的思念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我就要返回到我日思夜想的汴京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去和她相见。想当年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长亭送别的景象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又清晰地呈现在我的眼前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清秋暮雨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衰草寒蝉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四目相对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泪痕阑干。是船夫一声声的催促割断了遥送的视线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是江天暮雨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拉长了叮嘱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掩埋了嗔怨。今夜无眠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无眠的还有远方的明月。在明月下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花香袭鼻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清风拂帘。她一定也夜不成眠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眉儿频画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窗儿频眺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碎步辗转。盼晓星早早出现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望层层叠叠的远山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哪一个明白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此时的我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正归心似箭。</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6" action="ppaction://hlinksldjump"/>
          </p:cNvPr>
          <p:cNvSpPr/>
          <p:nvPr/>
        </p:nvSpPr>
        <p:spPr>
          <a:xfrm>
            <a:off x="3973902" y="1008668"/>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文本对译</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38271641"/>
      </p:ext>
    </p:extLst>
  </p:cSld>
  <p:clrMapOvr>
    <a:masterClrMapping/>
  </p:clrMapOvr>
  <mc:AlternateContent xmlns:mc="http://schemas.openxmlformats.org/markup-compatibility/2006">
    <mc:Choice xmlns:p14="http://schemas.microsoft.com/office/powerpoint/2010/main" Requires="p14">
      <p:transition spd="slow" p14:dur="1300">
        <p:zoom/>
      </p:transition>
    </mc:Choice>
    <mc:Fallback>
      <p:transition spd="slow">
        <p:zo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3902" y="1008668"/>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4208713863"/>
              </p:ext>
            </p:extLst>
          </p:nvPr>
        </p:nvGraphicFramePr>
        <p:xfrm>
          <a:off x="508000" y="1340768"/>
          <a:ext cx="8128000" cy="5253829"/>
        </p:xfrm>
        <a:graphic>
          <a:graphicData uri="http://schemas.openxmlformats.org/presentationml/2006/ole">
            <mc:AlternateContent xmlns:mc="http://schemas.openxmlformats.org/markup-compatibility/2006">
              <mc:Choice xmlns:v="urn:schemas-microsoft-com:vml" Requires="v">
                <p:oleObj spid="_x0000_s33798" name="文档" r:id="rId8" imgW="3888130" imgH="2512711" progId="Word.Document.12">
                  <p:embed/>
                </p:oleObj>
              </mc:Choice>
              <mc:Fallback>
                <p:oleObj name="文档" r:id="rId8" imgW="3888130" imgH="2512711" progId="Word.Document.12">
                  <p:embed/>
                  <p:pic>
                    <p:nvPicPr>
                      <p:cNvPr id="0" name=""/>
                      <p:cNvPicPr/>
                      <p:nvPr/>
                    </p:nvPicPr>
                    <p:blipFill>
                      <a:blip r:embed="rId9"/>
                      <a:stretch>
                        <a:fillRect/>
                      </a:stretch>
                    </p:blipFill>
                    <p:spPr>
                      <a:xfrm>
                        <a:off x="508000" y="1340768"/>
                        <a:ext cx="8128000" cy="5253829"/>
                      </a:xfrm>
                      <a:prstGeom prst="rect">
                        <a:avLst/>
                      </a:prstGeom>
                    </p:spPr>
                  </p:pic>
                </p:oleObj>
              </mc:Fallback>
            </mc:AlternateContent>
          </a:graphicData>
        </a:graphic>
      </p:graphicFrame>
    </p:spTree>
    <p:extLst>
      <p:ext uri="{BB962C8B-B14F-4D97-AF65-F5344CB8AC3E}">
        <p14:creationId xmlns:p14="http://schemas.microsoft.com/office/powerpoint/2010/main" val="47714391"/>
      </p:ext>
    </p:extLst>
  </p:cSld>
  <p:clrMapOvr>
    <a:masterClrMapping/>
  </p:clrMapOvr>
  <mc:AlternateContent xmlns:mc="http://schemas.openxmlformats.org/markup-compatibility/2006">
    <mc:Choice xmlns:p14="http://schemas.microsoft.com/office/powerpoint/2010/main" Requires="p14">
      <p:transition spd="slow" p14:dur="1300">
        <p:strips/>
      </p:transition>
    </mc:Choice>
    <mc:Fallback>
      <p:transition spd="slow">
        <p:strip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3902" y="1008668"/>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369850651"/>
              </p:ext>
            </p:extLst>
          </p:nvPr>
        </p:nvGraphicFramePr>
        <p:xfrm>
          <a:off x="508000" y="1484784"/>
          <a:ext cx="8128000" cy="4680159"/>
        </p:xfrm>
        <a:graphic>
          <a:graphicData uri="http://schemas.openxmlformats.org/presentationml/2006/ole">
            <mc:AlternateContent xmlns:mc="http://schemas.openxmlformats.org/markup-compatibility/2006">
              <mc:Choice xmlns:v="urn:schemas-microsoft-com:vml" Requires="v">
                <p:oleObj spid="_x0000_s34821" name="文档" r:id="rId8" imgW="3884531" imgH="2237321" progId="Word.Document.12">
                  <p:embed/>
                </p:oleObj>
              </mc:Choice>
              <mc:Fallback>
                <p:oleObj name="文档" r:id="rId8" imgW="3884531" imgH="2237321" progId="Word.Document.12">
                  <p:embed/>
                  <p:pic>
                    <p:nvPicPr>
                      <p:cNvPr id="0" name=""/>
                      <p:cNvPicPr/>
                      <p:nvPr/>
                    </p:nvPicPr>
                    <p:blipFill>
                      <a:blip r:embed="rId9"/>
                      <a:stretch>
                        <a:fillRect/>
                      </a:stretch>
                    </p:blipFill>
                    <p:spPr>
                      <a:xfrm>
                        <a:off x="508000" y="1484784"/>
                        <a:ext cx="8128000" cy="4680159"/>
                      </a:xfrm>
                      <a:prstGeom prst="rect">
                        <a:avLst/>
                      </a:prstGeom>
                    </p:spPr>
                  </p:pic>
                </p:oleObj>
              </mc:Fallback>
            </mc:AlternateContent>
          </a:graphicData>
        </a:graphic>
      </p:graphicFrame>
    </p:spTree>
    <p:extLst>
      <p:ext uri="{BB962C8B-B14F-4D97-AF65-F5344CB8AC3E}">
        <p14:creationId xmlns:p14="http://schemas.microsoft.com/office/powerpoint/2010/main" val="1309304378"/>
      </p:ext>
    </p:extLst>
  </p:cSld>
  <p:clrMapOvr>
    <a:masterClrMapping/>
  </p:clrMapOvr>
  <mc:AlternateContent xmlns:mc="http://schemas.openxmlformats.org/markup-compatibility/2006">
    <mc:Choice xmlns:p14="http://schemas.microsoft.com/office/powerpoint/2010/main"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3902" y="1008668"/>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661962424"/>
              </p:ext>
            </p:extLst>
          </p:nvPr>
        </p:nvGraphicFramePr>
        <p:xfrm>
          <a:off x="508000" y="1345800"/>
          <a:ext cx="8128000" cy="5417602"/>
        </p:xfrm>
        <a:graphic>
          <a:graphicData uri="http://schemas.openxmlformats.org/presentationml/2006/ole">
            <mc:AlternateContent xmlns:mc="http://schemas.openxmlformats.org/markup-compatibility/2006">
              <mc:Choice xmlns:v="urn:schemas-microsoft-com:vml" Requires="v">
                <p:oleObj spid="_x0000_s35845" name="文档" r:id="rId8" imgW="4041064" imgH="2694505" progId="Word.Document.12">
                  <p:embed/>
                </p:oleObj>
              </mc:Choice>
              <mc:Fallback>
                <p:oleObj name="文档" r:id="rId8" imgW="4041064" imgH="2694505" progId="Word.Document.12">
                  <p:embed/>
                  <p:pic>
                    <p:nvPicPr>
                      <p:cNvPr id="0" name=""/>
                      <p:cNvPicPr/>
                      <p:nvPr/>
                    </p:nvPicPr>
                    <p:blipFill>
                      <a:blip r:embed="rId9"/>
                      <a:stretch>
                        <a:fillRect/>
                      </a:stretch>
                    </p:blipFill>
                    <p:spPr>
                      <a:xfrm>
                        <a:off x="508000" y="1345800"/>
                        <a:ext cx="8128000" cy="5417602"/>
                      </a:xfrm>
                      <a:prstGeom prst="rect">
                        <a:avLst/>
                      </a:prstGeom>
                    </p:spPr>
                  </p:pic>
                </p:oleObj>
              </mc:Fallback>
            </mc:AlternateContent>
          </a:graphicData>
        </a:graphic>
      </p:graphicFrame>
    </p:spTree>
    <p:extLst>
      <p:ext uri="{BB962C8B-B14F-4D97-AF65-F5344CB8AC3E}">
        <p14:creationId xmlns:p14="http://schemas.microsoft.com/office/powerpoint/2010/main" val="20689463"/>
      </p:ext>
    </p:extLst>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3902" y="1008668"/>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158887663"/>
              </p:ext>
            </p:extLst>
          </p:nvPr>
        </p:nvGraphicFramePr>
        <p:xfrm>
          <a:off x="508000" y="2316173"/>
          <a:ext cx="8128000" cy="2697003"/>
        </p:xfrm>
        <a:graphic>
          <a:graphicData uri="http://schemas.openxmlformats.org/presentationml/2006/ole">
            <mc:AlternateContent xmlns:mc="http://schemas.openxmlformats.org/markup-compatibility/2006">
              <mc:Choice xmlns:v="urn:schemas-microsoft-com:vml" Requires="v">
                <p:oleObj spid="_x0000_s36869" name="文档" r:id="rId8" imgW="3837032" imgH="1273275" progId="Word.Document.12">
                  <p:embed/>
                </p:oleObj>
              </mc:Choice>
              <mc:Fallback>
                <p:oleObj name="文档" r:id="rId8" imgW="3837032" imgH="1273275" progId="Word.Document.12">
                  <p:embed/>
                  <p:pic>
                    <p:nvPicPr>
                      <p:cNvPr id="0" name=""/>
                      <p:cNvPicPr/>
                      <p:nvPr/>
                    </p:nvPicPr>
                    <p:blipFill>
                      <a:blip r:embed="rId9"/>
                      <a:stretch>
                        <a:fillRect/>
                      </a:stretch>
                    </p:blipFill>
                    <p:spPr>
                      <a:xfrm>
                        <a:off x="508000" y="2316173"/>
                        <a:ext cx="8128000" cy="2697003"/>
                      </a:xfrm>
                      <a:prstGeom prst="rect">
                        <a:avLst/>
                      </a:prstGeom>
                    </p:spPr>
                  </p:pic>
                </p:oleObj>
              </mc:Fallback>
            </mc:AlternateContent>
          </a:graphicData>
        </a:graphic>
      </p:graphicFrame>
    </p:spTree>
    <p:extLst>
      <p:ext uri="{BB962C8B-B14F-4D97-AF65-F5344CB8AC3E}">
        <p14:creationId xmlns:p14="http://schemas.microsoft.com/office/powerpoint/2010/main" val="629799864"/>
      </p:ext>
    </p:extLst>
  </p:cSld>
  <p:clrMapOvr>
    <a:masterClrMapping/>
  </p:clrMapOvr>
  <mc:AlternateContent xmlns:mc="http://schemas.openxmlformats.org/markup-compatibility/2006">
    <mc:Choice xmlns:p14="http://schemas.microsoft.com/office/powerpoint/2010/main"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3902" y="1008668"/>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95632135"/>
              </p:ext>
            </p:extLst>
          </p:nvPr>
        </p:nvGraphicFramePr>
        <p:xfrm>
          <a:off x="508000" y="1438745"/>
          <a:ext cx="8128000" cy="5158607"/>
        </p:xfrm>
        <a:graphic>
          <a:graphicData uri="http://schemas.openxmlformats.org/presentationml/2006/ole">
            <mc:AlternateContent xmlns:mc="http://schemas.openxmlformats.org/markup-compatibility/2006">
              <mc:Choice xmlns:v="urn:schemas-microsoft-com:vml" Requires="v">
                <p:oleObj spid="_x0000_s37893" name="文档" r:id="rId8" imgW="3837032" imgH="2435314" progId="Word.Document.12">
                  <p:embed/>
                </p:oleObj>
              </mc:Choice>
              <mc:Fallback>
                <p:oleObj name="文档" r:id="rId8" imgW="3837032" imgH="2435314" progId="Word.Document.12">
                  <p:embed/>
                  <p:pic>
                    <p:nvPicPr>
                      <p:cNvPr id="0" name=""/>
                      <p:cNvPicPr/>
                      <p:nvPr/>
                    </p:nvPicPr>
                    <p:blipFill>
                      <a:blip r:embed="rId9"/>
                      <a:stretch>
                        <a:fillRect/>
                      </a:stretch>
                    </p:blipFill>
                    <p:spPr>
                      <a:xfrm>
                        <a:off x="508000" y="1438745"/>
                        <a:ext cx="8128000" cy="5158607"/>
                      </a:xfrm>
                      <a:prstGeom prst="rect">
                        <a:avLst/>
                      </a:prstGeom>
                    </p:spPr>
                  </p:pic>
                </p:oleObj>
              </mc:Fallback>
            </mc:AlternateContent>
          </a:graphicData>
        </a:graphic>
      </p:graphicFrame>
    </p:spTree>
    <p:extLst>
      <p:ext uri="{BB962C8B-B14F-4D97-AF65-F5344CB8AC3E}">
        <p14:creationId xmlns:p14="http://schemas.microsoft.com/office/powerpoint/2010/main" val="2687300447"/>
      </p:ext>
    </p:extLst>
  </p:cSld>
  <p:clrMapOvr>
    <a:masterClrMapping/>
  </p:clrMapOvr>
  <mc:AlternateContent xmlns:mc="http://schemas.openxmlformats.org/markup-compatibility/2006">
    <mc:Choice xmlns:p14="http://schemas.microsoft.com/office/powerpoint/2010/main" Requires="p14">
      <p:transition spd="slow" p14:dur="1300">
        <p:pull/>
      </p:transition>
    </mc:Choice>
    <mc:Fallback>
      <p:transition spd="slow">
        <p:pull/>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1504797"/>
            <a:ext cx="8128000" cy="410240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学法提示</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联系背景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了解生平。了解作家的生平际遇以及所处的时代背景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对理解诗词创作的特色、作家的创作倾向及作品的思想情感具有重要的作用。</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找准词眼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把握基调。词眼是词中最精练传神的一个字或一句话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它往往在结构或内容上起着提纲挈领的作用。在欣赏过程中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我们应认真思考、反复吟咏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去发现那些最传神的词眼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从而由点及面、层层深入地领会作品的意蕴。</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立足意象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领悟意境。意象是渗透了作者主观感情的客观外物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意境是指作品中呈现的情景交融、虚实相生、活跃着生命律动的韵味无穷的诗意空间。只有抓住意象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领悟了意境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才能称得上是真正读懂了作品。</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6799969"/>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3902" y="1008668"/>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505848909"/>
              </p:ext>
            </p:extLst>
          </p:nvPr>
        </p:nvGraphicFramePr>
        <p:xfrm>
          <a:off x="508000" y="1542777"/>
          <a:ext cx="8128000" cy="4622527"/>
        </p:xfrm>
        <a:graphic>
          <a:graphicData uri="http://schemas.openxmlformats.org/presentationml/2006/ole">
            <mc:AlternateContent xmlns:mc="http://schemas.openxmlformats.org/markup-compatibility/2006">
              <mc:Choice xmlns:v="urn:schemas-microsoft-com:vml" Requires="v">
                <p:oleObj spid="_x0000_s38917" name="文档" r:id="rId8" imgW="3846388" imgH="2187643" progId="Word.Document.12">
                  <p:embed/>
                </p:oleObj>
              </mc:Choice>
              <mc:Fallback>
                <p:oleObj name="文档" r:id="rId8" imgW="3846388" imgH="2187643" progId="Word.Document.12">
                  <p:embed/>
                  <p:pic>
                    <p:nvPicPr>
                      <p:cNvPr id="0" name=""/>
                      <p:cNvPicPr/>
                      <p:nvPr/>
                    </p:nvPicPr>
                    <p:blipFill>
                      <a:blip r:embed="rId9"/>
                      <a:stretch>
                        <a:fillRect/>
                      </a:stretch>
                    </p:blipFill>
                    <p:spPr>
                      <a:xfrm>
                        <a:off x="508000" y="1542777"/>
                        <a:ext cx="8128000" cy="4622527"/>
                      </a:xfrm>
                      <a:prstGeom prst="rect">
                        <a:avLst/>
                      </a:prstGeom>
                    </p:spPr>
                  </p:pic>
                </p:oleObj>
              </mc:Fallback>
            </mc:AlternateContent>
          </a:graphicData>
        </a:graphic>
      </p:graphicFrame>
    </p:spTree>
    <p:extLst>
      <p:ext uri="{BB962C8B-B14F-4D97-AF65-F5344CB8AC3E}">
        <p14:creationId xmlns:p14="http://schemas.microsoft.com/office/powerpoint/2010/main" val="3209358381"/>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973902" y="1008668"/>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文本对译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679502945"/>
              </p:ext>
            </p:extLst>
          </p:nvPr>
        </p:nvGraphicFramePr>
        <p:xfrm>
          <a:off x="508000" y="1412776"/>
          <a:ext cx="8128000" cy="5050408"/>
        </p:xfrm>
        <a:graphic>
          <a:graphicData uri="http://schemas.openxmlformats.org/presentationml/2006/ole">
            <mc:AlternateContent xmlns:mc="http://schemas.openxmlformats.org/markup-compatibility/2006">
              <mc:Choice xmlns:v="urn:schemas-microsoft-com:vml" Requires="v">
                <p:oleObj spid="_x0000_s39941" name="文档" r:id="rId8" imgW="4414944" imgH="2743823" progId="Word.Document.12">
                  <p:embed/>
                </p:oleObj>
              </mc:Choice>
              <mc:Fallback>
                <p:oleObj name="文档" r:id="rId8" imgW="4414944" imgH="2743823" progId="Word.Document.12">
                  <p:embed/>
                  <p:pic>
                    <p:nvPicPr>
                      <p:cNvPr id="0" name=""/>
                      <p:cNvPicPr/>
                      <p:nvPr/>
                    </p:nvPicPr>
                    <p:blipFill>
                      <a:blip r:embed="rId9"/>
                      <a:stretch>
                        <a:fillRect/>
                      </a:stretch>
                    </p:blipFill>
                    <p:spPr>
                      <a:xfrm>
                        <a:off x="508000" y="1412776"/>
                        <a:ext cx="8128000" cy="5050408"/>
                      </a:xfrm>
                      <a:prstGeom prst="rect">
                        <a:avLst/>
                      </a:prstGeom>
                    </p:spPr>
                  </p:pic>
                </p:oleObj>
              </mc:Fallback>
            </mc:AlternateContent>
          </a:graphicData>
        </a:graphic>
      </p:graphicFrame>
    </p:spTree>
    <p:extLst>
      <p:ext uri="{BB962C8B-B14F-4D97-AF65-F5344CB8AC3E}">
        <p14:creationId xmlns:p14="http://schemas.microsoft.com/office/powerpoint/2010/main" val="2540997669"/>
      </p:ext>
    </p:extLst>
  </p:cSld>
  <p:clrMapOvr>
    <a:masterClrMapping/>
  </p:clrMapOvr>
  <mc:AlternateContent xmlns:mc="http://schemas.openxmlformats.org/markup-compatibility/2006">
    <mc:Choice xmlns:p14="http://schemas.microsoft.com/office/powerpoint/2010/main" Requires="p14">
      <p:transition spd="slow" p14:dur="1300">
        <p:blinds/>
      </p:transition>
    </mc:Choice>
    <mc:Fallback>
      <p:transition spd="slow">
        <p:blind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读柳永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柳永是中国历史上一个并不大的人物。很多人不知道他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或者碰到过又很快忘了他。但是近年来这根柳丝却紧紧地系着我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倒不是为了他的名句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晓风残月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也不为那句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衣带渐宽终不悔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为伊消得人憔悴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。只为他那人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他那身不由己的经历和那歪打正着的成就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以及由此揭示的做人成事的道理。</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6" name="J10.eps" descr="id:2147490332;FounderCES"/>
          <p:cNvPicPr/>
          <p:nvPr/>
        </p:nvPicPr>
        <p:blipFill>
          <a:blip r:embed="rId4"/>
          <a:stretch>
            <a:fillRect/>
          </a:stretch>
        </p:blipFill>
        <p:spPr>
          <a:xfrm>
            <a:off x="3419872" y="1351785"/>
            <a:ext cx="1800200" cy="2207499"/>
          </a:xfrm>
          <a:prstGeom prst="rect">
            <a:avLst/>
          </a:prstGeom>
        </p:spPr>
      </p:pic>
      <p:sp>
        <p:nvSpPr>
          <p:cNvPr id="3" name="矩形 2"/>
          <p:cNvSpPr>
            <a:spLocks noChangeAspect="1"/>
          </p:cNvSpPr>
          <p:nvPr/>
        </p:nvSpPr>
        <p:spPr>
          <a:xfrm>
            <a:off x="508000" y="3656042"/>
            <a:ext cx="8128000" cy="293586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柳永于词的贡献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可以说如牛顿、爱因斯坦于物理学的贡献一样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是里程碑式的。他在形式上把过去只有几十字的短令发展到百多字的长调。在内容上把词从官词解放出来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大胆引进了市民生活、市民情感、市民语言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从而开创了市民所歌唱着的自己的词。在艺术上他发展了铺叙手法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基本上不用比兴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硬是靠叙述的白描的功夫创造出前所未有的意境。就像超声波探测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就像电子显微镜扫描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你得佩服他的笔怎么能伸入到这么细微绝妙的层次。他常常只用几个字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就创造出我们调动全套摄影器材也很难达到的情景。</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7984262"/>
      </p:ext>
    </p:extLst>
  </p:cSld>
  <p:clrMapOvr>
    <a:masterClrMapping/>
  </p:clrMapOvr>
  <p:transition spd="slow">
    <p:pull dir="l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2375"/>
            <a:ext cx="8128000" cy="3766865"/>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艺术高峰的产生和自然界的名山秀峰一样是不以人的意志为转移的。柳永自己也没有想到他死后在中国文学史上会占有这样一个重要位置。就像我们现在作为典范而临摹的碑帖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很多就是死人墓里一块普通的刻了主人生平的石头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大部分连作者姓名也没有。凡艺术成就都是阴差阳错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各种条件交汇而成一个特殊气候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一粒艺术的种子就在这种气候下自然地生根发芽了。柳永不是想当名作家而到市井中去的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他是怀着极不情愿的心情从考场落第后走向瓦肆勾栏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但是他身上的文学才华与艺术天赋立即与这里喧闹的生活气息、优美的丝竹管弦和多情婀娜的女子发生共鸣。他在这里没有堕落。他跳进了一个消费的陷阱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却成了一个创造的巨人。这再次证明成事成才的辩证道理。</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2240139"/>
      </p:ext>
    </p:extLst>
  </p:cSld>
  <p:clrMapOvr>
    <a:masterClrMapping/>
  </p:clrMapOvr>
  <p:transition spd="slow">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66137"/>
            <a:ext cx="8128000" cy="4610236"/>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一个人在社会这架大算盘上只是一颗珠子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他受命运的摆弄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但是在自身这架小算盘上他却是一只拨着算珠的手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才华、时间、精力、意志、学识、环境通通变成了由你支配的珠子。一个人很难选择环境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却可以利用环境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大约每个人都有他基本的条件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也有基本的才学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他能不能成才成事原来全在他与外部世界的关系怎么处理。就像黄山上的迎客松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立于悬崖绝壁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沐着霜风雪雨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就渐渐干挺如铁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叶茂如云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游人见了都要敬之仰之了。但是如果当初这一粒籽有灵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让它自选生命的落脚地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它肯定选择山下风和日丽的平原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只是一阵无奈的山风将它带到这里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或者飞鸟将它衔到这里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托于高山之上寄于绝壁之缝。它哭天天不应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喊地地不灵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一阵悲泣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也许还有如柳永那样的牢骚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之后也就把那岩石拍遍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痛下决心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既然活就要活出个样子。它拼命地吸收天地之精华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探出枝叶追日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伸着根须找水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与风斗与雪斗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终于成就了自己。这时它想到多亏我留在了这里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要是生在山下将平庸一世。</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9445185"/>
      </p:ext>
    </p:extLst>
  </p:cSld>
  <p:clrMapOvr>
    <a:masterClrMapping/>
  </p:clrMapOvr>
  <p:transition spd="slow">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5593"/>
            <a:ext cx="8128000" cy="5025735"/>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生命就是创造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是携带着母体留下的那一点信息去与外部世界做着最大程度的重新组合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创造一个新的生命。为什么逆境能成大才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就是因为在逆境下你心里想着一个世界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上天却偏要给你另外一个世界。两个世界矛盾斗争的结果你便得到了一个超乎这两个之上的更新的更完美的世界。而顺境下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时时天遂人愿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你心里没有矛盾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没有企盼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没有一个另外的新世界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当然也不会去为之斗争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为之创造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那就只有马齿徒增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虚掷一生了。</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柳永是经历了宋真宗、宋仁宗两朝四次大考才中了进士的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这四次共取士</a:t>
            </a:r>
            <a:r>
              <a:rPr lang="en-US" altLang="zh-CN" dirty="0">
                <a:solidFill>
                  <a:srgbClr val="000000"/>
                </a:solidFill>
                <a:latin typeface="Times New Roman" panose="02020603050405020304" pitchFamily="18" charset="0"/>
                <a:cs typeface="Times New Roman" panose="02020603050405020304" pitchFamily="18" charset="0"/>
              </a:rPr>
              <a:t>916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其中绝大多数人都顺顺利利地当了官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有的或许还很显赫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但他们早已被历史忘得干干净净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而柳永至今还享此殊荣。</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人生在世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天地公心。人各其志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人各其才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人各其时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人各其用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无大无小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贵贱无分。只要其心不死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才得其用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时不我失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有功于民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就能名垂后世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就不算虚度生命。这就是为什么历史记住了秦皇汉武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也同样记住了柳永。</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34337"/>
      </p:ext>
    </p:extLst>
  </p:cSld>
  <p:clrMapOvr>
    <a:masterClrMapping/>
  </p:clrMapOvr>
  <p:transition spd="slow">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03564"/>
            <a:ext cx="8128000" cy="2104872"/>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这是一篇议论散文。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柳永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是议论的切入点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作者由柳永的人生经历生发开去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就柳永坎坷的命运与杰出的成就发表了自己独到的见解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从而得出一个成功成才的真理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只要其心不死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才得其用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时不我失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有功于民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就能名垂后世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就不算虚度生命。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文章凸显着作者积极的生活态度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也表达了对柳永由衷的赞美与敬仰。</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74434420"/>
      </p:ext>
    </p:extLst>
  </p:cSld>
  <p:clrMapOvr>
    <a:masterClrMapping/>
  </p:clrMapOvr>
  <p:transition spd="slow">
    <p:strips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美文品读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素材开发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2510"/>
            <a:ext cx="8128000" cy="542885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凡是有井水的地方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都能映照出你词的清辉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你注定一生要与词结缘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自从你的精雕细刻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柳词便成为一种风行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你莺莺燕燕风风雨雨的人生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不就是你用心血和才情铺叙的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慢词长调吗</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柳永一生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不同于叱咤风云的战将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他生活在月白风清的北宋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也不同于纵横捭阖的政客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他被宋真宗皇帝钦定为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。但柳永的人生却能折射出一种品格叫坚忍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一种情怀叫同情。柳永是一个值得人同情更值得人崇敬的伟大词人。</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他年少多才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但又为才所累。因一首《鹤冲天》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被真宗皇帝斩断了仕途之路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赶进了酒肆歌楼之中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未遂风云便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争不恣狂荡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他应有许多的痛苦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更应有许多的沮丧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但他更有许多的自信和自尊。他坚信自己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才子词人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自是白衣卿相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于是他走进了民间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投身于文学艺术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歌咏情感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抒写离愁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开拓意境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变革词风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成为我国词坛上第一个专业词人。人们常说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痛苦出诗人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逆境出人才。柳永的遭遇和他在词坛上取得的成就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也充分证明了这一点。</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同情、坚韧、追求、执着、面对逆境等。</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4</a:t>
            </a:r>
            <a:r>
              <a:rPr lang="zh-CN" altLang="zh-CN" dirty="0"/>
              <a:t>　柳永词两首</a:t>
            </a:r>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819983199"/>
              </p:ext>
            </p:extLst>
          </p:nvPr>
        </p:nvGraphicFramePr>
        <p:xfrm>
          <a:off x="508000" y="952383"/>
          <a:ext cx="8128000" cy="6221033"/>
        </p:xfrm>
        <a:graphic>
          <a:graphicData uri="http://schemas.openxmlformats.org/presentationml/2006/ole">
            <mc:AlternateContent xmlns:mc="http://schemas.openxmlformats.org/markup-compatibility/2006">
              <mc:Choice xmlns:v="urn:schemas-microsoft-com:vml" Requires="v">
                <p:oleObj spid="_x0000_s1078" name="文档" r:id="rId3" imgW="3998962" imgH="3061332" progId="Word.Document.12">
                  <p:embed/>
                </p:oleObj>
              </mc:Choice>
              <mc:Fallback>
                <p:oleObj name="文档" r:id="rId3" imgW="3998962" imgH="3061332" progId="Word.Document.12">
                  <p:embed/>
                  <p:pic>
                    <p:nvPicPr>
                      <p:cNvPr id="0" name=""/>
                      <p:cNvPicPr/>
                      <p:nvPr/>
                    </p:nvPicPr>
                    <p:blipFill>
                      <a:blip r:embed="rId4"/>
                      <a:stretch>
                        <a:fillRect/>
                      </a:stretch>
                    </p:blipFill>
                    <p:spPr>
                      <a:xfrm>
                        <a:off x="508000" y="952383"/>
                        <a:ext cx="8128000" cy="6221033"/>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4048058"/>
            <a:ext cx="8128000" cy="2117246"/>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柳永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约</a:t>
            </a:r>
            <a:r>
              <a:rPr lang="en-US" altLang="zh-CN" dirty="0">
                <a:solidFill>
                  <a:srgbClr val="000000"/>
                </a:solidFill>
                <a:latin typeface="Times New Roman" panose="02020603050405020304" pitchFamily="18" charset="0"/>
                <a:cs typeface="Times New Roman" panose="02020603050405020304" pitchFamily="18" charset="0"/>
              </a:rPr>
              <a:t>987—</a:t>
            </a:r>
            <a:r>
              <a:rPr lang="zh-CN" altLang="zh-CN" dirty="0">
                <a:solidFill>
                  <a:srgbClr val="000000"/>
                </a:solidFill>
                <a:latin typeface="Times New Roman" panose="02020603050405020304" pitchFamily="18" charset="0"/>
                <a:cs typeface="Times New Roman" panose="02020603050405020304" pitchFamily="18" charset="0"/>
              </a:rPr>
              <a:t>约</a:t>
            </a:r>
            <a:r>
              <a:rPr lang="en-US" altLang="zh-CN" dirty="0">
                <a:solidFill>
                  <a:srgbClr val="000000"/>
                </a:solidFill>
                <a:latin typeface="Times New Roman" panose="02020603050405020304" pitchFamily="18" charset="0"/>
                <a:cs typeface="Times New Roman" panose="02020603050405020304" pitchFamily="18" charset="0"/>
              </a:rPr>
              <a:t>1053),</a:t>
            </a:r>
            <a:r>
              <a:rPr lang="zh-CN" altLang="zh-CN" dirty="0">
                <a:solidFill>
                  <a:srgbClr val="000000"/>
                </a:solidFill>
                <a:latin typeface="Times New Roman" panose="02020603050405020304" pitchFamily="18" charset="0"/>
                <a:cs typeface="Times New Roman" panose="02020603050405020304" pitchFamily="18" charset="0"/>
              </a:rPr>
              <a:t>字耆卿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原名三变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崇安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今福建崇安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人。北宋词人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因在家中排行第七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后世有人称他为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柳七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官至屯田员外郎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因此也被称作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柳屯田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。由于仕途坎坷、生活潦倒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他由追求功名转而厌倦官场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沉溺于旖旎繁华的都市生活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是北宋第一个专力作词的词人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其词作流传极广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凡有井水饮处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即能歌柳词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。有《乐章诗》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其中《雨霖铃》《八声甘州》《望海潮》等都是千古不朽的名作。</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J09.eps" descr="id:2147490160;FounderCES"/>
          <p:cNvPicPr/>
          <p:nvPr/>
        </p:nvPicPr>
        <p:blipFill>
          <a:blip r:embed="rId5"/>
          <a:stretch>
            <a:fillRect/>
          </a:stretch>
        </p:blipFill>
        <p:spPr>
          <a:xfrm>
            <a:off x="2987824" y="1484784"/>
            <a:ext cx="2638448" cy="2638448"/>
          </a:xfrm>
          <a:prstGeom prst="rect">
            <a:avLst/>
          </a:prstGeom>
        </p:spPr>
      </p:pic>
    </p:spTree>
    <p:extLst>
      <p:ext uri="{BB962C8B-B14F-4D97-AF65-F5344CB8AC3E}">
        <p14:creationId xmlns:p14="http://schemas.microsoft.com/office/powerpoint/2010/main" val="2602319192"/>
      </p:ext>
    </p:extLst>
  </p:cSld>
  <p:clrMapOvr>
    <a:masterClrMapping/>
  </p:clrMapOvr>
  <p:transition spd="slow">
    <p:split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295815"/>
            <a:ext cx="8128000" cy="2520370"/>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《望海潮》作于景德初年</a:t>
            </a:r>
            <a:r>
              <a:rPr lang="en-US" altLang="zh-CN" dirty="0">
                <a:solidFill>
                  <a:srgbClr val="000000"/>
                </a:solidFill>
                <a:latin typeface="Times New Roman" panose="02020603050405020304" pitchFamily="18" charset="0"/>
                <a:cs typeface="Times New Roman" panose="02020603050405020304" pitchFamily="18" charset="0"/>
              </a:rPr>
              <a:t>(1004),</a:t>
            </a:r>
            <a:r>
              <a:rPr lang="zh-CN" altLang="zh-CN" dirty="0">
                <a:solidFill>
                  <a:srgbClr val="000000"/>
                </a:solidFill>
                <a:latin typeface="Times New Roman" panose="02020603050405020304" pitchFamily="18" charset="0"/>
                <a:cs typeface="Times New Roman" panose="02020603050405020304" pitchFamily="18" charset="0"/>
              </a:rPr>
              <a:t>是柳永年轻时的作品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作者路经杭州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想要谒见当时出任两浙转运使的孙何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就写了这首词进献。这首词以写景抒情出名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带有豪放词的特点。</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《雨霖铃》是描写词人离开汴京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开封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时和恋人离别时的心情。词以秋景为衬托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抒写了词人与情人难以割舍的离情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是柳永的代表作品之一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也是婉约词的名篇。</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4875160"/>
      </p:ext>
    </p:extLst>
  </p:cSld>
  <p:clrMapOvr>
    <a:masterClrMapping/>
  </p:clrMapOvr>
  <p:transition spd="slow">
    <p:cover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8066"/>
            <a:ext cx="8128000" cy="293586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兴起于隋唐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是一种和乐可唱、句式长短不齐的诗体。初起时称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曲子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杂曲子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曲子词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后来也称作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乐府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长短句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等。它的特点是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调有定格</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句有定数</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字有定声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。每首词都有一个曲词名称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词牌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雨霖铃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就是词牌。词牌决定了这首词的字数、句数和平仄声韵。</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婉约派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中国宋词的主要流派之一。婉约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即婉转含蓄。其特点主要是内容侧重儿女风情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结构深细缜密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音律婉转和谐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语言圆润清丽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有一种柔婉之美。婉约派的代表人物有</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李煜、柳永、晏殊、欧阳修、秦观、周邦彦、李清照</a:t>
            </a:r>
            <a:r>
              <a:rPr lang="zh-CN" altLang="zh-CN" dirty="0">
                <a:solidFill>
                  <a:srgbClr val="000000"/>
                </a:solidFill>
                <a:latin typeface="Times New Roman" panose="02020603050405020304" pitchFamily="18" charset="0"/>
                <a:cs typeface="Times New Roman" panose="02020603050405020304" pitchFamily="18" charset="0"/>
              </a:rPr>
              <a:t>等。</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69041"/>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48501372"/>
              </p:ext>
            </p:extLst>
          </p:nvPr>
        </p:nvGraphicFramePr>
        <p:xfrm>
          <a:off x="508000" y="2315913"/>
          <a:ext cx="8128000" cy="3777383"/>
        </p:xfrm>
        <a:graphic>
          <a:graphicData uri="http://schemas.openxmlformats.org/presentationml/2006/ole">
            <mc:AlternateContent xmlns:mc="http://schemas.openxmlformats.org/markup-compatibility/2006">
              <mc:Choice xmlns:v="urn:schemas-microsoft-com:vml" Requires="v">
                <p:oleObj spid="_x0000_s7185" name="文档" r:id="rId6" imgW="3893887" imgH="1809656" progId="Word.Document.12">
                  <p:embed/>
                </p:oleObj>
              </mc:Choice>
              <mc:Fallback>
                <p:oleObj name="文档" r:id="rId6" imgW="3893887" imgH="1809656" progId="Word.Document.12">
                  <p:embed/>
                  <p:pic>
                    <p:nvPicPr>
                      <p:cNvPr id="0" name=""/>
                      <p:cNvPicPr/>
                      <p:nvPr/>
                    </p:nvPicPr>
                    <p:blipFill>
                      <a:blip r:embed="rId7"/>
                      <a:stretch>
                        <a:fillRect/>
                      </a:stretch>
                    </p:blipFill>
                    <p:spPr>
                      <a:xfrm>
                        <a:off x="508000" y="2315913"/>
                        <a:ext cx="8128000" cy="3777383"/>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wipe dir="d"/>
      </p:transition>
    </mc:Choice>
    <mc:Fallback>
      <p:transition spd="slow">
        <p:wipe dir="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67</TotalTime>
  <Words>3646</Words>
  <Application>Microsoft Office PowerPoint</Application>
  <PresentationFormat>全屏显示(4:3)</PresentationFormat>
  <Paragraphs>200</Paragraphs>
  <Slides>38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52"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第二单元  宋词鉴赏</vt:lpstr>
      <vt:lpstr>PowerPoint 演示文稿</vt:lpstr>
      <vt:lpstr>PowerPoint 演示文稿</vt:lpstr>
      <vt:lpstr>4　柳永词两首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18</cp:revision>
  <dcterms:created xsi:type="dcterms:W3CDTF">2015-04-23T00:36:31Z</dcterms:created>
  <dcterms:modified xsi:type="dcterms:W3CDTF">2015-11-10T00:14:59Z</dcterms:modified>
</cp:coreProperties>
</file>