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74" r:id="rId2"/>
    <p:sldId id="263" r:id="rId3"/>
    <p:sldId id="264" r:id="rId4"/>
    <p:sldId id="291" r:id="rId5"/>
    <p:sldId id="267" r:id="rId6"/>
    <p:sldId id="268" r:id="rId7"/>
    <p:sldId id="277" r:id="rId8"/>
    <p:sldId id="278" r:id="rId9"/>
    <p:sldId id="297" r:id="rId10"/>
    <p:sldId id="298" r:id="rId11"/>
    <p:sldId id="313" r:id="rId12"/>
    <p:sldId id="265" r:id="rId13"/>
    <p:sldId id="284" r:id="rId14"/>
    <p:sldId id="285" r:id="rId15"/>
    <p:sldId id="286" r:id="rId16"/>
    <p:sldId id="292" r:id="rId17"/>
    <p:sldId id="314" r:id="rId18"/>
    <p:sldId id="266" r:id="rId19"/>
    <p:sldId id="287" r:id="rId20"/>
    <p:sldId id="269" r:id="rId21"/>
    <p:sldId id="283" r:id="rId22"/>
    <p:sldId id="294" r:id="rId23"/>
    <p:sldId id="302" r:id="rId24"/>
    <p:sldId id="304" r:id="rId25"/>
    <p:sldId id="305" r:id="rId26"/>
    <p:sldId id="306" r:id="rId27"/>
    <p:sldId id="307" r:id="rId28"/>
    <p:sldId id="270" r:id="rId29"/>
    <p:sldId id="288" r:id="rId30"/>
    <p:sldId id="289" r:id="rId31"/>
    <p:sldId id="315" r:id="rId32"/>
    <p:sldId id="271"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2015-11-10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8.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8.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8.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8.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grpSp>
        <p:nvGrpSpPr>
          <p:cNvPr id="15" name="组合 14"/>
          <p:cNvGrpSpPr/>
          <p:nvPr userDrawn="1"/>
        </p:nvGrpSpPr>
        <p:grpSpPr>
          <a:xfrm>
            <a:off x="4947050" y="29753"/>
            <a:ext cx="1154483" cy="584775"/>
            <a:chOff x="29482" y="1624652"/>
            <a:chExt cx="1154483" cy="487312"/>
          </a:xfrm>
        </p:grpSpPr>
        <p:sp>
          <p:nvSpPr>
            <p:cNvPr id="16" name="TextBox 15"/>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17" name="TextBox 16">
              <a:hlinkClick r:id="rId5"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3" name="组合 32"/>
          <p:cNvGrpSpPr/>
          <p:nvPr userDrawn="1"/>
        </p:nvGrpSpPr>
        <p:grpSpPr>
          <a:xfrm>
            <a:off x="6167395" y="29755"/>
            <a:ext cx="1261884" cy="584775"/>
            <a:chOff x="29482" y="2276803"/>
            <a:chExt cx="1261884" cy="487312"/>
          </a:xfrm>
        </p:grpSpPr>
        <p:sp>
          <p:nvSpPr>
            <p:cNvPr id="34" name="TextBox 33"/>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35" name="TextBox 34">
              <a:hlinkClick r:id="rId6"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9" name="组合 38"/>
          <p:cNvGrpSpPr/>
          <p:nvPr userDrawn="1"/>
        </p:nvGrpSpPr>
        <p:grpSpPr>
          <a:xfrm>
            <a:off x="7645150" y="29755"/>
            <a:ext cx="1188146" cy="584775"/>
            <a:chOff x="29482" y="2918863"/>
            <a:chExt cx="1188146" cy="487312"/>
          </a:xfrm>
        </p:grpSpPr>
        <p:sp>
          <p:nvSpPr>
            <p:cNvPr id="40" name="TextBox 39"/>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 TUOZHAN</a:t>
              </a:r>
              <a:endParaRPr lang="zh-CN" altLang="en-US" sz="1000" dirty="0">
                <a:solidFill>
                  <a:srgbClr val="333333"/>
                </a:solidFill>
              </a:endParaRPr>
            </a:p>
          </p:txBody>
        </p:sp>
        <p:sp>
          <p:nvSpPr>
            <p:cNvPr id="41" name="TextBox 40">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nodeType="withEffect">
                                  <p:stCondLst>
                                    <p:cond delay="50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nodeType="withEffect">
                                  <p:stCondLst>
                                    <p:cond delay="75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84"/>
            <a:ext cx="1443037" cy="880109"/>
            <a:chOff x="11613" y="1584001"/>
            <a:chExt cx="1443037" cy="733424"/>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26" name="TextBox 25"/>
            <p:cNvSpPr txBox="1"/>
            <p:nvPr userDrawn="1"/>
          </p:nvSpPr>
          <p:spPr>
            <a:xfrm>
              <a:off x="29482" y="1624653"/>
              <a:ext cx="1154483"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1000" dirty="0" smtClean="0">
                  <a:solidFill>
                    <a:schemeClr val="bg1"/>
                  </a:solidFill>
                </a:rPr>
                <a:t>INZHI DAOXUE</a:t>
              </a:r>
              <a:endParaRPr lang="zh-CN" altLang="en-US" sz="1000" dirty="0">
                <a:solidFill>
                  <a:schemeClr val="bg1"/>
                </a:solidFill>
              </a:endParaRPr>
            </a:p>
          </p:txBody>
        </p:sp>
        <p:sp>
          <p:nvSpPr>
            <p:cNvPr id="27" name="TextBox 26">
              <a:hlinkClick r:id="rId5"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167395" y="29755"/>
            <a:ext cx="1261884" cy="584775"/>
            <a:chOff x="29482" y="2276803"/>
            <a:chExt cx="1261884" cy="487312"/>
          </a:xfrm>
        </p:grpSpPr>
        <p:sp>
          <p:nvSpPr>
            <p:cNvPr id="41" name="TextBox 40"/>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2" name="TextBox 41">
              <a:hlinkClick r:id="rId6"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6" name="组合 45"/>
          <p:cNvGrpSpPr/>
          <p:nvPr userDrawn="1"/>
        </p:nvGrpSpPr>
        <p:grpSpPr>
          <a:xfrm>
            <a:off x="7645150" y="29755"/>
            <a:ext cx="1188146" cy="584775"/>
            <a:chOff x="29482" y="2918863"/>
            <a:chExt cx="1188146" cy="487312"/>
          </a:xfrm>
        </p:grpSpPr>
        <p:sp>
          <p:nvSpPr>
            <p:cNvPr id="47" name="TextBox 46"/>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 TUOZHAN</a:t>
              </a:r>
              <a:endParaRPr lang="zh-CN" altLang="en-US" sz="1000" dirty="0">
                <a:solidFill>
                  <a:srgbClr val="333333"/>
                </a:solidFill>
              </a:endParaRPr>
            </a:p>
          </p:txBody>
        </p:sp>
        <p:sp>
          <p:nvSpPr>
            <p:cNvPr id="48" name="TextBox 47">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12" presetClass="entr" presetSubtype="1" fill="hold" nodeType="withEffect">
                                  <p:stCondLst>
                                    <p:cond delay="50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p:tgtEl>
                                          <p:spTgt spid="21"/>
                                        </p:tgtEl>
                                        <p:attrNameLst>
                                          <p:attrName>ppt_y</p:attrName>
                                        </p:attrNameLst>
                                      </p:cBhvr>
                                      <p:tavLst>
                                        <p:tav tm="0">
                                          <p:val>
                                            <p:strVal val="#ppt_y-#ppt_h*1.125000"/>
                                          </p:val>
                                        </p:tav>
                                        <p:tav tm="100000">
                                          <p:val>
                                            <p:strVal val="#ppt_y"/>
                                          </p:val>
                                        </p:tav>
                                      </p:tavLst>
                                    </p:anim>
                                    <p:animEffect transition="in" filter="wipe(down)">
                                      <p:cBhvr>
                                        <p:cTn id="13" dur="500"/>
                                        <p:tgtEl>
                                          <p:spTgt spid="21"/>
                                        </p:tgtEl>
                                      </p:cBhvr>
                                    </p:animEffect>
                                  </p:childTnLst>
                                </p:cTn>
                              </p:par>
                              <p:par>
                                <p:cTn id="14" presetID="53" presetClass="entr" presetSubtype="16" fill="hold" nodeType="withEffect">
                                  <p:stCondLst>
                                    <p:cond delay="500"/>
                                  </p:stCondLst>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ppt_w</p:attrName>
                                        </p:attrNameLst>
                                      </p:cBhvr>
                                      <p:tavLst>
                                        <p:tav tm="0">
                                          <p:val>
                                            <p:fltVal val="0"/>
                                          </p:val>
                                        </p:tav>
                                        <p:tav tm="100000">
                                          <p:val>
                                            <p:strVal val="#ppt_w"/>
                                          </p:val>
                                        </p:tav>
                                      </p:tavLst>
                                    </p:anim>
                                    <p:anim calcmode="lin" valueType="num">
                                      <p:cBhvr>
                                        <p:cTn id="17" dur="500" fill="hold"/>
                                        <p:tgtEl>
                                          <p:spTgt spid="40"/>
                                        </p:tgtEl>
                                        <p:attrNameLst>
                                          <p:attrName>ppt_h</p:attrName>
                                        </p:attrNameLst>
                                      </p:cBhvr>
                                      <p:tavLst>
                                        <p:tav tm="0">
                                          <p:val>
                                            <p:fltVal val="0"/>
                                          </p:val>
                                        </p:tav>
                                        <p:tav tm="100000">
                                          <p:val>
                                            <p:strVal val="#ppt_h"/>
                                          </p:val>
                                        </p:tav>
                                      </p:tavLst>
                                    </p:anim>
                                    <p:animEffect transition="in" filter="fade">
                                      <p:cBhvr>
                                        <p:cTn id="18" dur="500"/>
                                        <p:tgtEl>
                                          <p:spTgt spid="40"/>
                                        </p:tgtEl>
                                      </p:cBhvr>
                                    </p:animEffect>
                                  </p:childTnLst>
                                </p:cTn>
                              </p:par>
                              <p:par>
                                <p:cTn id="19" presetID="53" presetClass="entr" presetSubtype="16" fill="hold" nodeType="withEffect">
                                  <p:stCondLst>
                                    <p:cond delay="750"/>
                                  </p:stCondLst>
                                  <p:childTnLst>
                                    <p:set>
                                      <p:cBhvr>
                                        <p:cTn id="20" dur="1" fill="hold">
                                          <p:stCondLst>
                                            <p:cond delay="0"/>
                                          </p:stCondLst>
                                        </p:cTn>
                                        <p:tgtEl>
                                          <p:spTgt spid="46"/>
                                        </p:tgtEl>
                                        <p:attrNameLst>
                                          <p:attrName>style.visibility</p:attrName>
                                        </p:attrNameLst>
                                      </p:cBhvr>
                                      <p:to>
                                        <p:strVal val="visible"/>
                                      </p:to>
                                    </p:set>
                                    <p:anim calcmode="lin" valueType="num">
                                      <p:cBhvr>
                                        <p:cTn id="21" dur="500" fill="hold"/>
                                        <p:tgtEl>
                                          <p:spTgt spid="46"/>
                                        </p:tgtEl>
                                        <p:attrNameLst>
                                          <p:attrName>ppt_w</p:attrName>
                                        </p:attrNameLst>
                                      </p:cBhvr>
                                      <p:tavLst>
                                        <p:tav tm="0">
                                          <p:val>
                                            <p:fltVal val="0"/>
                                          </p:val>
                                        </p:tav>
                                        <p:tav tm="100000">
                                          <p:val>
                                            <p:strVal val="#ppt_w"/>
                                          </p:val>
                                        </p:tav>
                                      </p:tavLst>
                                    </p:anim>
                                    <p:anim calcmode="lin" valueType="num">
                                      <p:cBhvr>
                                        <p:cTn id="22" dur="500" fill="hold"/>
                                        <p:tgtEl>
                                          <p:spTgt spid="46"/>
                                        </p:tgtEl>
                                        <p:attrNameLst>
                                          <p:attrName>ppt_h</p:attrName>
                                        </p:attrNameLst>
                                      </p:cBhvr>
                                      <p:tavLst>
                                        <p:tav tm="0">
                                          <p:val>
                                            <p:fltVal val="0"/>
                                          </p:val>
                                        </p:tav>
                                        <p:tav tm="100000">
                                          <p:val>
                                            <p:strVal val="#ppt_h"/>
                                          </p:val>
                                        </p:tav>
                                      </p:tavLst>
                                    </p:anim>
                                    <p:animEffect transition="in" filter="fade">
                                      <p:cBhvr>
                                        <p:cTn id="2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197901" y="-27384"/>
            <a:ext cx="1443037" cy="880109"/>
            <a:chOff x="11613" y="2237065"/>
            <a:chExt cx="1443037" cy="733424"/>
          </a:xfrm>
        </p:grpSpPr>
        <p:pic>
          <p:nvPicPr>
            <p:cNvPr id="41" name="图片 4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42" name="TextBox 41"/>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HONGNAN TANJIU</a:t>
              </a:r>
              <a:endParaRPr lang="zh-CN" altLang="en-US" sz="900" dirty="0">
                <a:solidFill>
                  <a:schemeClr val="bg1"/>
                </a:solidFill>
              </a:endParaRPr>
            </a:p>
          </p:txBody>
        </p:sp>
        <p:sp>
          <p:nvSpPr>
            <p:cNvPr id="43" name="TextBox 42">
              <a:hlinkClick r:id="rId6"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重难探究</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645150" y="29755"/>
            <a:ext cx="1188146" cy="584775"/>
            <a:chOff x="29482" y="2918863"/>
            <a:chExt cx="1188146" cy="487312"/>
          </a:xfrm>
        </p:grpSpPr>
        <p:sp>
          <p:nvSpPr>
            <p:cNvPr id="48" name="TextBox 47"/>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 TUOZHAN</a:t>
              </a:r>
              <a:endParaRPr lang="zh-CN" altLang="en-US" sz="1000" dirty="0">
                <a:solidFill>
                  <a:srgbClr val="333333"/>
                </a:solidFill>
              </a:endParaRPr>
            </a:p>
          </p:txBody>
        </p:sp>
        <p:sp>
          <p:nvSpPr>
            <p:cNvPr id="49" name="TextBox 48">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12" presetClass="entr" presetSubtype="1" fill="hold" nodeType="withEffect">
                                  <p:stCondLst>
                                    <p:cond delay="25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500"/>
                                        <p:tgtEl>
                                          <p:spTgt spid="40"/>
                                        </p:tgtEl>
                                        <p:attrNameLst>
                                          <p:attrName>ppt_y</p:attrName>
                                        </p:attrNameLst>
                                      </p:cBhvr>
                                      <p:tavLst>
                                        <p:tav tm="0">
                                          <p:val>
                                            <p:strVal val="#ppt_y-#ppt_h*1.125000"/>
                                          </p:val>
                                        </p:tav>
                                        <p:tav tm="100000">
                                          <p:val>
                                            <p:strVal val="#ppt_y"/>
                                          </p:val>
                                        </p:tav>
                                      </p:tavLst>
                                    </p:anim>
                                    <p:animEffect transition="in" filter="wipe(down)">
                                      <p:cBhvr>
                                        <p:cTn id="19" dur="500"/>
                                        <p:tgtEl>
                                          <p:spTgt spid="40"/>
                                        </p:tgtEl>
                                      </p:cBhvr>
                                    </p:animEffect>
                                  </p:childTnLst>
                                </p:cTn>
                              </p:par>
                              <p:par>
                                <p:cTn id="20" presetID="53" presetClass="entr" presetSubtype="16" fill="hold" nodeType="withEffect">
                                  <p:stCondLst>
                                    <p:cond delay="750"/>
                                  </p:stCondLst>
                                  <p:childTnLst>
                                    <p:set>
                                      <p:cBhvr>
                                        <p:cTn id="21" dur="1" fill="hold">
                                          <p:stCondLst>
                                            <p:cond delay="0"/>
                                          </p:stCondLst>
                                        </p:cTn>
                                        <p:tgtEl>
                                          <p:spTgt spid="47"/>
                                        </p:tgtEl>
                                        <p:attrNameLst>
                                          <p:attrName>style.visibility</p:attrName>
                                        </p:attrNameLst>
                                      </p:cBhvr>
                                      <p:to>
                                        <p:strVal val="visible"/>
                                      </p:to>
                                    </p:set>
                                    <p:anim calcmode="lin" valueType="num">
                                      <p:cBhvr>
                                        <p:cTn id="22" dur="500" fill="hold"/>
                                        <p:tgtEl>
                                          <p:spTgt spid="47"/>
                                        </p:tgtEl>
                                        <p:attrNameLst>
                                          <p:attrName>ppt_w</p:attrName>
                                        </p:attrNameLst>
                                      </p:cBhvr>
                                      <p:tavLst>
                                        <p:tav tm="0">
                                          <p:val>
                                            <p:fltVal val="0"/>
                                          </p:val>
                                        </p:tav>
                                        <p:tav tm="100000">
                                          <p:val>
                                            <p:strVal val="#ppt_w"/>
                                          </p:val>
                                        </p:tav>
                                      </p:tavLst>
                                    </p:anim>
                                    <p:anim calcmode="lin" valueType="num">
                                      <p:cBhvr>
                                        <p:cTn id="23" dur="500" fill="hold"/>
                                        <p:tgtEl>
                                          <p:spTgt spid="47"/>
                                        </p:tgtEl>
                                        <p:attrNameLst>
                                          <p:attrName>ppt_h</p:attrName>
                                        </p:attrNameLst>
                                      </p:cBhvr>
                                      <p:tavLst>
                                        <p:tav tm="0">
                                          <p:val>
                                            <p:fltVal val="0"/>
                                          </p:val>
                                        </p:tav>
                                        <p:tav tm="100000">
                                          <p:val>
                                            <p:strVal val="#ppt_h"/>
                                          </p:val>
                                        </p:tav>
                                      </p:tavLst>
                                    </p:anim>
                                    <p:animEffect transition="in" filter="fade">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5"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7</a:t>
            </a:r>
            <a:r>
              <a:rPr lang="zh-CN" altLang="zh-CN" sz="1600" dirty="0" smtClean="0"/>
              <a:t>　李清照词两首</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4.emf"/><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slide" Target="slide6.xml"/><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12.xml"/><Relationship Id="rId7" Type="http://schemas.openxmlformats.org/officeDocument/2006/relationships/slide" Target="slide23.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15.emf"/></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12.xml"/><Relationship Id="rId7" Type="http://schemas.openxmlformats.org/officeDocument/2006/relationships/slide" Target="slide23.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16.emf"/></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image" Target="../media/image17.jpeg"/><Relationship Id="rId2" Type="http://schemas.openxmlformats.org/officeDocument/2006/relationships/slide" Target="slide12.xml"/><Relationship Id="rId1" Type="http://schemas.openxmlformats.org/officeDocument/2006/relationships/slideLayout" Target="../slideLayouts/slideLayout6.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Word___9.docx"/><Relationship Id="rId3" Type="http://schemas.openxmlformats.org/officeDocument/2006/relationships/slide" Target="slide12.xml"/><Relationship Id="rId7" Type="http://schemas.openxmlformats.org/officeDocument/2006/relationships/slide" Target="slide23.xml"/><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18.emf"/></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10.docx"/><Relationship Id="rId3" Type="http://schemas.openxmlformats.org/officeDocument/2006/relationships/slide" Target="slide12.xml"/><Relationship Id="rId7" Type="http://schemas.openxmlformats.org/officeDocument/2006/relationships/slide" Target="slide23.xml"/><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19.emf"/></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12.xml"/><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3.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0.emf"/></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Word___12.docx"/><Relationship Id="rId3" Type="http://schemas.openxmlformats.org/officeDocument/2006/relationships/slide" Target="slide12.xml"/><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3.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1.emf"/></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Word___13.docx"/><Relationship Id="rId3" Type="http://schemas.openxmlformats.org/officeDocument/2006/relationships/slide" Target="slide12.xml"/><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23.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2.emf"/></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14.docx"/><Relationship Id="rId3" Type="http://schemas.openxmlformats.org/officeDocument/2006/relationships/slide" Target="slide12.xml"/><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23.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3.emf"/></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Word___15.docx"/><Relationship Id="rId3" Type="http://schemas.openxmlformats.org/officeDocument/2006/relationships/slide" Target="slide12.xml"/><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23.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4.emf"/></Relationships>
</file>

<file path=ppt/slides/_rels/slide28.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29.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slide" Target="slide6.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6.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2.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slide" Target="slide6.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3.emf"/><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slide" Target="slide6.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7</a:t>
            </a:r>
            <a:r>
              <a:rPr lang="zh-CN" altLang="zh-CN" dirty="0"/>
              <a:t>　李清照词两首</a:t>
            </a:r>
          </a:p>
        </p:txBody>
      </p:sp>
    </p:spTree>
    <p:extLst>
      <p:ext uri="{BB962C8B-B14F-4D97-AF65-F5344CB8AC3E}">
        <p14:creationId xmlns:p14="http://schemas.microsoft.com/office/powerpoint/2010/main" val="591445002"/>
      </p:ext>
    </p:extLst>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56792"/>
            <a:ext cx="8128000" cy="1286250"/>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辨活用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乍暖还寒时候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形容词活用为动词</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变暖</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变寒</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分古今</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743852354"/>
              </p:ext>
            </p:extLst>
          </p:nvPr>
        </p:nvGraphicFramePr>
        <p:xfrm>
          <a:off x="508000" y="2886584"/>
          <a:ext cx="8128000" cy="3494744"/>
        </p:xfrm>
        <a:graphic>
          <a:graphicData uri="http://schemas.openxmlformats.org/presentationml/2006/ole">
            <mc:AlternateContent xmlns:mc="http://schemas.openxmlformats.org/markup-compatibility/2006">
              <mc:Choice xmlns:v="urn:schemas-microsoft-com:vml" Requires="v">
                <p:oleObj spid="_x0000_s48135" name="文档" r:id="rId6" imgW="3910080" imgH="1681501" progId="Word.Document.12">
                  <p:embed/>
                </p:oleObj>
              </mc:Choice>
              <mc:Fallback>
                <p:oleObj name="文档" r:id="rId6" imgW="3910080" imgH="1681501" progId="Word.Document.12">
                  <p:embed/>
                  <p:pic>
                    <p:nvPicPr>
                      <p:cNvPr id="0" name=""/>
                      <p:cNvPicPr/>
                      <p:nvPr/>
                    </p:nvPicPr>
                    <p:blipFill>
                      <a:blip r:embed="rId7"/>
                      <a:stretch>
                        <a:fillRect/>
                      </a:stretch>
                    </p:blipFill>
                    <p:spPr>
                      <a:xfrm>
                        <a:off x="508000" y="2886584"/>
                        <a:ext cx="8128000" cy="3494744"/>
                      </a:xfrm>
                      <a:prstGeom prst="rect">
                        <a:avLst/>
                      </a:prstGeom>
                    </p:spPr>
                  </p:pic>
                </p:oleObj>
              </mc:Fallback>
            </mc:AlternateContent>
          </a:graphicData>
        </a:graphic>
      </p:graphicFrame>
      <p:sp>
        <p:nvSpPr>
          <p:cNvPr id="10" name="矩形 9"/>
          <p:cNvSpPr/>
          <p:nvPr/>
        </p:nvSpPr>
        <p:spPr>
          <a:xfrm>
            <a:off x="3502897" y="2003211"/>
            <a:ext cx="28582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0798156"/>
      </p:ext>
    </p:extLst>
  </p:cSld>
  <p:clrMapOvr>
    <a:masterClrMapping/>
  </p:clrMapOvr>
  <mc:AlternateContent xmlns:mc="http://schemas.openxmlformats.org/markup-compatibility/2006">
    <mc:Choice xmlns:p14="http://schemas.microsoft.com/office/powerpoint/2010/main" Requires="p14">
      <p:transition spd="slow" p14:dur="11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1879"/>
            <a:ext cx="8128000" cy="294824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5</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薄雾浓云愁永昼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瑞脑销金兽。</a:t>
            </a:r>
            <a:r>
              <a:rPr lang="en-US" altLang="zh-CN" dirty="0">
                <a:solidFill>
                  <a:srgbClr val="000000"/>
                </a:solidFill>
                <a:latin typeface="Times New Roman" panose="02020603050405020304" pitchFamily="18" charset="0"/>
                <a:cs typeface="Times New Roman" panose="02020603050405020304" pitchFamily="18" charset="0"/>
              </a:rPr>
              <a:t>(2015·</a:t>
            </a:r>
            <a:r>
              <a:rPr lang="zh-CN" altLang="zh-CN" dirty="0">
                <a:solidFill>
                  <a:srgbClr val="000000"/>
                </a:solidFill>
                <a:latin typeface="Times New Roman" panose="02020603050405020304" pitchFamily="18" charset="0"/>
                <a:cs typeface="Times New Roman" panose="02020603050405020304" pitchFamily="18" charset="0"/>
              </a:rPr>
              <a:t>四川高考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守着窗儿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独自怎生得黑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梧桐更兼细雨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到黄昏、点点滴滴。</a:t>
            </a:r>
            <a:r>
              <a:rPr lang="en-US" altLang="zh-CN" dirty="0">
                <a:solidFill>
                  <a:srgbClr val="000000"/>
                </a:solidFill>
                <a:latin typeface="Times New Roman" panose="02020603050405020304" pitchFamily="18" charset="0"/>
                <a:cs typeface="Times New Roman" panose="02020603050405020304" pitchFamily="18" charset="0"/>
              </a:rPr>
              <a:t>(2015·</a:t>
            </a:r>
            <a:r>
              <a:rPr lang="zh-CN" altLang="zh-CN" dirty="0">
                <a:solidFill>
                  <a:srgbClr val="000000"/>
                </a:solidFill>
                <a:latin typeface="Times New Roman" panose="02020603050405020304" pitchFamily="18" charset="0"/>
                <a:cs typeface="Times New Roman" panose="02020603050405020304" pitchFamily="18" charset="0"/>
              </a:rPr>
              <a:t>浙江高考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东篱把酒黄昏后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有暗香盈袖</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(2013·</a:t>
            </a:r>
            <a:r>
              <a:rPr lang="zh-CN" altLang="zh-CN" dirty="0">
                <a:solidFill>
                  <a:srgbClr val="000000"/>
                </a:solidFill>
                <a:latin typeface="Times New Roman" panose="02020603050405020304" pitchFamily="18" charset="0"/>
                <a:cs typeface="Times New Roman" panose="02020603050405020304" pitchFamily="18" charset="0"/>
              </a:rPr>
              <a:t>天津高考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满地黄花堆积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憔悴损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如今有谁堪摘</a:t>
            </a:r>
            <a:r>
              <a:rPr lang="en-US" altLang="zh-CN" dirty="0">
                <a:solidFill>
                  <a:srgbClr val="000000"/>
                </a:solidFill>
                <a:latin typeface="Times New Roman" panose="02020603050405020304" pitchFamily="18" charset="0"/>
                <a:cs typeface="Times New Roman" panose="02020603050405020304" pitchFamily="18" charset="0"/>
              </a:rPr>
              <a:t>?(2013·</a:t>
            </a:r>
            <a:r>
              <a:rPr lang="zh-CN" altLang="zh-CN" dirty="0">
                <a:solidFill>
                  <a:srgbClr val="000000"/>
                </a:solidFill>
                <a:latin typeface="Times New Roman" panose="02020603050405020304" pitchFamily="18" charset="0"/>
                <a:cs typeface="Times New Roman" panose="02020603050405020304" pitchFamily="18" charset="0"/>
              </a:rPr>
              <a:t>山东高考</a:t>
            </a:r>
            <a:r>
              <a:rPr lang="en-US" altLang="zh-CN" dirty="0">
                <a:solidFill>
                  <a:srgbClr val="000000"/>
                </a:solidFill>
                <a:latin typeface="Times New Roman" panose="02020603050405020304" pitchFamily="18" charset="0"/>
                <a:cs typeface="Times New Roman" panose="02020603050405020304" pitchFamily="18" charset="0"/>
              </a:rPr>
              <a:t>,2010·</a:t>
            </a:r>
            <a:r>
              <a:rPr lang="zh-CN" altLang="zh-CN" dirty="0">
                <a:solidFill>
                  <a:srgbClr val="000000"/>
                </a:solidFill>
                <a:latin typeface="Times New Roman" panose="02020603050405020304" pitchFamily="18" charset="0"/>
                <a:cs typeface="Times New Roman" panose="02020603050405020304" pitchFamily="18" charset="0"/>
              </a:rPr>
              <a:t>福建高考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(5)</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梧桐更兼细雨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到黄昏、点点滴滴。</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这次第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怎一个愁字了得</a:t>
            </a:r>
            <a:r>
              <a:rPr lang="en-US" altLang="zh-CN" dirty="0">
                <a:solidFill>
                  <a:srgbClr val="000000"/>
                </a:solidFill>
                <a:latin typeface="Times New Roman" panose="02020603050405020304" pitchFamily="18" charset="0"/>
                <a:cs typeface="Times New Roman" panose="02020603050405020304" pitchFamily="18" charset="0"/>
              </a:rPr>
              <a:t>!(2014·</a:t>
            </a:r>
            <a:r>
              <a:rPr lang="zh-CN" altLang="zh-CN" dirty="0">
                <a:solidFill>
                  <a:srgbClr val="000000"/>
                </a:solidFill>
                <a:latin typeface="Times New Roman" panose="02020603050405020304" pitchFamily="18" charset="0"/>
                <a:cs typeface="Times New Roman" panose="02020603050405020304" pitchFamily="18" charset="0"/>
              </a:rPr>
              <a:t>江西高考</a:t>
            </a:r>
            <a:r>
              <a:rPr lang="en-US" altLang="zh-CN" dirty="0">
                <a:solidFill>
                  <a:srgbClr val="000000"/>
                </a:solidFill>
                <a:latin typeface="Times New Roman" panose="02020603050405020304" pitchFamily="18" charset="0"/>
                <a:cs typeface="Times New Roman" panose="02020603050405020304" pitchFamily="18" charset="0"/>
              </a:rPr>
              <a:t>,2013·</a:t>
            </a:r>
            <a:r>
              <a:rPr lang="zh-CN" altLang="zh-CN" dirty="0">
                <a:solidFill>
                  <a:srgbClr val="000000"/>
                </a:solidFill>
                <a:latin typeface="Times New Roman" panose="02020603050405020304" pitchFamily="18" charset="0"/>
                <a:cs typeface="Times New Roman" panose="02020603050405020304" pitchFamily="18" charset="0"/>
              </a:rPr>
              <a:t>湖北高考、北京高考</a:t>
            </a:r>
            <a:r>
              <a:rPr lang="en-US" altLang="zh-CN" dirty="0">
                <a:solidFill>
                  <a:srgbClr val="000000"/>
                </a:solidFill>
                <a:latin typeface="Times New Roman" panose="02020603050405020304" pitchFamily="18" charset="0"/>
                <a:cs typeface="Times New Roman" panose="02020603050405020304" pitchFamily="18" charset="0"/>
              </a:rPr>
              <a:t>,2012·</a:t>
            </a:r>
            <a:r>
              <a:rPr lang="zh-CN" altLang="zh-CN" dirty="0">
                <a:solidFill>
                  <a:srgbClr val="000000"/>
                </a:solidFill>
                <a:latin typeface="Times New Roman" panose="02020603050405020304" pitchFamily="18" charset="0"/>
                <a:cs typeface="Times New Roman" panose="02020603050405020304" pitchFamily="18" charset="0"/>
              </a:rPr>
              <a:t>浙江高考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131732" y="2525947"/>
            <a:ext cx="159440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12710" y="2936964"/>
            <a:ext cx="137916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74905" y="2936964"/>
            <a:ext cx="131769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810756" y="3347981"/>
            <a:ext cx="111317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97071" y="3758744"/>
            <a:ext cx="134693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42220" y="4174836"/>
            <a:ext cx="134693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603162" y="4174836"/>
            <a:ext cx="69119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385672" y="4174836"/>
            <a:ext cx="156259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37376293"/>
      </p:ext>
    </p:extLst>
  </p:cSld>
  <p:clrMapOvr>
    <a:masterClrMapping/>
  </p:clrMapOvr>
  <mc:AlternateContent xmlns:mc="http://schemas.openxmlformats.org/markup-compatibility/2006">
    <mc:Choice xmlns:p14="http://schemas.microsoft.com/office/powerpoint/2010/main" Requires="p14">
      <p:transition spd="slow" p14:dur="1100">
        <p:split/>
      </p:transition>
    </mc:Choice>
    <mc:Fallback>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7" action="ppaction://hlinksldjump"/>
          </p:cNvPr>
          <p:cNvSpPr/>
          <p:nvPr/>
        </p:nvSpPr>
        <p:spPr>
          <a:xfrm>
            <a:off x="3978078" y="100276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文本对译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1435998"/>
            <a:ext cx="8128000" cy="4801314"/>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NEU-BZ-S92"/>
                <a:ea typeface="黑体" panose="02010609060101010101" pitchFamily="49" charset="-122"/>
                <a:cs typeface="Times New Roman" panose="02020603050405020304" pitchFamily="18" charset="0"/>
              </a:rPr>
              <a:t>目标一</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鉴赏《醉花阴》的语言与手法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薄雾浓云愁永昼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瑞脑销金兽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词人是如何渲染愁苦之情的</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薄雾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浓云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意境凄凉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借景抒发孤寂的愁情。既写出了时间的漫长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烘托出了环境的凄寂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更写出了词人百无聊赖的愁情。</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半夜凉初透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词人的凉意从何而来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重阳节对这种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意起到了怎样的作用</a:t>
            </a:r>
            <a:r>
              <a:rPr lang="en-US" altLang="zh-CN" dirty="0" smtClean="0">
                <a:solidFill>
                  <a:srgbClr val="000000"/>
                </a:solidFill>
                <a:latin typeface="Times New Roman" panose="02020603050405020304" pitchFamily="18" charset="0"/>
                <a:cs typeface="Times New Roman" panose="02020603050405020304" pitchFamily="18" charset="0"/>
              </a:rPr>
              <a:t>?</a:t>
            </a:r>
          </a:p>
          <a:p>
            <a:pPr algn="ct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从时间节令上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重阳秋夜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天气转冷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玉枕纱厨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难御风寒。</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从词人心理上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独居家中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没有家庭的温馨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内心感觉到孤独凄凉。</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重阳佳节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是家人团聚的日子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以佳节团聚反衬独处之悲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加深了凉意。</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1115630100"/>
              </p:ext>
            </p:extLst>
          </p:nvPr>
        </p:nvGraphicFramePr>
        <p:xfrm>
          <a:off x="508000" y="3706774"/>
          <a:ext cx="8128000" cy="2110695"/>
        </p:xfrm>
        <a:graphic>
          <a:graphicData uri="http://schemas.openxmlformats.org/presentationml/2006/ole">
            <mc:AlternateContent xmlns:mc="http://schemas.openxmlformats.org/markup-compatibility/2006">
              <mc:Choice xmlns:v="urn:schemas-microsoft-com:vml" Requires="v">
                <p:oleObj spid="_x0000_s49159" name="文档" r:id="rId8" imgW="3893887" imgH="1011564" progId="Word.Document.12">
                  <p:embed/>
                </p:oleObj>
              </mc:Choice>
              <mc:Fallback>
                <p:oleObj name="文档" r:id="rId8" imgW="3893887" imgH="1011564" progId="Word.Document.12">
                  <p:embed/>
                  <p:pic>
                    <p:nvPicPr>
                      <p:cNvPr id="0" name=""/>
                      <p:cNvPicPr/>
                      <p:nvPr/>
                    </p:nvPicPr>
                    <p:blipFill>
                      <a:blip r:embed="rId9"/>
                      <a:stretch>
                        <a:fillRect/>
                      </a:stretch>
                    </p:blipFill>
                    <p:spPr>
                      <a:xfrm>
                        <a:off x="508000" y="3706774"/>
                        <a:ext cx="8128000" cy="2110695"/>
                      </a:xfrm>
                      <a:prstGeom prst="rect">
                        <a:avLst/>
                      </a:prstGeom>
                    </p:spPr>
                  </p:pic>
                </p:oleObj>
              </mc:Fallback>
            </mc:AlternateContent>
          </a:graphicData>
        </a:graphic>
      </p:graphicFrame>
      <p:sp>
        <p:nvSpPr>
          <p:cNvPr id="9" name="矩形 8"/>
          <p:cNvSpPr/>
          <p:nvPr/>
        </p:nvSpPr>
        <p:spPr>
          <a:xfrm>
            <a:off x="251520" y="2419251"/>
            <a:ext cx="8640960" cy="8676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9512" y="4971822"/>
            <a:ext cx="8640960" cy="1265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7" action="ppaction://hlinksldjump"/>
          </p:cNvPr>
          <p:cNvSpPr/>
          <p:nvPr/>
        </p:nvSpPr>
        <p:spPr>
          <a:xfrm>
            <a:off x="3978078" y="100276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文本对译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p:cNvSpPr>
            <a:spLocks noChangeAspect="1"/>
          </p:cNvSpPr>
          <p:nvPr/>
        </p:nvSpPr>
        <p:spPr>
          <a:xfrm>
            <a:off x="508000" y="1556792"/>
            <a:ext cx="8128000" cy="466281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人比黄花瘦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有什么丰富的内涵</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黄色的菊花不只外形上雅淡、清秀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与作者因相思而消瘦的体态相近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而且在菊花品格的传统象征意义上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也酷似作者清高、淡泊的精神。取义新奇传神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言情含蓄。</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结合全篇来看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词人以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煞笔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有什么妙处</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结构上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字和首句的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字相呼应。</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手法上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运用夸张比喻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生动地描绘出词人因思念日渐消瘦的形象。</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情感上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归结全篇的情意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表达刻骨的离愁。</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1277031807"/>
              </p:ext>
            </p:extLst>
          </p:nvPr>
        </p:nvGraphicFramePr>
        <p:xfrm>
          <a:off x="508000" y="3620865"/>
          <a:ext cx="8128000" cy="2223356"/>
        </p:xfrm>
        <a:graphic>
          <a:graphicData uri="http://schemas.openxmlformats.org/presentationml/2006/ole">
            <mc:AlternateContent xmlns:mc="http://schemas.openxmlformats.org/markup-compatibility/2006">
              <mc:Choice xmlns:v="urn:schemas-microsoft-com:vml" Requires="v">
                <p:oleObj spid="_x0000_s15392" name="文档" r:id="rId8" imgW="3893887" imgH="1064482" progId="Word.Document.12">
                  <p:embed/>
                </p:oleObj>
              </mc:Choice>
              <mc:Fallback>
                <p:oleObj name="文档" r:id="rId8" imgW="3893887" imgH="1064482" progId="Word.Document.12">
                  <p:embed/>
                  <p:pic>
                    <p:nvPicPr>
                      <p:cNvPr id="0" name=""/>
                      <p:cNvPicPr/>
                      <p:nvPr/>
                    </p:nvPicPr>
                    <p:blipFill>
                      <a:blip r:embed="rId9"/>
                      <a:stretch>
                        <a:fillRect/>
                      </a:stretch>
                    </p:blipFill>
                    <p:spPr>
                      <a:xfrm>
                        <a:off x="508000" y="3620865"/>
                        <a:ext cx="8128000" cy="2223356"/>
                      </a:xfrm>
                      <a:prstGeom prst="rect">
                        <a:avLst/>
                      </a:prstGeom>
                    </p:spPr>
                  </p:pic>
                </p:oleObj>
              </mc:Fallback>
            </mc:AlternateContent>
          </a:graphicData>
        </a:graphic>
      </p:graphicFrame>
      <p:sp>
        <p:nvSpPr>
          <p:cNvPr id="9" name="矩形 8"/>
          <p:cNvSpPr/>
          <p:nvPr/>
        </p:nvSpPr>
        <p:spPr>
          <a:xfrm>
            <a:off x="251520" y="1988840"/>
            <a:ext cx="8640960" cy="1264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3528" y="5013176"/>
            <a:ext cx="8640960" cy="1264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88449856"/>
      </p:ext>
    </p:extLst>
  </p:cSld>
  <p:clrMapOvr>
    <a:masterClrMapping/>
  </p:clrMapOvr>
  <mc:AlternateContent xmlns:mc="http://schemas.openxmlformats.org/markup-compatibility/2006">
    <mc:Choice xmlns:p14="http://schemas.microsoft.com/office/powerpoint/2010/main" Requires="p14">
      <p:transition spd="slow" p14:dur="20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3978078" y="100276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文本对译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912875"/>
            <a:ext cx="8128000" cy="1286250"/>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5</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总体看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《醉花阴》一词中刻画了怎样的词人形象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采用了哪几种手法</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刻画了一个多愁善感、弱不禁风、美丽多情的女主人公形象。使用了比喻、烘托等手法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通过悲秋伤别来抒写词人的寂寞与相思情怀。</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79512" y="3357978"/>
            <a:ext cx="8640960" cy="9351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0180862"/>
      </p:ext>
    </p:extLst>
  </p:cSld>
  <p:clrMapOvr>
    <a:masterClrMapping/>
  </p:clrMapOvr>
  <mc:AlternateContent xmlns:mc="http://schemas.openxmlformats.org/markup-compatibility/2006">
    <mc:Choice xmlns:p14="http://schemas.microsoft.com/office/powerpoint/2010/main" Requires="p14">
      <p:transition spd="slow" p14:dur="2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6" action="ppaction://hlinksldjump"/>
          </p:cNvPr>
          <p:cNvSpPr/>
          <p:nvPr/>
        </p:nvSpPr>
        <p:spPr>
          <a:xfrm>
            <a:off x="3978078" y="100276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文本对译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1688050"/>
            <a:ext cx="8128000" cy="4333238"/>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NEU-BZ-S92"/>
                <a:ea typeface="黑体" panose="02010609060101010101" pitchFamily="49" charset="-122"/>
                <a:cs typeface="Times New Roman" panose="02020603050405020304" pitchFamily="18" charset="0"/>
              </a:rPr>
              <a:t>目标二</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体会《声声慢》的意境美</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《声声慢》一词中选用了哪些意象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营造了怎样的意境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选用了淡酒、急风、飞雁、满地黄花、梧桐、点点滴滴的细雨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营造了寂寞、冷落、凄恻的意境。</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寻寻觅觅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冷冷清清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凄凄惨惨戚戚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此</a:t>
            </a:r>
            <a:r>
              <a:rPr lang="en-US" altLang="zh-CN" dirty="0">
                <a:solidFill>
                  <a:srgbClr val="000000"/>
                </a:solidFill>
                <a:latin typeface="Times New Roman" panose="02020603050405020304" pitchFamily="18" charset="0"/>
                <a:cs typeface="Times New Roman" panose="02020603050405020304" pitchFamily="18" charset="0"/>
              </a:rPr>
              <a:t>14</a:t>
            </a:r>
            <a:r>
              <a:rPr lang="zh-CN" altLang="zh-CN" dirty="0">
                <a:solidFill>
                  <a:srgbClr val="000000"/>
                </a:solidFill>
                <a:latin typeface="Times New Roman" panose="02020603050405020304" pitchFamily="18" charset="0"/>
                <a:cs typeface="Times New Roman" panose="02020603050405020304" pitchFamily="18" charset="0"/>
              </a:rPr>
              <a:t>个叠字历代词家异口同声赞为千古绝调。为什么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a:t>
            </a:r>
            <a:r>
              <a:rPr lang="en-US" altLang="zh-CN" dirty="0">
                <a:solidFill>
                  <a:srgbClr val="000000"/>
                </a:solidFill>
                <a:latin typeface="Times New Roman" panose="02020603050405020304" pitchFamily="18" charset="0"/>
                <a:cs typeface="Times New Roman" panose="02020603050405020304" pitchFamily="18" charset="0"/>
              </a:rPr>
              <a:t>14</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个叠字极富音乐美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虽是重叠使用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却绝无累赘之感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朗读起来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只觉徘徊低迷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婉转凄楚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有如听到一个伤心至极的人在低声倾诉。</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这三句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由外而内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由浅入深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由动作、环境到心理情感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文情并茂地描写出女词人孤苦无告的凄凉心境。仅此三句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一种由愁惨而凄厉的氛围已笼罩全篇。</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51520" y="2672916"/>
            <a:ext cx="8640960" cy="8280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5173" y="4347102"/>
            <a:ext cx="8640960" cy="18182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24892973"/>
      </p:ext>
    </p:extLst>
  </p:cSld>
  <p:clrMapOvr>
    <a:masterClrMapping/>
  </p:clrMapOvr>
  <mc:AlternateContent xmlns:mc="http://schemas.openxmlformats.org/markup-compatibility/2006">
    <mc:Choice xmlns:p14="http://schemas.microsoft.com/office/powerpoint/2010/main" Requires="p14">
      <p:transition spd="slow" p14:dur="20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3978078" y="100276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文本对译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2497377"/>
            <a:ext cx="8128000" cy="2117246"/>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三杯两盏淡酒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怎敌他、晚来风急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是怨酒淡天寒还是有更深层的含义</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这两句其实是说愁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以至用酒消愁却不抵事。一个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表明作者晚年是何等的凄凉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心境是何等的凄苦。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梧桐更兼细雨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到黄昏、点点滴滴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写出了怎样的意境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此处将凄凉的景色与痛苦的心情交融在一起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使词的意境更为深远。</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179512" y="2935314"/>
            <a:ext cx="8640960" cy="8712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9512" y="4214630"/>
            <a:ext cx="8640960"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67703337"/>
      </p:ext>
    </p:extLst>
  </p:cSld>
  <p:clrMapOvr>
    <a:masterClrMapping/>
  </p:clrMapOvr>
  <mc:AlternateContent xmlns:mc="http://schemas.openxmlformats.org/markup-compatibility/2006">
    <mc:Choice xmlns:p14="http://schemas.microsoft.com/office/powerpoint/2010/main" Requires="p14">
      <p:transition spd="slow" p14:dur="20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3978078" y="100276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文本对译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628800"/>
            <a:ext cx="8128000" cy="466281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5</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《声声慢》一词结尾说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这次第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怎一个愁字了得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你还读出了词人哪些心情</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此词篇末托出一个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这种愁融合了亡国之痛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孀居之悲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沦落之苦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因而显得格外厚重。全词除结句一语道破外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都没有直接说愁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而是从刻画冷清萧索的环境来烘托凄惨悲切的心境。</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J17.eps" descr="id:2147491038;FounderCES"/>
          <p:cNvPicPr/>
          <p:nvPr/>
        </p:nvPicPr>
        <p:blipFill>
          <a:blip r:embed="rId7"/>
          <a:stretch>
            <a:fillRect/>
          </a:stretch>
        </p:blipFill>
        <p:spPr>
          <a:xfrm>
            <a:off x="3203848" y="2564904"/>
            <a:ext cx="2232248" cy="2232248"/>
          </a:xfrm>
          <a:prstGeom prst="rect">
            <a:avLst/>
          </a:prstGeom>
        </p:spPr>
      </p:pic>
      <p:sp>
        <p:nvSpPr>
          <p:cNvPr id="9" name="矩形 8"/>
          <p:cNvSpPr/>
          <p:nvPr/>
        </p:nvSpPr>
        <p:spPr>
          <a:xfrm>
            <a:off x="179512" y="4965939"/>
            <a:ext cx="8640960" cy="13256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28386095"/>
      </p:ext>
    </p:extLst>
  </p:cSld>
  <p:clrMapOvr>
    <a:masterClrMapping/>
  </p:clrMapOvr>
  <mc:AlternateContent xmlns:mc="http://schemas.openxmlformats.org/markup-compatibility/2006">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7" action="ppaction://hlinksldjump"/>
          </p:cNvPr>
          <p:cNvSpPr/>
          <p:nvPr/>
        </p:nvSpPr>
        <p:spPr>
          <a:xfrm>
            <a:off x="3978078" y="100276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文本对译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60453"/>
            <a:ext cx="8128000" cy="870751"/>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《醉花阴》反映的是早年词人的丈夫宦游在外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词人独自留在家中时的感受和生活状况。对于这样的闺怨题材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应当怎样评价呢</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106341471"/>
              </p:ext>
            </p:extLst>
          </p:nvPr>
        </p:nvGraphicFramePr>
        <p:xfrm>
          <a:off x="508000" y="2296557"/>
          <a:ext cx="8128000" cy="4732843"/>
        </p:xfrm>
        <a:graphic>
          <a:graphicData uri="http://schemas.openxmlformats.org/presentationml/2006/ole">
            <mc:AlternateContent xmlns:mc="http://schemas.openxmlformats.org/markup-compatibility/2006">
              <mc:Choice xmlns:v="urn:schemas-microsoft-com:vml" Requires="v">
                <p:oleObj spid="_x0000_s50181" name="文档" r:id="rId8" imgW="3926273" imgH="2286639" progId="Word.Document.12">
                  <p:embed/>
                </p:oleObj>
              </mc:Choice>
              <mc:Fallback>
                <p:oleObj name="文档" r:id="rId8" imgW="3926273" imgH="2286639" progId="Word.Document.12">
                  <p:embed/>
                  <p:pic>
                    <p:nvPicPr>
                      <p:cNvPr id="0" name=""/>
                      <p:cNvPicPr/>
                      <p:nvPr/>
                    </p:nvPicPr>
                    <p:blipFill>
                      <a:blip r:embed="rId9"/>
                      <a:stretch>
                        <a:fillRect/>
                      </a:stretch>
                    </p:blipFill>
                    <p:spPr>
                      <a:xfrm>
                        <a:off x="508000" y="2296557"/>
                        <a:ext cx="8128000" cy="4732843"/>
                      </a:xfrm>
                      <a:prstGeom prst="rect">
                        <a:avLst/>
                      </a:prstGeom>
                    </p:spPr>
                  </p:pic>
                </p:oleObj>
              </mc:Fallback>
            </mc:AlternateContent>
          </a:graphicData>
        </a:graphic>
      </p:graphicFrame>
      <p:sp>
        <p:nvSpPr>
          <p:cNvPr id="9" name="矩形 8"/>
          <p:cNvSpPr/>
          <p:nvPr/>
        </p:nvSpPr>
        <p:spPr>
          <a:xfrm>
            <a:off x="251520" y="2276872"/>
            <a:ext cx="8640960" cy="41044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978078" y="100276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文本对译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5434"/>
            <a:ext cx="8128000" cy="4597862"/>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《醉花阴》和《声声慢》都是写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的名篇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两者在写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上有什么不同</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《醉花阴》以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《声声慢》以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作结。《醉花阴》以愁发端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一开篇就愁云笼罩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重阳无阳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有高难登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诗兴难发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此一愁也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丈夫远离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独饮闷酒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此二愁也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秋风飒飒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菊残人老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此三愁也。三种愁思聚于一处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借酒浇愁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不胜酒力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酒醒之后愁绪更浓。《声声慢》在篇末托出一个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赋予了它更深广厚重的内涵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丧夫之痛、亡国之悲、孀居之苦、沦落之愁以及一个女人在那个时代的所有无助与无奈</a:t>
            </a:r>
            <a:r>
              <a:rPr lang="en-US"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而这些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怎一个愁字了得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。《醉花阴》中所见的愁是迷蒙而华丽的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《声声慢》中所见的愁是孤寂而凄清的。《醉花阴》通过摹愁态、绘愁容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抒写了一位敏感多才的少妇在重阳佳节对远方丈夫刻骨铭心又委婉动人的相思之情。《声声慢》通过设愁境、布愁景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抒发了一个凄惶孤孀饱经国破、家亡、夫死离乱后的孤独寂寞、悲凉愁苦的心绪。</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251520" y="1988840"/>
            <a:ext cx="8640960" cy="43311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56535881"/>
      </p:ext>
    </p:extLst>
  </p:cSld>
  <p:clrMapOvr>
    <a:masterClrMapping/>
  </p:clrMapOvr>
  <mc:AlternateContent xmlns:mc="http://schemas.openxmlformats.org/markup-compatibility/2006">
    <mc:Choice xmlns:p14="http://schemas.microsoft.com/office/powerpoint/2010/main" Requires="p14">
      <p:transition spd="slow" p14:dur="16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060312399"/>
              </p:ext>
            </p:extLst>
          </p:nvPr>
        </p:nvGraphicFramePr>
        <p:xfrm>
          <a:off x="508000" y="1419884"/>
          <a:ext cx="8128000" cy="4817428"/>
        </p:xfrm>
        <a:graphic>
          <a:graphicData uri="http://schemas.openxmlformats.org/presentationml/2006/ole">
            <mc:AlternateContent xmlns:mc="http://schemas.openxmlformats.org/markup-compatibility/2006">
              <mc:Choice xmlns:v="urn:schemas-microsoft-com:vml" Requires="v">
                <p:oleObj spid="_x0000_s1093" name="文档" r:id="rId3" imgW="3998962" imgH="2369796" progId="Word.Document.12">
                  <p:embed/>
                </p:oleObj>
              </mc:Choice>
              <mc:Fallback>
                <p:oleObj name="文档" r:id="rId3" imgW="3998962" imgH="2369796" progId="Word.Document.12">
                  <p:embed/>
                  <p:pic>
                    <p:nvPicPr>
                      <p:cNvPr id="0" name=""/>
                      <p:cNvPicPr/>
                      <p:nvPr/>
                    </p:nvPicPr>
                    <p:blipFill>
                      <a:blip r:embed="rId4"/>
                      <a:stretch>
                        <a:fillRect/>
                      </a:stretch>
                    </p:blipFill>
                    <p:spPr>
                      <a:xfrm>
                        <a:off x="508000" y="1419884"/>
                        <a:ext cx="8128000" cy="4817428"/>
                      </a:xfrm>
                      <a:prstGeom prst="rect">
                        <a:avLst/>
                      </a:prstGeom>
                    </p:spPr>
                  </p:pic>
                </p:oleObj>
              </mc:Fallback>
            </mc:AlternateContent>
          </a:graphicData>
        </a:graphic>
      </p:graphicFrame>
    </p:spTree>
    <p:extLst>
      <p:ext uri="{BB962C8B-B14F-4D97-AF65-F5344CB8AC3E}">
        <p14:creationId xmlns:p14="http://schemas.microsoft.com/office/powerpoint/2010/main" val="3788969902"/>
      </p:ext>
    </p:extLst>
  </p:cSld>
  <p:clrMapOvr>
    <a:masterClrMapping/>
  </p:clrMapOvr>
  <mc:AlternateContent xmlns:mc="http://schemas.openxmlformats.org/markup-compatibility/2006">
    <mc:Choice xmlns:p14="http://schemas.microsoft.com/office/powerpoint/2010/main"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978078" y="100276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文本对译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136610387"/>
              </p:ext>
            </p:extLst>
          </p:nvPr>
        </p:nvGraphicFramePr>
        <p:xfrm>
          <a:off x="508000" y="1699443"/>
          <a:ext cx="8128000" cy="4465861"/>
        </p:xfrm>
        <a:graphic>
          <a:graphicData uri="http://schemas.openxmlformats.org/presentationml/2006/ole">
            <mc:AlternateContent xmlns:mc="http://schemas.openxmlformats.org/markup-compatibility/2006">
              <mc:Choice xmlns:v="urn:schemas-microsoft-com:vml" Requires="v">
                <p:oleObj spid="_x0000_s28697" name="文档" r:id="rId8" imgW="3837032" imgH="2108445" progId="Word.Document.12">
                  <p:embed/>
                </p:oleObj>
              </mc:Choice>
              <mc:Fallback>
                <p:oleObj name="文档" r:id="rId8" imgW="3837032" imgH="2108445" progId="Word.Document.12">
                  <p:embed/>
                  <p:pic>
                    <p:nvPicPr>
                      <p:cNvPr id="0" name=""/>
                      <p:cNvPicPr/>
                      <p:nvPr/>
                    </p:nvPicPr>
                    <p:blipFill>
                      <a:blip r:embed="rId9"/>
                      <a:stretch>
                        <a:fillRect/>
                      </a:stretch>
                    </p:blipFill>
                    <p:spPr>
                      <a:xfrm>
                        <a:off x="508000" y="1699443"/>
                        <a:ext cx="8128000" cy="4465861"/>
                      </a:xfrm>
                      <a:prstGeom prst="rect">
                        <a:avLst/>
                      </a:prstGeom>
                    </p:spPr>
                  </p:pic>
                </p:oleObj>
              </mc:Fallback>
            </mc:AlternateContent>
          </a:graphicData>
        </a:graphic>
      </p:graphicFrame>
    </p:spTree>
    <p:extLst>
      <p:ext uri="{BB962C8B-B14F-4D97-AF65-F5344CB8AC3E}">
        <p14:creationId xmlns:p14="http://schemas.microsoft.com/office/powerpoint/2010/main" val="4076317821"/>
      </p:ext>
    </p:extLst>
  </p:cSld>
  <p:clrMapOvr>
    <a:masterClrMapping/>
  </p:clrMapOvr>
  <mc:AlternateContent xmlns:mc="http://schemas.openxmlformats.org/markup-compatibility/2006">
    <mc:Choice xmlns:p14="http://schemas.microsoft.com/office/powerpoint/2010/main" Requires="p14">
      <p:transition spd="slow" p14:dur="1300">
        <p:cover dir="d"/>
      </p:transition>
    </mc:Choice>
    <mc:Fallback>
      <p:transition spd="slow">
        <p:cover dir="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978078" y="100276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文本对译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682534"/>
            <a:ext cx="8128000" cy="4194738"/>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panose="03000509000000000000" pitchFamily="65" charset="-122"/>
                <a:cs typeface="Times New Roman" panose="02020603050405020304" pitchFamily="18" charset="0"/>
              </a:rPr>
              <a:t>借秋景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ea typeface="方正宋黑_GBK" panose="03000509000000000000" pitchFamily="65" charset="-122"/>
                <a:cs typeface="Times New Roman" panose="02020603050405020304" pitchFamily="18" charset="0"/>
              </a:rPr>
              <a:t>写愁情</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《醉花阴》和《声声慢》都是借景抒情的名篇。《醉花阴》中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薄雾浓云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黄昏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菊花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帘卷西风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借助室外秋天的特有的景物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表现了词人孤独寂寞的愁怀。《声声慢》中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词人将自己伤感、凄苦的愁绪融入到了对淡酒、飞雁、黄花、细雨等这些萧瑟惨淡的意象的描写之中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借秋景抒愁情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以哀景来烘托哀愁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充分表现出词人杰出的艺术才华。</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借景抒情是指作者带着强烈的主观感情去描写客观景物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把自身所要抒发的感情、表达的思想寄寓在描写的景物中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通过对景物的描写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抒发作者的主观情感。请采用这一手法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写一段借景抒情的文字</a:t>
            </a:r>
            <a:r>
              <a:rPr lang="en-US" altLang="zh-CN" dirty="0">
                <a:solidFill>
                  <a:srgbClr val="000000"/>
                </a:solidFill>
                <a:latin typeface="Times New Roman" panose="02020603050405020304" pitchFamily="18" charset="0"/>
                <a:cs typeface="Times New Roman" panose="02020603050405020304" pitchFamily="18" charset="0"/>
              </a:rPr>
              <a:t>,200</a:t>
            </a:r>
            <a:r>
              <a:rPr lang="zh-CN" altLang="zh-CN" dirty="0">
                <a:solidFill>
                  <a:srgbClr val="000000"/>
                </a:solidFill>
                <a:latin typeface="Times New Roman" panose="02020603050405020304" pitchFamily="18" charset="0"/>
                <a:cs typeface="Times New Roman" panose="02020603050405020304" pitchFamily="18" charset="0"/>
              </a:rPr>
              <a:t>字左右。</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266785"/>
      </p:ext>
    </p:extLst>
  </p:cSld>
  <p:clrMapOvr>
    <a:masterClrMapping/>
  </p:clrMapOvr>
  <mc:AlternateContent xmlns:mc="http://schemas.openxmlformats.org/markup-compatibility/2006">
    <mc:Choice xmlns:p14="http://schemas.microsoft.com/office/powerpoint/2010/main" Requires="p14">
      <p:transition spd="slow" p14:dur="1300">
        <p:strips/>
      </p:transition>
    </mc:Choice>
    <mc:Fallback>
      <p:transition spd="slow">
        <p:strip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978078" y="100276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文本对译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289627"/>
            <a:ext cx="8128000" cy="253274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日子一页一页地被撕去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散乱地布满房间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像秋天里的落叶。生命是一棵扎根在大地上的植物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难道从一开始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迎接的就是义无反顾的凋零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把乳白的芽儿拱出土层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把嫩绿的叶子一片一片地张开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把花朵一枝一枝地释放出香味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把果实酝酿成希望的彩色、甜柔的收成。即使岁月把生命砍伐成一株轰隆倒塌的大树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也会有泥土下斩不断、挖不绝的根系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会重新繁殖出新的苗圃来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还会有顽强的种子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用它们独特的旅行方式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走遍世界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去繁衍成理想的部落、美的风景。</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38271641"/>
      </p:ext>
    </p:extLst>
  </p:cSld>
  <p:clrMapOvr>
    <a:masterClrMapping/>
  </p:clrMapOvr>
  <mc:AlternateContent xmlns:mc="http://schemas.openxmlformats.org/markup-compatibility/2006">
    <mc:Choice xmlns:p14="http://schemas.microsoft.com/office/powerpoint/2010/main" Requires="p14">
      <p:transition spd="slow" p14:dur="1300">
        <p:zoom dir="in"/>
      </p:transition>
    </mc:Choice>
    <mc:Fallback>
      <p:transition spd="slow">
        <p:zoom dir="in"/>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978078" y="100276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文本对译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852526137"/>
              </p:ext>
            </p:extLst>
          </p:nvPr>
        </p:nvGraphicFramePr>
        <p:xfrm>
          <a:off x="508000" y="1654926"/>
          <a:ext cx="8128000" cy="4294354"/>
        </p:xfrm>
        <a:graphic>
          <a:graphicData uri="http://schemas.openxmlformats.org/presentationml/2006/ole">
            <mc:AlternateContent xmlns:mc="http://schemas.openxmlformats.org/markup-compatibility/2006">
              <mc:Choice xmlns:v="urn:schemas-microsoft-com:vml" Requires="v">
                <p:oleObj spid="_x0000_s36878" name="文档" r:id="rId8" imgW="3837032" imgH="2027088" progId="Word.Document.12">
                  <p:embed/>
                </p:oleObj>
              </mc:Choice>
              <mc:Fallback>
                <p:oleObj name="文档" r:id="rId8" imgW="3837032" imgH="2027088" progId="Word.Document.12">
                  <p:embed/>
                  <p:pic>
                    <p:nvPicPr>
                      <p:cNvPr id="0" name=""/>
                      <p:cNvPicPr/>
                      <p:nvPr/>
                    </p:nvPicPr>
                    <p:blipFill>
                      <a:blip r:embed="rId9"/>
                      <a:stretch>
                        <a:fillRect/>
                      </a:stretch>
                    </p:blipFill>
                    <p:spPr>
                      <a:xfrm>
                        <a:off x="508000" y="1654926"/>
                        <a:ext cx="8128000" cy="4294354"/>
                      </a:xfrm>
                      <a:prstGeom prst="rect">
                        <a:avLst/>
                      </a:prstGeom>
                    </p:spPr>
                  </p:pic>
                </p:oleObj>
              </mc:Fallback>
            </mc:AlternateContent>
          </a:graphicData>
        </a:graphic>
      </p:graphicFrame>
    </p:spTree>
    <p:extLst>
      <p:ext uri="{BB962C8B-B14F-4D97-AF65-F5344CB8AC3E}">
        <p14:creationId xmlns:p14="http://schemas.microsoft.com/office/powerpoint/2010/main" val="1781315949"/>
      </p:ext>
    </p:extLst>
  </p:cSld>
  <p:clrMapOvr>
    <a:masterClrMapping/>
  </p:clrMapOvr>
  <mc:AlternateContent xmlns:mc="http://schemas.openxmlformats.org/markup-compatibility/2006">
    <mc:Choice xmlns:p14="http://schemas.microsoft.com/office/powerpoint/2010/main" Requires="p14">
      <p:transition spd="slow" p14:dur="1300">
        <p:checker dir="vert"/>
      </p:transition>
    </mc:Choice>
    <mc:Fallback>
      <p:transition spd="slow">
        <p:checker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978078" y="100276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文本对译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950917420"/>
              </p:ext>
            </p:extLst>
          </p:nvPr>
        </p:nvGraphicFramePr>
        <p:xfrm>
          <a:off x="508000" y="1937715"/>
          <a:ext cx="8128000" cy="3723533"/>
        </p:xfrm>
        <a:graphic>
          <a:graphicData uri="http://schemas.openxmlformats.org/presentationml/2006/ole">
            <mc:AlternateContent xmlns:mc="http://schemas.openxmlformats.org/markup-compatibility/2006">
              <mc:Choice xmlns:v="urn:schemas-microsoft-com:vml" Requires="v">
                <p:oleObj spid="_x0000_s37902" name="文档" r:id="rId8" imgW="3884531" imgH="1779777" progId="Word.Document.12">
                  <p:embed/>
                </p:oleObj>
              </mc:Choice>
              <mc:Fallback>
                <p:oleObj name="文档" r:id="rId8" imgW="3884531" imgH="1779777" progId="Word.Document.12">
                  <p:embed/>
                  <p:pic>
                    <p:nvPicPr>
                      <p:cNvPr id="0" name=""/>
                      <p:cNvPicPr/>
                      <p:nvPr/>
                    </p:nvPicPr>
                    <p:blipFill>
                      <a:blip r:embed="rId9"/>
                      <a:stretch>
                        <a:fillRect/>
                      </a:stretch>
                    </p:blipFill>
                    <p:spPr>
                      <a:xfrm>
                        <a:off x="508000" y="1937715"/>
                        <a:ext cx="8128000" cy="3723533"/>
                      </a:xfrm>
                      <a:prstGeom prst="rect">
                        <a:avLst/>
                      </a:prstGeom>
                    </p:spPr>
                  </p:pic>
                </p:oleObj>
              </mc:Fallback>
            </mc:AlternateContent>
          </a:graphicData>
        </a:graphic>
      </p:graphicFrame>
    </p:spTree>
    <p:extLst>
      <p:ext uri="{BB962C8B-B14F-4D97-AF65-F5344CB8AC3E}">
        <p14:creationId xmlns:p14="http://schemas.microsoft.com/office/powerpoint/2010/main" val="2870501081"/>
      </p:ext>
    </p:extLst>
  </p:cSld>
  <p:clrMapOvr>
    <a:masterClrMapping/>
  </p:clrMapOvr>
  <mc:AlternateContent xmlns:mc="http://schemas.openxmlformats.org/markup-compatibility/2006">
    <mc:Choice xmlns:p14="http://schemas.microsoft.com/office/powerpoint/2010/main" Requires="p14">
      <p:transition spd="slow" p14:dur="13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978078" y="100276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文本对译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17926472"/>
              </p:ext>
            </p:extLst>
          </p:nvPr>
        </p:nvGraphicFramePr>
        <p:xfrm>
          <a:off x="508000" y="1356532"/>
          <a:ext cx="8128000" cy="5262854"/>
        </p:xfrm>
        <a:graphic>
          <a:graphicData uri="http://schemas.openxmlformats.org/presentationml/2006/ole">
            <mc:AlternateContent xmlns:mc="http://schemas.openxmlformats.org/markup-compatibility/2006">
              <mc:Choice xmlns:v="urn:schemas-microsoft-com:vml" Requires="v">
                <p:oleObj spid="_x0000_s38927" name="文档" r:id="rId8" imgW="3837032" imgH="2484632" progId="Word.Document.12">
                  <p:embed/>
                </p:oleObj>
              </mc:Choice>
              <mc:Fallback>
                <p:oleObj name="文档" r:id="rId8" imgW="3837032" imgH="2484632" progId="Word.Document.12">
                  <p:embed/>
                  <p:pic>
                    <p:nvPicPr>
                      <p:cNvPr id="0" name=""/>
                      <p:cNvPicPr/>
                      <p:nvPr/>
                    </p:nvPicPr>
                    <p:blipFill>
                      <a:blip r:embed="rId9"/>
                      <a:stretch>
                        <a:fillRect/>
                      </a:stretch>
                    </p:blipFill>
                    <p:spPr>
                      <a:xfrm>
                        <a:off x="508000" y="1356532"/>
                        <a:ext cx="8128000" cy="5262854"/>
                      </a:xfrm>
                      <a:prstGeom prst="rect">
                        <a:avLst/>
                      </a:prstGeom>
                    </p:spPr>
                  </p:pic>
                </p:oleObj>
              </mc:Fallback>
            </mc:AlternateContent>
          </a:graphicData>
        </a:graphic>
      </p:graphicFrame>
    </p:spTree>
    <p:extLst>
      <p:ext uri="{BB962C8B-B14F-4D97-AF65-F5344CB8AC3E}">
        <p14:creationId xmlns:p14="http://schemas.microsoft.com/office/powerpoint/2010/main" val="903221232"/>
      </p:ext>
    </p:extLst>
  </p:cSld>
  <p:clrMapOvr>
    <a:masterClrMapping/>
  </p:clrMapOvr>
  <mc:AlternateContent xmlns:mc="http://schemas.openxmlformats.org/markup-compatibility/2006">
    <mc:Choice xmlns:p14="http://schemas.microsoft.com/office/powerpoint/2010/main" Requires="p14">
      <p:transition spd="slow" p14:dur="1300">
        <p:strips dir="ld"/>
      </p:transition>
    </mc:Choice>
    <mc:Fallback>
      <p:transition spd="slow">
        <p:strips dir="l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978078" y="100276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文本对译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692566252"/>
              </p:ext>
            </p:extLst>
          </p:nvPr>
        </p:nvGraphicFramePr>
        <p:xfrm>
          <a:off x="508000" y="1859256"/>
          <a:ext cx="8128000" cy="3874000"/>
        </p:xfrm>
        <a:graphic>
          <a:graphicData uri="http://schemas.openxmlformats.org/presentationml/2006/ole">
            <mc:AlternateContent xmlns:mc="http://schemas.openxmlformats.org/markup-compatibility/2006">
              <mc:Choice xmlns:v="urn:schemas-microsoft-com:vml" Requires="v">
                <p:oleObj spid="_x0000_s39951" name="文档" r:id="rId8" imgW="3837032" imgH="1829455" progId="Word.Document.12">
                  <p:embed/>
                </p:oleObj>
              </mc:Choice>
              <mc:Fallback>
                <p:oleObj name="文档" r:id="rId8" imgW="3837032" imgH="1829455" progId="Word.Document.12">
                  <p:embed/>
                  <p:pic>
                    <p:nvPicPr>
                      <p:cNvPr id="0" name=""/>
                      <p:cNvPicPr/>
                      <p:nvPr/>
                    </p:nvPicPr>
                    <p:blipFill>
                      <a:blip r:embed="rId9"/>
                      <a:stretch>
                        <a:fillRect/>
                      </a:stretch>
                    </p:blipFill>
                    <p:spPr>
                      <a:xfrm>
                        <a:off x="508000" y="1859256"/>
                        <a:ext cx="8128000" cy="3874000"/>
                      </a:xfrm>
                      <a:prstGeom prst="rect">
                        <a:avLst/>
                      </a:prstGeom>
                    </p:spPr>
                  </p:pic>
                </p:oleObj>
              </mc:Fallback>
            </mc:AlternateContent>
          </a:graphicData>
        </a:graphic>
      </p:graphicFrame>
    </p:spTree>
    <p:extLst>
      <p:ext uri="{BB962C8B-B14F-4D97-AF65-F5344CB8AC3E}">
        <p14:creationId xmlns:p14="http://schemas.microsoft.com/office/powerpoint/2010/main" val="406970752"/>
      </p:ext>
    </p:extLst>
  </p:cSld>
  <p:clrMapOvr>
    <a:masterClrMapping/>
  </p:clrMapOvr>
  <mc:AlternateContent xmlns:mc="http://schemas.openxmlformats.org/markup-compatibility/2006">
    <mc:Choice xmlns:p14="http://schemas.microsoft.com/office/powerpoint/2010/main" Requires="p14">
      <p:transition spd="slow" p14:dur="1300">
        <p:cover dir="r"/>
      </p:transition>
    </mc:Choice>
    <mc:Fallback>
      <p:transition spd="slow">
        <p:cover dir="r"/>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978078" y="100276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文本对译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920917377"/>
              </p:ext>
            </p:extLst>
          </p:nvPr>
        </p:nvGraphicFramePr>
        <p:xfrm>
          <a:off x="508000" y="2587500"/>
          <a:ext cx="8128000" cy="1937000"/>
        </p:xfrm>
        <a:graphic>
          <a:graphicData uri="http://schemas.openxmlformats.org/presentationml/2006/ole">
            <mc:AlternateContent xmlns:mc="http://schemas.openxmlformats.org/markup-compatibility/2006">
              <mc:Choice xmlns:v="urn:schemas-microsoft-com:vml" Requires="v">
                <p:oleObj spid="_x0000_s40975" name="文档" r:id="rId8" imgW="3837032" imgH="914728" progId="Word.Document.12">
                  <p:embed/>
                </p:oleObj>
              </mc:Choice>
              <mc:Fallback>
                <p:oleObj name="文档" r:id="rId8" imgW="3837032" imgH="914728" progId="Word.Document.12">
                  <p:embed/>
                  <p:pic>
                    <p:nvPicPr>
                      <p:cNvPr id="0" name=""/>
                      <p:cNvPicPr/>
                      <p:nvPr/>
                    </p:nvPicPr>
                    <p:blipFill>
                      <a:blip r:embed="rId9"/>
                      <a:stretch>
                        <a:fillRect/>
                      </a:stretch>
                    </p:blipFill>
                    <p:spPr>
                      <a:xfrm>
                        <a:off x="508000" y="2587500"/>
                        <a:ext cx="8128000" cy="1937000"/>
                      </a:xfrm>
                      <a:prstGeom prst="rect">
                        <a:avLst/>
                      </a:prstGeom>
                    </p:spPr>
                  </p:pic>
                </p:oleObj>
              </mc:Fallback>
            </mc:AlternateContent>
          </a:graphicData>
        </a:graphic>
      </p:graphicFrame>
    </p:spTree>
    <p:extLst>
      <p:ext uri="{BB962C8B-B14F-4D97-AF65-F5344CB8AC3E}">
        <p14:creationId xmlns:p14="http://schemas.microsoft.com/office/powerpoint/2010/main" val="3484903251"/>
      </p:ext>
    </p:extLst>
  </p:cSld>
  <p:clrMapOvr>
    <a:masterClrMapping/>
  </p:clrMapOvr>
  <mc:AlternateContent xmlns:mc="http://schemas.openxmlformats.org/markup-compatibility/2006">
    <mc:Choice xmlns:p14="http://schemas.microsoft.com/office/powerpoint/2010/main" Requires="p14">
      <p:transition spd="slow" p14:dur="1300">
        <p:zoom dir="in"/>
      </p:transition>
    </mc:Choice>
    <mc:Fallback>
      <p:transition spd="slow">
        <p:zoom dir="in"/>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5078313"/>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panose="03000509000000000000" pitchFamily="65" charset="-122"/>
                <a:cs typeface="Times New Roman" panose="02020603050405020304" pitchFamily="18" charset="0"/>
              </a:rPr>
              <a:t>李清照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ea typeface="方正宋黑_GBK" panose="03000509000000000000" pitchFamily="65" charset="-122"/>
                <a:cs typeface="Times New Roman" panose="02020603050405020304" pitchFamily="18" charset="0"/>
              </a:rPr>
              <a:t>我心中的美神</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每个人都有自己爱恋的美神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我心中的美神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从没人见过你的照片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那个年代的你没有留下一张照片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但在我心中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你却美于沉鱼落雁的西施与昭君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美于闭月羞花的貂蝉与贵妃。你的美独一无二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无人替代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令我陶醉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是我永远的追求</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伴着晨曦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越过千年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我走近了你</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J18.eps" descr="id:2147491130;FounderCES"/>
          <p:cNvPicPr/>
          <p:nvPr/>
        </p:nvPicPr>
        <p:blipFill>
          <a:blip r:embed="rId4"/>
          <a:stretch>
            <a:fillRect/>
          </a:stretch>
        </p:blipFill>
        <p:spPr>
          <a:xfrm>
            <a:off x="3347864" y="2276872"/>
            <a:ext cx="1728192" cy="2409276"/>
          </a:xfrm>
          <a:prstGeom prst="rect">
            <a:avLst/>
          </a:prstGeom>
        </p:spPr>
      </p:pic>
    </p:spTree>
    <p:extLst>
      <p:ext uri="{BB962C8B-B14F-4D97-AF65-F5344CB8AC3E}">
        <p14:creationId xmlns:p14="http://schemas.microsoft.com/office/powerpoint/2010/main" val="1428481823"/>
      </p:ext>
    </p:extLst>
  </p:cSld>
  <p:clrMapOvr>
    <a:masterClrMapping/>
  </p:clrMapOvr>
  <p:transition spd="slow">
    <p:cut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22169"/>
            <a:ext cx="8128000" cy="544123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惜春春去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几点催花雨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的寂寞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露浓花瘦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薄汗轻衣透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的青涩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绣面芙蓉一笑开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斜飞宝鸭衬香腮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的风情万种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寒日萧萧上锁窗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梧桐应恨夜来霜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的孤独惆怅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不如随分尊前醉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莫负东篱菊蕊黄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的清冷无奈</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维纳斯因断臂而美丽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贝多芬因失聪而伟大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而你却因才气而孤独。你学富五车、词动京华却情无所托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学无所传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在那个年代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你无疑是枝头的一朵奇花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凛冽的秋风摧残着你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你却不甘落在地上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依然倔强地挺立枝头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尽情绽放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溢出特有的清香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不曾萎靡凋谢。你的才气、倔强铸就了你的孤独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你那绝世的孤独又成就了你冰冷凝绝的美丽</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你乘一叶扁舟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载着浓浓的愁绪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忧郁的眼神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莫道不销魂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人比黄花瘦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向我们走来。千年的风雨淡退了琉璃繁华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你的泪光柔弱中带着忧伤。家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已不能回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已无处归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夜太漫长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凝成霜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惨白的弯月勾住了过往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使得这孤独融入了淡酒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令你最难将息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寻寻觅觅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冷冷清清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凄凄惨惨戚戚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。你的一生被这漫天的愁绪所包围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闺愁、家愁、情愁、国愁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又怎一个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字了得</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7984262"/>
      </p:ext>
    </p:extLst>
  </p:cSld>
  <p:clrMapOvr>
    <a:masterClrMapping/>
  </p:clrMapOvr>
  <p:transition spd="slow">
    <p:randomBa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3317993"/>
            <a:ext cx="8128000" cy="3351367"/>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李清照</a:t>
            </a:r>
            <a:r>
              <a:rPr lang="en-US" altLang="zh-CN" dirty="0">
                <a:solidFill>
                  <a:srgbClr val="000000"/>
                </a:solidFill>
                <a:latin typeface="Times New Roman" panose="02020603050405020304" pitchFamily="18" charset="0"/>
                <a:cs typeface="Times New Roman" panose="02020603050405020304" pitchFamily="18" charset="0"/>
              </a:rPr>
              <a:t>(1084—</a:t>
            </a:r>
            <a:r>
              <a:rPr lang="zh-CN" altLang="zh-CN" dirty="0">
                <a:solidFill>
                  <a:srgbClr val="000000"/>
                </a:solidFill>
                <a:latin typeface="Times New Roman" panose="02020603050405020304" pitchFamily="18" charset="0"/>
                <a:cs typeface="Times New Roman" panose="02020603050405020304" pitchFamily="18" charset="0"/>
              </a:rPr>
              <a:t>约</a:t>
            </a:r>
            <a:r>
              <a:rPr lang="en-US" altLang="zh-CN" dirty="0">
                <a:solidFill>
                  <a:srgbClr val="000000"/>
                </a:solidFill>
                <a:latin typeface="Times New Roman" panose="02020603050405020304" pitchFamily="18" charset="0"/>
                <a:cs typeface="Times New Roman" panose="02020603050405020304" pitchFamily="18" charset="0"/>
              </a:rPr>
              <a:t>1155),</a:t>
            </a:r>
            <a:r>
              <a:rPr lang="zh-CN" altLang="zh-CN" dirty="0">
                <a:solidFill>
                  <a:srgbClr val="000000"/>
                </a:solidFill>
                <a:latin typeface="Times New Roman" panose="02020603050405020304" pitchFamily="18" charset="0"/>
                <a:cs typeface="Times New Roman" panose="02020603050405020304" pitchFamily="18" charset="0"/>
              </a:rPr>
              <a:t>济南人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号</a:t>
            </a:r>
            <a:r>
              <a:rPr lang="zh-CN"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易安居士</a:t>
            </a:r>
            <a:r>
              <a:rPr lang="zh-CN" altLang="zh-CN" dirty="0">
                <a:solidFill>
                  <a:srgbClr val="000000"/>
                </a:solidFill>
                <a:latin typeface="Times New Roman" panose="02020603050405020304" pitchFamily="18" charset="0"/>
                <a:cs typeface="Times New Roman" panose="02020603050405020304" pitchFamily="18" charset="0"/>
              </a:rPr>
              <a:t>。宋代女词人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婉约派代表。著名学者李格非之女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由于生于书香门第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在家庭熏陶下小小年纪便文采出众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对诗词、散文、书画、音乐无不通晓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以词的成就最高。其词清新婉约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感情真挚。</a:t>
            </a:r>
            <a:r>
              <a:rPr lang="en-US" altLang="zh-CN" dirty="0">
                <a:solidFill>
                  <a:srgbClr val="000000"/>
                </a:solidFill>
                <a:latin typeface="Times New Roman" panose="02020603050405020304" pitchFamily="18" charset="0"/>
                <a:cs typeface="Times New Roman" panose="02020603050405020304" pitchFamily="18" charset="0"/>
              </a:rPr>
              <a:t>18</a:t>
            </a:r>
            <a:r>
              <a:rPr lang="zh-CN" altLang="zh-CN" dirty="0">
                <a:solidFill>
                  <a:srgbClr val="000000"/>
                </a:solidFill>
                <a:latin typeface="Times New Roman" panose="02020603050405020304" pitchFamily="18" charset="0"/>
                <a:cs typeface="Times New Roman" panose="02020603050405020304" pitchFamily="18" charset="0"/>
              </a:rPr>
              <a:t>岁嫁与宰相赵挺之子赵明诚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琴瑟和谐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生活美满安逸。宋钦宗靖康元年</a:t>
            </a:r>
            <a:r>
              <a:rPr lang="en-US" altLang="zh-CN" dirty="0">
                <a:solidFill>
                  <a:srgbClr val="000000"/>
                </a:solidFill>
                <a:latin typeface="Times New Roman" panose="02020603050405020304" pitchFamily="18" charset="0"/>
                <a:cs typeface="Times New Roman" panose="02020603050405020304" pitchFamily="18" charset="0"/>
              </a:rPr>
              <a:t>(1126)</a:t>
            </a:r>
            <a:r>
              <a:rPr lang="zh-CN" altLang="zh-CN" dirty="0">
                <a:solidFill>
                  <a:srgbClr val="000000"/>
                </a:solidFill>
                <a:latin typeface="Times New Roman" panose="02020603050405020304" pitchFamily="18" charset="0"/>
                <a:cs typeface="Times New Roman" panose="02020603050405020304" pitchFamily="18" charset="0"/>
              </a:rPr>
              <a:t>宋室南渡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李清照的生活发生剧烈变化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词风随之改变。前期的词反映闺中生活感情、自然风光、别思离愁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清丽明快。后来因为丈夫去世再加亡国伤痛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诗词变为凄凉悲痛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抒发怀乡悼亡情感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也寄托强烈亡国之思。有</a:t>
            </a:r>
            <a:r>
              <a:rPr lang="zh-CN"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《易安居士文集》《漱玉词》</a:t>
            </a:r>
            <a:r>
              <a:rPr lang="zh-CN" altLang="zh-CN" dirty="0">
                <a:solidFill>
                  <a:srgbClr val="000000"/>
                </a:solidFill>
                <a:latin typeface="Times New Roman" panose="02020603050405020304" pitchFamily="18" charset="0"/>
                <a:cs typeface="Times New Roman" panose="02020603050405020304" pitchFamily="18" charset="0"/>
              </a:rPr>
              <a:t>等传世。</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J16.eps" descr="id:2147490943;FounderCES"/>
          <p:cNvPicPr/>
          <p:nvPr/>
        </p:nvPicPr>
        <p:blipFill>
          <a:blip r:embed="rId5"/>
          <a:stretch>
            <a:fillRect/>
          </a:stretch>
        </p:blipFill>
        <p:spPr>
          <a:xfrm>
            <a:off x="4283968" y="1340767"/>
            <a:ext cx="1368152" cy="2018585"/>
          </a:xfrm>
          <a:prstGeom prst="rect">
            <a:avLst/>
          </a:prstGeom>
        </p:spPr>
      </p:pic>
    </p:spTree>
    <p:extLst>
      <p:ext uri="{BB962C8B-B14F-4D97-AF65-F5344CB8AC3E}">
        <p14:creationId xmlns:p14="http://schemas.microsoft.com/office/powerpoint/2010/main" val="2602319192"/>
      </p:ext>
    </p:extLst>
  </p:cSld>
  <p:clrMapOvr>
    <a:masterClrMapping/>
  </p:clrMapOvr>
  <p:transition spd="slow">
    <p:pull dir="l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67968"/>
            <a:ext cx="8128000" cy="501336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面对着物是人非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面对着断香残酒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面对着绿肥红瘦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没有同道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没有相知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只有一杯浊酒洗清愁。那愁情深深深几许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舴艋舟也无能为力。既然载不动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那就和着孤独化作咸咸的泪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滴在对赵明诚的追忆里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滴在对国仇家恨的绵绵思绪里。</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我心中的美神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心中永远的追求。你站在山顶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吮天地之锐气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吸日月之精华。你不会孤独。你带着周身的光芒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穿越时空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向我们走来。我坚信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在新的时代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仍有在你的精神感召下的蕙质兰心的女子。爱玲继承了你的坚定与毅然决然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三毛继承了你的豪放与洒脱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张小娴继承了你的锐利与透彻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舒婷继承了你的甜蜜而独立的爱情</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我心中的美神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我永远的追求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你擎起了一盏孤独的灯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照亮了一段孤独的历程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用那绝世的孤独跳了一曲完美的独舞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如一朵摇曳的花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守护着中华史上那一座盛世空城。</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02240139"/>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05126"/>
            <a:ext cx="8128000" cy="170174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品读提示</a:t>
            </a:r>
            <a:r>
              <a:rPr lang="zh-CN" altLang="zh-CN" dirty="0">
                <a:solidFill>
                  <a:srgbClr val="000000"/>
                </a:solidFill>
                <a:latin typeface="Times New Roman" panose="02020603050405020304" pitchFamily="18" charset="0"/>
                <a:cs typeface="Times New Roman" panose="02020603050405020304" pitchFamily="18" charset="0"/>
              </a:rPr>
              <a:t>这是一篇饱蘸感情、语辞华美的追忆性散文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作者惊艳李清照的美丽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崇拜李清照的文采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感叹李清照的遭遇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寄托对李清照的追思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于是在熟知李清照生平经历的基础上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大量引用李清照的诗词语句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来表现人物的思想与情感。文章语言流畅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手法多样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给人以美不胜收之感。</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33527742"/>
      </p:ext>
    </p:extLst>
  </p:cSld>
  <p:clrMapOvr>
    <a:masterClrMapping/>
  </p:clrMapOvr>
  <p:transition spd="slow">
    <p:strips dir="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美文品读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素材开发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39976"/>
            <a:ext cx="8128000" cy="5013360"/>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李清照与赵明诚结婚后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由于两人都对金石十分爱好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使得夫妇二人只能勤俭度日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常典当衣物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取之千钱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买来一些碑文古迹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回家研习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且全身心投入。她给自己立下规矩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不吃第二道荤菜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不穿第二件绸衣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更不置办贵重饰物。有时她在街市上碰见珍贵史料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宁肯脱掉身上的衣服典当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也要买回。李清照夫妇文学成就为世人所称颂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这与其在治学方面的不断追求分不开。</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运用方向</a:t>
            </a:r>
            <a:r>
              <a:rPr lang="zh-CN" altLang="zh-CN" dirty="0">
                <a:solidFill>
                  <a:srgbClr val="000000"/>
                </a:solidFill>
                <a:latin typeface="Times New Roman" panose="02020603050405020304" pitchFamily="18" charset="0"/>
                <a:cs typeface="Times New Roman" panose="02020603050405020304" pitchFamily="18" charset="0"/>
              </a:rPr>
              <a:t>兴趣、刻苦、追求、治学精神等。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6604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当我们像吟咏春天的温暖一样吟咏易安的诗词时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她的妩媚依然是我们心灵上的一道风景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当我们从浩瀚万里的历史中找到李清照这个名字时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她的人格魅力依然还流淌在时空的中间。作为女人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沧桑而不失坚强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作为文人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高格而不陷孤僻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作为国人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忧愤而不失忠诚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出色而本色。于小我中张个性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于风雨中念国家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虽然孑孑半世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一身轻愁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却给我们留下了永不褪色的传世风流。</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运用方向</a:t>
            </a:r>
            <a:r>
              <a:rPr lang="zh-CN" altLang="zh-CN" dirty="0">
                <a:solidFill>
                  <a:srgbClr val="000000"/>
                </a:solidFill>
                <a:latin typeface="Times New Roman" panose="02020603050405020304" pitchFamily="18" charset="0"/>
                <a:cs typeface="Times New Roman" panose="02020603050405020304" pitchFamily="18" charset="0"/>
              </a:rPr>
              <a:t>精神的航标、本色品格、精彩人生等。</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spli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22375"/>
            <a:ext cx="8128000" cy="376686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本课所选的两首词分别为李清照前后两个时期的作品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它们反映了李清照不同时期的生活与心态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呈现出不同的韵味、格调。</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《醉花阴》写于北宋末年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当时丈夫赵明诚离乡在外任知州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李清照独守空闺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形单影只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居室寂寥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再不闻评诗论文、查书品茶、鉴赏碑刻的欢声笑语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极度思念之下而写成此词。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《声声慢》是李清照晚年的作品。当时正值金兵入侵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北宋灭亡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志趣相投的丈夫也病死在任上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而在南方到处辗转逃亡避难中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她丢失了大量珍爱的文物、古籍。这一连串的打击使她尝尽了国破家亡、颠沛流离的痛苦。在这种背景下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作者写下了此词。</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34875160"/>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相关链接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919063"/>
            <a:ext cx="8128000" cy="127387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易安体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李清照的词婉约而不流于柔靡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清秀而具逸思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富有真情实感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语言清新自然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流转如珠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音调优美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故名噪一时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号为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易安体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该词体具有神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而以清新奇隽出之的艺术特征。</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876198"/>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88840"/>
            <a:ext cx="1114408" cy="507831"/>
          </a:xfrm>
          <a:prstGeom prst="rect">
            <a:avLst/>
          </a:prstGeom>
        </p:spPr>
        <p:txBody>
          <a:bodyPr wrap="none">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192766908"/>
              </p:ext>
            </p:extLst>
          </p:nvPr>
        </p:nvGraphicFramePr>
        <p:xfrm>
          <a:off x="508000" y="2505024"/>
          <a:ext cx="8128000" cy="3300240"/>
        </p:xfrm>
        <a:graphic>
          <a:graphicData uri="http://schemas.openxmlformats.org/presentationml/2006/ole">
            <mc:AlternateContent xmlns:mc="http://schemas.openxmlformats.org/markup-compatibility/2006">
              <mc:Choice xmlns:v="urn:schemas-microsoft-com:vml" Requires="v">
                <p:oleObj spid="_x0000_s7200" name="文档" r:id="rId6" imgW="3893887" imgH="1580704" progId="Word.Document.12">
                  <p:embed/>
                </p:oleObj>
              </mc:Choice>
              <mc:Fallback>
                <p:oleObj name="文档" r:id="rId6" imgW="3893887" imgH="1580704" progId="Word.Document.12">
                  <p:embed/>
                  <p:pic>
                    <p:nvPicPr>
                      <p:cNvPr id="0" name=""/>
                      <p:cNvPicPr/>
                      <p:nvPr/>
                    </p:nvPicPr>
                    <p:blipFill>
                      <a:blip r:embed="rId7"/>
                      <a:stretch>
                        <a:fillRect/>
                      </a:stretch>
                    </p:blipFill>
                    <p:spPr>
                      <a:xfrm>
                        <a:off x="508000" y="2505024"/>
                        <a:ext cx="8128000" cy="3300240"/>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mc:Choice xmlns:p14="http://schemas.microsoft.com/office/powerpoint/2010/main" Requires="p14">
      <p:transition spd="slow" p14:dur="1100">
        <p:split orient="vert" dir="in"/>
      </p:transition>
    </mc:Choice>
    <mc:Fallback>
      <p:transition spd="slow">
        <p:split orient="vert" dir="in"/>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84784"/>
            <a:ext cx="1114408" cy="507831"/>
          </a:xfrm>
          <a:prstGeom prst="rect">
            <a:avLst/>
          </a:prstGeom>
        </p:spPr>
        <p:txBody>
          <a:bodyPr wrap="none">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775229095"/>
              </p:ext>
            </p:extLst>
          </p:nvPr>
        </p:nvGraphicFramePr>
        <p:xfrm>
          <a:off x="508000" y="2010214"/>
          <a:ext cx="8128000" cy="4227098"/>
        </p:xfrm>
        <a:graphic>
          <a:graphicData uri="http://schemas.openxmlformats.org/presentationml/2006/ole">
            <mc:AlternateContent xmlns:mc="http://schemas.openxmlformats.org/markup-compatibility/2006">
              <mc:Choice xmlns:v="urn:schemas-microsoft-com:vml" Requires="v">
                <p:oleObj spid="_x0000_s8225" name="文档" r:id="rId6" imgW="3837032" imgH="1995769" progId="Word.Document.12">
                  <p:embed/>
                </p:oleObj>
              </mc:Choice>
              <mc:Fallback>
                <p:oleObj name="文档" r:id="rId6" imgW="3837032" imgH="1995769" progId="Word.Document.12">
                  <p:embed/>
                  <p:pic>
                    <p:nvPicPr>
                      <p:cNvPr id="0" name=""/>
                      <p:cNvPicPr/>
                      <p:nvPr/>
                    </p:nvPicPr>
                    <p:blipFill>
                      <a:blip r:embed="rId7"/>
                      <a:stretch>
                        <a:fillRect/>
                      </a:stretch>
                    </p:blipFill>
                    <p:spPr>
                      <a:xfrm>
                        <a:off x="508000" y="2010214"/>
                        <a:ext cx="8128000" cy="4227098"/>
                      </a:xfrm>
                      <a:prstGeom prst="rect">
                        <a:avLst/>
                      </a:prstGeom>
                    </p:spPr>
                  </p:pic>
                </p:oleObj>
              </mc:Fallback>
            </mc:AlternateContent>
          </a:graphicData>
        </a:graphic>
      </p:graphicFrame>
      <p:sp>
        <p:nvSpPr>
          <p:cNvPr id="11" name="矩形 10"/>
          <p:cNvSpPr/>
          <p:nvPr/>
        </p:nvSpPr>
        <p:spPr>
          <a:xfrm>
            <a:off x="3378576" y="2077213"/>
            <a:ext cx="11979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382727" y="2606695"/>
            <a:ext cx="11979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871049" y="3140968"/>
            <a:ext cx="11979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310204" y="3661298"/>
            <a:ext cx="141392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374100" y="4157262"/>
            <a:ext cx="11979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299187" y="4708311"/>
            <a:ext cx="1485932"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388539" y="5211865"/>
            <a:ext cx="1449459"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657930" y="5805264"/>
            <a:ext cx="900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16477124"/>
      </p:ext>
    </p:extLst>
  </p:cSld>
  <p:clrMapOvr>
    <a:masterClrMapping/>
  </p:clrMapOvr>
  <mc:AlternateContent xmlns:mc="http://schemas.openxmlformats.org/markup-compatibility/2006">
    <mc:Choice xmlns:p14="http://schemas.microsoft.com/office/powerpoint/2010/main" Requires="p14">
      <p:transition spd="slow" p14:dur="11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9"/>
                                        </p:tgtEl>
                                      </p:cBhvr>
                                    </p:animEffect>
                                    <p:set>
                                      <p:cBhvr>
                                        <p:cTn id="4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8" grpId="0" animBg="1"/>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505005592"/>
              </p:ext>
            </p:extLst>
          </p:nvPr>
        </p:nvGraphicFramePr>
        <p:xfrm>
          <a:off x="508000" y="1540803"/>
          <a:ext cx="8128000" cy="4768517"/>
        </p:xfrm>
        <a:graphic>
          <a:graphicData uri="http://schemas.openxmlformats.org/presentationml/2006/ole">
            <mc:AlternateContent xmlns:mc="http://schemas.openxmlformats.org/markup-compatibility/2006">
              <mc:Choice xmlns:v="urn:schemas-microsoft-com:vml" Requires="v">
                <p:oleObj spid="_x0000_s29713" name="文档" r:id="rId6" imgW="3837032" imgH="2251000" progId="Word.Document.12">
                  <p:embed/>
                </p:oleObj>
              </mc:Choice>
              <mc:Fallback>
                <p:oleObj name="文档" r:id="rId6" imgW="3837032" imgH="2251000" progId="Word.Document.12">
                  <p:embed/>
                  <p:pic>
                    <p:nvPicPr>
                      <p:cNvPr id="0" name=""/>
                      <p:cNvPicPr/>
                      <p:nvPr/>
                    </p:nvPicPr>
                    <p:blipFill>
                      <a:blip r:embed="rId7"/>
                      <a:stretch>
                        <a:fillRect/>
                      </a:stretch>
                    </p:blipFill>
                    <p:spPr>
                      <a:xfrm>
                        <a:off x="508000" y="1540803"/>
                        <a:ext cx="8128000" cy="4768517"/>
                      </a:xfrm>
                      <a:prstGeom prst="rect">
                        <a:avLst/>
                      </a:prstGeom>
                    </p:spPr>
                  </p:pic>
                </p:oleObj>
              </mc:Fallback>
            </mc:AlternateContent>
          </a:graphicData>
        </a:graphic>
      </p:graphicFrame>
      <p:sp>
        <p:nvSpPr>
          <p:cNvPr id="6" name="矩形 5"/>
          <p:cNvSpPr/>
          <p:nvPr/>
        </p:nvSpPr>
        <p:spPr>
          <a:xfrm>
            <a:off x="3394984" y="1590400"/>
            <a:ext cx="146504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21257" y="2137967"/>
            <a:ext cx="1210783"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93597" y="2674517"/>
            <a:ext cx="1210783"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133477" y="3211067"/>
            <a:ext cx="1210783"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527932" y="3739066"/>
            <a:ext cx="2016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083281" y="4256694"/>
            <a:ext cx="1210783"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29727" y="4786410"/>
            <a:ext cx="1210783"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00300" y="5301208"/>
            <a:ext cx="1772851"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54921" y="5863024"/>
            <a:ext cx="1210783"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44039372"/>
      </p:ext>
    </p:extLst>
  </p:cSld>
  <p:clrMapOvr>
    <a:masterClrMapping/>
  </p:clrMapOvr>
  <mc:AlternateContent xmlns:mc="http://schemas.openxmlformats.org/markup-compatibility/2006">
    <mc:Choice xmlns:p14="http://schemas.microsoft.com/office/powerpoint/2010/main" Requires="p14">
      <p:transition spd="slow" p14:dur="11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68618472"/>
              </p:ext>
            </p:extLst>
          </p:nvPr>
        </p:nvGraphicFramePr>
        <p:xfrm>
          <a:off x="508000" y="2287883"/>
          <a:ext cx="8128000" cy="2653285"/>
        </p:xfrm>
        <a:graphic>
          <a:graphicData uri="http://schemas.openxmlformats.org/presentationml/2006/ole">
            <mc:AlternateContent xmlns:mc="http://schemas.openxmlformats.org/markup-compatibility/2006">
              <mc:Choice xmlns:v="urn:schemas-microsoft-com:vml" Requires="v">
                <p:oleObj spid="_x0000_s47111" name="文档" r:id="rId6" imgW="3837032" imgH="1253116" progId="Word.Document.12">
                  <p:embed/>
                </p:oleObj>
              </mc:Choice>
              <mc:Fallback>
                <p:oleObj name="文档" r:id="rId6" imgW="3837032" imgH="1253116" progId="Word.Document.12">
                  <p:embed/>
                  <p:pic>
                    <p:nvPicPr>
                      <p:cNvPr id="0" name=""/>
                      <p:cNvPicPr/>
                      <p:nvPr/>
                    </p:nvPicPr>
                    <p:blipFill>
                      <a:blip r:embed="rId7"/>
                      <a:stretch>
                        <a:fillRect/>
                      </a:stretch>
                    </p:blipFill>
                    <p:spPr>
                      <a:xfrm>
                        <a:off x="508000" y="2287883"/>
                        <a:ext cx="8128000" cy="2653285"/>
                      </a:xfrm>
                      <a:prstGeom prst="rect">
                        <a:avLst/>
                      </a:prstGeom>
                    </p:spPr>
                  </p:pic>
                </p:oleObj>
              </mc:Fallback>
            </mc:AlternateContent>
          </a:graphicData>
        </a:graphic>
      </p:graphicFrame>
      <p:sp>
        <p:nvSpPr>
          <p:cNvPr id="6" name="矩形 5"/>
          <p:cNvSpPr/>
          <p:nvPr/>
        </p:nvSpPr>
        <p:spPr>
          <a:xfrm>
            <a:off x="4860032" y="2359897"/>
            <a:ext cx="11979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94133" y="2897004"/>
            <a:ext cx="11979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08337" y="3450870"/>
            <a:ext cx="11979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71049" y="3977952"/>
            <a:ext cx="11979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861295" y="4505034"/>
            <a:ext cx="11979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11294055"/>
      </p:ext>
    </p:extLst>
  </p:cSld>
  <p:clrMapOvr>
    <a:masterClrMapping/>
  </p:clrMapOvr>
  <mc:AlternateContent xmlns:mc="http://schemas.openxmlformats.org/markup-compatibility/2006">
    <mc:Choice xmlns:p14="http://schemas.microsoft.com/office/powerpoint/2010/main" Requires="p14">
      <p:transition spd="slow" p14:dur="11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132</TotalTime>
  <Words>2810</Words>
  <Application>Microsoft Office PowerPoint</Application>
  <PresentationFormat>全屏显示(4:3)</PresentationFormat>
  <Paragraphs>197</Paragraphs>
  <Slides>32</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6" baseType="lpstr">
      <vt:lpstr>NEU-BZ-S92</vt:lpstr>
      <vt:lpstr>方正书宋_GBK</vt:lpstr>
      <vt:lpstr>方正宋黑_GBK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7　李清照词两首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33</cp:revision>
  <dcterms:created xsi:type="dcterms:W3CDTF">2015-04-23T00:36:31Z</dcterms:created>
  <dcterms:modified xsi:type="dcterms:W3CDTF">2015-11-10T00:48:05Z</dcterms:modified>
</cp:coreProperties>
</file>