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75" r:id="rId3"/>
    <p:sldId id="291" r:id="rId4"/>
    <p:sldId id="274" r:id="rId5"/>
    <p:sldId id="263" r:id="rId6"/>
    <p:sldId id="264" r:id="rId7"/>
    <p:sldId id="317" r:id="rId8"/>
    <p:sldId id="267" r:id="rId9"/>
    <p:sldId id="268" r:id="rId10"/>
    <p:sldId id="295" r:id="rId11"/>
    <p:sldId id="296" r:id="rId12"/>
    <p:sldId id="297" r:id="rId13"/>
    <p:sldId id="265" r:id="rId14"/>
    <p:sldId id="300" r:id="rId15"/>
    <p:sldId id="301" r:id="rId16"/>
    <p:sldId id="302" r:id="rId17"/>
    <p:sldId id="318" r:id="rId18"/>
    <p:sldId id="340" r:id="rId19"/>
    <p:sldId id="266" r:id="rId20"/>
    <p:sldId id="303" r:id="rId21"/>
    <p:sldId id="269" r:id="rId22"/>
    <p:sldId id="270" r:id="rId23"/>
    <p:sldId id="321" r:id="rId24"/>
    <p:sldId id="322" r:id="rId25"/>
    <p:sldId id="341" r:id="rId26"/>
    <p:sldId id="342" r:id="rId27"/>
    <p:sldId id="271" r:id="rId28"/>
    <p:sldId id="325" r:id="rId29"/>
    <p:sldId id="326" r:id="rId30"/>
    <p:sldId id="327" r:id="rId31"/>
    <p:sldId id="343" r:id="rId32"/>
    <p:sldId id="305" r:id="rId33"/>
    <p:sldId id="330" r:id="rId34"/>
    <p:sldId id="316" r:id="rId35"/>
    <p:sldId id="306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2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8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拿来主义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6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image" Target="../media/image19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slide" Target="slide34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5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6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杂文与随笔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462031"/>
              </p:ext>
            </p:extLst>
          </p:nvPr>
        </p:nvGraphicFramePr>
        <p:xfrm>
          <a:off x="508000" y="1916832"/>
          <a:ext cx="8128000" cy="1785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6" name="文档" r:id="rId7" imgW="3893887" imgH="854970" progId="Word.Document.12">
                  <p:embed/>
                </p:oleObj>
              </mc:Choice>
              <mc:Fallback>
                <p:oleObj name="文档" r:id="rId7" imgW="3893887" imgH="854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16832"/>
                        <a:ext cx="8128000" cy="1785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26797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比喻遭到拒绝或受到指责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自我夸耀。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礼尚往来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在礼节上讲究有来有往。现也指你对我怎样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我也对你怎么样。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残羹冷炙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吃剩的饭菜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借指权贵的施舍。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懦弱无能的人。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不免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未免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难免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只能用在肯定句中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不能用在否定句中。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的意思偏重于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实在不能不说是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表示不以为然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用在肯定句或否定句中都可以。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它可以用在否定句中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也可以用在肯定句中。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旧地重游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想起了往事。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你顾虑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多了些。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他是南方人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说起普通话来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不纯正。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9792" y="427255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5581" y="468107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7051" y="507566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冠冕堂皇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富丽堂皇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两者都有盛大或庄严的意思。前者侧重在外表的庄严或正大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多用作贬义词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后者则指建筑物宏伟华丽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气势盛大。也形容诗文辞藻华丽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冠冕堂皇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所没有的。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峰会在杭州召开期间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整个西湖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富丽堂皇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文艺演出如梦如幻。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美国在南海问题上种种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冠冕堂皇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的论调正被东南亚国家看破。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74154" y="378904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7265" y="458112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把握作者的观点态度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的做法是什么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为什么行不通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别人也不许来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给枪炮打破了大门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遭到了帝国主义的武力逼迫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又碰了一串钉子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023806"/>
              </p:ext>
            </p:extLst>
          </p:nvPr>
        </p:nvGraphicFramePr>
        <p:xfrm>
          <a:off x="508000" y="3579969"/>
          <a:ext cx="8128000" cy="1577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文档" r:id="rId7" imgW="3893887" imgH="755973" progId="Word.Document.12">
                  <p:embed/>
                </p:oleObj>
              </mc:Choice>
              <mc:Fallback>
                <p:oleObj name="文档" r:id="rId7" imgW="3893887" imgH="755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579969"/>
                        <a:ext cx="8128000" cy="1577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69207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把无用的东西抛弃掉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或者无代价地送人或施舍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一般不怀有什么不良的动机或目的。抛给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有目的、带恶意地输出。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的观点是在哪一段提出来的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是从哪一段开始阐述其要旨的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段点到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段再次提到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才开始正面阐述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这一主张。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者应该怎样对待文化遗产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既有危害又有用处的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要吸取、使用它有用的方面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清除它有害的方面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无用但有一点文化价值的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少许送博物馆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其余的毁掉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人民根本不需要的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姨太太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原则上加以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4672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文章最后一段共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个问题的答案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那么应该是哪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242947"/>
              </p:ext>
            </p:extLst>
          </p:nvPr>
        </p:nvGraphicFramePr>
        <p:xfrm>
          <a:off x="508000" y="2130006"/>
          <a:ext cx="8128000" cy="3088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文档" r:id="rId7" imgW="3893887" imgH="1480268" progId="Word.Document.12">
                  <p:embed/>
                </p:oleObj>
              </mc:Choice>
              <mc:Fallback>
                <p:oleObj name="文档" r:id="rId7" imgW="3893887" imgH="14802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30006"/>
                        <a:ext cx="8128000" cy="30881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75276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究竟应该怎样对待文化遗产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对文化遗产应该怎样区别对待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正确对待文化遗产有什么积极意义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要处理好文化遗产我们必须具备哪些条件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的重要性、迫切性何在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学习文章的论证手法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作者要提倡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必然导致现在的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是一个问题的两个方面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作者用什么方法否定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采用类比手法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通过与尼采的类比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必沦为乞丐。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大宅子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批判了哪几种错误对待文化遗产的人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他们的行为和实质是什么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0903"/>
              </p:ext>
            </p:extLst>
          </p:nvPr>
        </p:nvGraphicFramePr>
        <p:xfrm>
          <a:off x="508000" y="2497346"/>
          <a:ext cx="8128000" cy="258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文档" r:id="rId7" imgW="3893887" imgH="1239076" progId="Word.Document.12">
                  <p:embed/>
                </p:oleObj>
              </mc:Choice>
              <mc:Fallback>
                <p:oleObj name="文档" r:id="rId7" imgW="3893887" imgH="12390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97346"/>
                        <a:ext cx="8128000" cy="258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65122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徘徊不敢走进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不敢继承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放火烧光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拒绝继承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欣欣然蹩进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全盘接受。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92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07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为了说明正确对待文化遗产的态度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作者运用了一系列比喻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指明作者的态度。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939777"/>
              </p:ext>
            </p:extLst>
          </p:nvPr>
        </p:nvGraphicFramePr>
        <p:xfrm>
          <a:off x="508000" y="2207023"/>
          <a:ext cx="8128000" cy="2972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7" imgW="3893887" imgH="1424470" progId="Word.Document.12">
                  <p:embed/>
                </p:oleObj>
              </mc:Choice>
              <mc:Fallback>
                <p:oleObj name="文档" r:id="rId7" imgW="3893887" imgH="14244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07023"/>
                        <a:ext cx="8128000" cy="2972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72482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文化遗产中的精华部分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精华和糟粕并存的部分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趋利避害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烟枪、烟灯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文化遗产中的旧形式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作为史料、反面教材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姨太太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糟粕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彻底抛弃。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6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年代中期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当时中国是半殖民地半封建社会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现在已经是经济强国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还有没有现实意义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不仅可用在对待文化遗产上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也可用在对外交流与经济生活上。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作者所论述的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与马克思、列宁所讲的对待文化遗产的历史唯物主义观点是吻合的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就其见解来说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这篇文章仍有其重大的现实意义。在当今世界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任何国家和地区保持封闭的自给自足状态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送去主义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都不可能取得经济的迅速发展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更不可能实现现代化。拒绝接受外国的先进科学文化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任何民族要发展进步都是不可能的。但是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我们在接受外国的科学文化时必须要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要摒弃外来的一切腐朽的东西。要按自己民族的需要去吸取、去发展、去创新。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713689"/>
              </p:ext>
            </p:extLst>
          </p:nvPr>
        </p:nvGraphicFramePr>
        <p:xfrm>
          <a:off x="508000" y="1529140"/>
          <a:ext cx="8128000" cy="4636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文档" r:id="rId4" imgW="3946425" imgH="2251720" progId="Word.Document.12">
                  <p:embed/>
                </p:oleObj>
              </mc:Choice>
              <mc:Fallback>
                <p:oleObj name="文档" r:id="rId4" imgW="3946425" imgH="22517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29140"/>
                        <a:ext cx="8128000" cy="4636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93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鲁迅先生在《拿来主义》一文最后阐述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拿来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的方法时说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首先要这人沉着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勇猛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有辨别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不自私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鲁迅先生没有说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应该怎样。结合你对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谈谈你认为还要注意什么。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可结合怎样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如何拿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962473"/>
              </p:ext>
            </p:extLst>
          </p:nvPr>
        </p:nvGraphicFramePr>
        <p:xfrm>
          <a:off x="508000" y="3417983"/>
          <a:ext cx="8128000" cy="3844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7" imgW="3946425" imgH="1867614" progId="Word.Document.12">
                  <p:embed/>
                </p:oleObj>
              </mc:Choice>
              <mc:Fallback>
                <p:oleObj name="文档" r:id="rId7" imgW="3946425" imgH="1867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417983"/>
                        <a:ext cx="8128000" cy="3844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840810"/>
              </p:ext>
            </p:extLst>
          </p:nvPr>
        </p:nvGraphicFramePr>
        <p:xfrm>
          <a:off x="508000" y="1340768"/>
          <a:ext cx="8128000" cy="474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7" imgW="3837032" imgH="2240201" progId="Word.Document.12">
                  <p:embed/>
                </p:oleObj>
              </mc:Choice>
              <mc:Fallback>
                <p:oleObj name="文档" r:id="rId7" imgW="3837032" imgH="22402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744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论睁了眼看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虚生先生所做的时事短评中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曾有一个这样的题目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我们应该有正眼看各方面的勇气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《猛进》十九期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必须敢于正视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这才可望敢想、敢说、敢作、敢当。倘使并正视而不敢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此外还能成什么气候。然而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不幸这一种勇气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是我们中国人最所缺乏的。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但现在我所想到的是别一方面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至少是对于社会现象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向来就多没有正视的勇气。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我们的圣贤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本来早已教人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非礼勿视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又非常之严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也不许。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现在青年的精神未可知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在体质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却大半还是弯腰曲背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低眉顺眼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表示着老牌的老成的子弟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驯良的百姓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至于说对外却有大力量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乃是近一月来的新说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还不知道究竟是如何。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再回到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先既不敢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后便不能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就自然不视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不见了。一辆汽车坏了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停在马路上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一群人围着呆看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所得的结果是一团乌油油的东西。然而由本身的矛盾或社会的缺陷所生的苦痛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虽不正视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却要身受的。文人究竟是敏感人物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从他们的作品上看来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有些人确也早已感到不满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可是一到快要显露缺陷的危机一发之际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他们总即刻连说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并无其事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同时便闭上了眼睛。这闭着的眼睛便看见一切圆满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当前的苦痛不过是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天之将降大任于是人也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饿其体肤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空乏其身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行拂乱其所为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。于是无问题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无缺陷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也就无解决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无反抗。因为凡事总要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正无须我们焦躁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放心喝茶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睡觉大吉。再说费话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不合时宜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免不了要受大学教授的纠正了。呸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中国的文人也一样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万事闭眼睛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聊以自欺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瞒和骗。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中国婚姻方法的缺陷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才子佳人小说作家早就感到了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他于是使一个才子在壁上题诗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一个佳人便来和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由倾慕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现在就得称恋爱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而至于有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终身之约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。但约定之后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也就有了难关。我们都知道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私订终身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在诗和戏曲或小说上尚不失为美谈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自然只以与终于中状元的男人私订为限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实际却不容于天下的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仍然免不了要离异。明末的作家便闭上眼睛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并这一层也加以补救了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奉旨成婚。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父母之命媒妁之言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经这大帽子来一压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便成了半个铅钱也不值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问题也一点没有了。假使有之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也只在才子的能否中状元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而决不在婚姻制度的良否。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没有冲破一切传统思想和手法的闯将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中国是不会有真的新文艺的。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一九二五年七月二十二日。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04357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文中画线句子递进关系用得很精妙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先交代圣贤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非礼勿视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然后进一步明确此礼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非常之严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最后道出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已到连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也不许的程度。两重递进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表现封建礼教对人的束缚之深及作者对封建礼教的批判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语言风趣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富有讽刺意味。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请简要概述本文的论述思路。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首先阐述中国人缺少正视的勇气及原因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接着批判国人一贯采取的无视、瞒和骗的处理问题的方式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同时肯定敢于正视、反抗现实的处事态度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新文艺需要冲破一切传统思想和手法的闯将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226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寂寞的鲁迅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当我们中的不少人在感叹文化沙漠日益蔓延的时候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出版家和赞助商们正以饱满的热情和敏锐的洞察力纠正着这种偏见。名人名著的一版再版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使文化走下神秘的祭坛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还原成地地道道的生活方式。稍微留心都能在市井间找到一本梁实秋、林语堂的小品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徐志摩、戴望舒的诗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郁达夫、王映霞的情书。看到诸多令人怦然心动的文字和名字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不觉油然想起那些勇者隐士、才子佳人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你方唱罢我登台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的激动人心的年代。只是未见鲁迅。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M28.eps" descr="id:214748683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419873" y="4808169"/>
            <a:ext cx="1480094" cy="194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是鲁迅没有知名度吗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且不说连中学生都能熟练背上几句《从百草园到三味书屋》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单是一个阿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式的悲剧人物就成就了今日众多的喜剧明星。放眼百年中国文坛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还没有谁敢说超过了鲁迅。是鲁迅著作不够丰富吗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你只要在图书馆里翻阅一下《鲁迅全集》的书目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便会惊叹一个人怎么能用这么短的时间写这样多的文章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从而对比出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著作等身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的说法又何其渺小。是鲁迅不值得重视吗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也未必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全中国人民似乎都记得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最伟大的文学家、思想家、革命家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这句被反复强调的语录式的评价。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能够使自己走向社会和日常生活的条件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鲁迅自身都具备了。看来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被冷淡的缘由还得从深层次上去挖掘。思来想去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恍然大悟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硬骨头的鲁迅还缺少点什么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悠闲、散淡、随和、感性经验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抑或小家碧玉似的情调。他没有周作人的闲情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徐志摩诗意般的缠绵悱恻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郁达夫的温文尔雅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而这些恰恰以其感性十足的面目被今人心仪、景仰和摩挲。鲁迅曾批评小品文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雍容、漂亮、缜密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是抚慰麻痹人的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小摆设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如今他批评过的东西正是以附庸风雅的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濒临危机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。是历史嘲弄鲁迅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还是鲁迅调侃历史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阅读杂文和随笔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可从理清作者的思路入手。作者的思路是文章内在的结构骨架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理清了作者的行文思路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就容易理解文章的内容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抓住文章的观点。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要善于抓关键语句。杂文、随笔中往往有一些议论抒情的语句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阅读时一定要抓住这些句子去把握文意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尤其注意文章开头结尾的语句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它们往往是全文的观点。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要注意体会作者的语言特色。杂文比较犀利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嬉笑怒骂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皆成文章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往往是小中见趣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笔调闲适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读之能增人智慧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悦人性情。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2993" y="1127374"/>
            <a:ext cx="8528496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鲁迅的悲剧意义就在于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他首先是作为思想家的鲁迅而存在。他摒弃感性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没有风花雪月供人消遣的生花妙笔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有的只是充满痛苦和悲吟的理性认识、灵魂拷问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长歌当哭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痛定思痛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的战斗精神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是能够杀出一条生存血路的匕首投枪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这些都无法给他带来好运。如果说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几十年前鲁迅思想的超前性注定了他一世的孤独寂寞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几十年后的世纪末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鲁迅同样难觅知音。他充满钟爱和期望的后世读者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股掌间玩弄着金钱物欲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追逐着轻松、自在、浪漫和潇洒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作为烫金的标签随处张贴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已经远远不习惯阿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、孔乙己、闰土们呆头呆脑的穷酸相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不习惯那个天寒地冻的大年夜里要了祥林嫂命的祝福声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以及涓生和子君充满伤逝意味的个性自由、婚姻解放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更不习惯他坚韧不拔的反封建呐喊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虽然时至今日封建意识还在以拉帮结派、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、腐化堕落等改头换面的形态侵蚀着现代肌体。在日益物化的感性社会里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鲁迅博大精深的思想和义无反顾的理性精神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作为珍奇的装帧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被尘封在故纸堆中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作为实在的财富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却被悄无声息地遗忘了。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有鉴于此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当学生不止一次地问我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为什么鲁迅的作品不能成为畅销书、流行色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我认认真真地告诉他们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鲁迅是伟大的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而他的伟大之处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正在于他的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不合时宜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鲁迅不同于任何一位流行作家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也不同于任何一位伟人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不合时宜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他太超前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他能洞烛人心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直指灵魂。这篇文章的作者正是从这一方面解读了鲁迅寂寞的原因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也让我们了解了什么是真正的伟大。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7022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对于古今中外的文化遗产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我们需要传承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需要创新。但是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我们需要怎样做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才会找到正确的传承方法和创新途径呢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我们可以从鲁迅先生的《拿来主义》一文中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找到正确的答案。拿来主义要求我们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运用脑髓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自己来拿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或存放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要求我们要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有辨别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不自私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。只有在文化传承中采用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我们才有可能让古今中外的传统文化变成属于我们的新文化。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文化传承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借鉴与模仿等。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西方发达国家固然有其文化的精华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但决不能因为是西方的文化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不管其有无害处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不管其是否符合中国的国情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就佩服得五体投地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一股脑儿地全盘接受。如果是这样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就是典型的崇洋媚外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是缺乏文化自尊、文化自信的表现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是不动脑筋、死板机械的做法。对待西方文化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要有理性认识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要按照中国的国情去学习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去创造性地运用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也就是我们所强调的取其精华去其糟粕。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学会借鉴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提高辨别力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走创新之路等。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比喻论证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比喻论证法又叫喻证法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是通过打比方来形象地对论点进行证明的一种论证方法。恰当地使用这种方法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能深入浅出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平易生动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使深奥的道理浅显化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抽象的道理具体化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让人易于理解与接受。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《拿来主义》是巧妙地运用比喻论证的典例。文中的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集中运用了比喻论证法。第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这一标志语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引出后面的若干比喻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大宅子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比喻文化遗产和不同的对待文化遗产的态度。在第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烟枪和烟灯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一群姨太太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分别比喻文化遗产中的精华与糟粕。两段中的比喻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新颖别致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将深奥、抽象的道理说得浅显和具体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收到了很好的表达效果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能给人留下深刻的印象。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请尝试使用比喻论证法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阐述某种道理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字左右。力求体现语言雄辩性的特点。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拿洗脸作比方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我们每天都要洗脸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许多人并且不只洗一次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洗完之后还要拿镜子照一照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要调查研究一番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生怕有什么不妥当的地方。你们看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这是何等有责任心呀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只要像洗脸这样负责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就差不多了。拿不出来的东西就不要拿出来。须知这是要去影响别人的思想和行动啊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一个人偶然一天两天不洗脸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固然也不好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洗后脸上还留着一个两个黑点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固然也不雅观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但倒没有什么大危险。写文章做演说就不同了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这是专为影响人的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我们的同志反而随随便便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这就叫作轻重倒置。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</a:t>
            </a:r>
            <a:r>
              <a:rPr lang="zh-CN" altLang="zh-CN" dirty="0"/>
              <a:t>　</a:t>
            </a:r>
            <a:r>
              <a:rPr lang="zh-CN" altLang="zh-CN" b="1" dirty="0"/>
              <a:t>拿来主义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993112"/>
              </p:ext>
            </p:extLst>
          </p:nvPr>
        </p:nvGraphicFramePr>
        <p:xfrm>
          <a:off x="508000" y="1710612"/>
          <a:ext cx="8128000" cy="409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文档" r:id="rId4" imgW="3998962" imgH="2015209" progId="Word.Document.12">
                  <p:embed/>
                </p:oleObj>
              </mc:Choice>
              <mc:Fallback>
                <p:oleObj name="文档" r:id="rId4" imgW="3998962" imgH="2015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710612"/>
                        <a:ext cx="8128000" cy="4094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27.eps" descr="id:21474867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75856" y="1544466"/>
            <a:ext cx="2592288" cy="368473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529929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本文选自《且介亭杂文》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《鲁迅全集》第六卷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是中国文化受外来文化影响最集中、最剧烈的时期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与以往历次的文化革新不同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这次新文化的倡导者对旧文化几乎彻底产生了怀疑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认为传统中国似乎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得只剩下了小脚、八股文和染缸似的大家庭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全盘西化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。可是没过多久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新文学的过分年轻、稚拙就让不少人大失所望。人们发现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一味地模仿西方文化也是行不通的。于是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发扬国光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的复古潮流一度抬头。这时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国民党政府奉行卖国政策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实行反革命文化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全盘西化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。在左翼文艺队伍中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一些人反对继承旧文化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反对吸收外国文化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造成思想混乱。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鲁迅先生借当时上海《文学》月刊正在讨论的如何对待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写下了这篇杂文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批驳了错误思潮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拿来主义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《且介亭杂文》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年所作杂文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共三集。有一段时间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鲁迅先生住在上海闸北帝国主义越界筑路的区域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这个地区有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半租界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之称。因此鲁迅先生将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二字各取一半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以表憎恨。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且介亭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表明这些杂文是在上海半租界的亭子间里写的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形象地讽刺了国民党统治下的黑暗现实。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836712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836712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254050"/>
              </p:ext>
            </p:extLst>
          </p:nvPr>
        </p:nvGraphicFramePr>
        <p:xfrm>
          <a:off x="508000" y="1988840"/>
          <a:ext cx="8128000" cy="4353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文档" r:id="rId7" imgW="3893887" imgH="2085766" progId="Word.Document.12">
                  <p:embed/>
                </p:oleObj>
              </mc:Choice>
              <mc:Fallback>
                <p:oleObj name="文档" r:id="rId7" imgW="3893887" imgH="20857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4353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258</TotalTime>
  <Words>3466</Words>
  <Application>Microsoft Office PowerPoint</Application>
  <PresentationFormat>全屏显示(4:3)</PresentationFormat>
  <Paragraphs>205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杂文与随笔</vt:lpstr>
      <vt:lpstr>PowerPoint 演示文稿</vt:lpstr>
      <vt:lpstr>PowerPoint 演示文稿</vt:lpstr>
      <vt:lpstr>8　拿来主义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33</cp:revision>
  <dcterms:created xsi:type="dcterms:W3CDTF">2015-04-23T00:36:31Z</dcterms:created>
  <dcterms:modified xsi:type="dcterms:W3CDTF">2016-11-15T03:00:06Z</dcterms:modified>
</cp:coreProperties>
</file>