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3" r:id="rId2"/>
    <p:sldId id="263" r:id="rId3"/>
    <p:sldId id="264" r:id="rId4"/>
    <p:sldId id="317" r:id="rId5"/>
    <p:sldId id="267" r:id="rId6"/>
    <p:sldId id="268" r:id="rId7"/>
    <p:sldId id="295" r:id="rId8"/>
    <p:sldId id="296" r:id="rId9"/>
    <p:sldId id="297" r:id="rId10"/>
    <p:sldId id="340" r:id="rId11"/>
    <p:sldId id="341" r:id="rId12"/>
    <p:sldId id="265" r:id="rId13"/>
    <p:sldId id="300" r:id="rId14"/>
    <p:sldId id="301" r:id="rId15"/>
    <p:sldId id="302" r:id="rId16"/>
    <p:sldId id="318" r:id="rId17"/>
    <p:sldId id="342" r:id="rId18"/>
    <p:sldId id="266" r:id="rId19"/>
    <p:sldId id="303" r:id="rId20"/>
    <p:sldId id="269" r:id="rId21"/>
    <p:sldId id="343" r:id="rId22"/>
    <p:sldId id="344" r:id="rId23"/>
    <p:sldId id="345" r:id="rId24"/>
    <p:sldId id="346" r:id="rId25"/>
    <p:sldId id="347" r:id="rId26"/>
    <p:sldId id="348" r:id="rId27"/>
    <p:sldId id="349" r:id="rId28"/>
    <p:sldId id="350" r:id="rId29"/>
    <p:sldId id="270" r:id="rId30"/>
    <p:sldId id="321" r:id="rId31"/>
    <p:sldId id="322" r:id="rId32"/>
    <p:sldId id="271" r:id="rId33"/>
    <p:sldId id="325" r:id="rId34"/>
    <p:sldId id="326" r:id="rId35"/>
    <p:sldId id="327" r:id="rId36"/>
    <p:sldId id="305" r:id="rId37"/>
    <p:sldId id="351" r:id="rId38"/>
    <p:sldId id="316" r:id="rId39"/>
    <p:sldId id="306"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a:t>
            </a:r>
            <a:r>
              <a:rPr lang="zh-CN" altLang="zh-CN" sz="1600" b="1" dirty="0" smtClean="0"/>
              <a:t>柳永词两首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11" Type="http://schemas.openxmlformats.org/officeDocument/2006/relationships/image" Target="../media/image15.emf"/><Relationship Id="rId5" Type="http://schemas.openxmlformats.org/officeDocument/2006/relationships/slide" Target="slide6.xml"/><Relationship Id="rId10" Type="http://schemas.openxmlformats.org/officeDocument/2006/relationships/package" Target="../embeddings/Microsoft_Word___7.docx"/><Relationship Id="rId4" Type="http://schemas.openxmlformats.org/officeDocument/2006/relationships/slide" Target="slide5.xml"/><Relationship Id="rId9"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2.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2.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7.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2.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18.emf"/></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slide" Target="slide22.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2.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0.em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2.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1.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2.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2.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2.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3.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2.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4.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2.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5.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2.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6.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2.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7.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2.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8.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12.xml"/><Relationship Id="rId7"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2.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9.emf"/></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image" Target="../media/image30.jpeg"/><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29.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29.xml"/></Relationships>
</file>

<file path=ppt/slides/_rels/slide3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38.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39.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a:t>
            </a:r>
            <a:r>
              <a:rPr lang="zh-CN" altLang="zh-CN" b="1" dirty="0"/>
              <a:t>苏轼词两首</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675962" y="1285683"/>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69244196"/>
              </p:ext>
            </p:extLst>
          </p:nvPr>
        </p:nvGraphicFramePr>
        <p:xfrm>
          <a:off x="508000" y="1789739"/>
          <a:ext cx="8128000" cy="1372042"/>
        </p:xfrm>
        <a:graphic>
          <a:graphicData uri="http://schemas.openxmlformats.org/presentationml/2006/ole">
            <mc:AlternateContent xmlns:mc="http://schemas.openxmlformats.org/markup-compatibility/2006">
              <mc:Choice xmlns:v="urn:schemas-microsoft-com:vml" Requires="v">
                <p:oleObj spid="_x0000_s36877" name="文档" r:id="rId7" imgW="3837032" imgH="648337" progId="Word.Document.12">
                  <p:embed/>
                </p:oleObj>
              </mc:Choice>
              <mc:Fallback>
                <p:oleObj name="文档" r:id="rId7" imgW="3837032" imgH="648337" progId="Word.Document.12">
                  <p:embed/>
                  <p:pic>
                    <p:nvPicPr>
                      <p:cNvPr id="0" name=""/>
                      <p:cNvPicPr/>
                      <p:nvPr/>
                    </p:nvPicPr>
                    <p:blipFill>
                      <a:blip r:embed="rId8"/>
                      <a:stretch>
                        <a:fillRect/>
                      </a:stretch>
                    </p:blipFill>
                    <p:spPr>
                      <a:xfrm>
                        <a:off x="508000" y="1789739"/>
                        <a:ext cx="8128000" cy="1372042"/>
                      </a:xfrm>
                      <a:prstGeom prst="rect">
                        <a:avLst/>
                      </a:prstGeom>
                    </p:spPr>
                  </p:pic>
                </p:oleObj>
              </mc:Fallback>
            </mc:AlternateContent>
          </a:graphicData>
        </a:graphic>
      </p:graphicFrame>
      <p:sp>
        <p:nvSpPr>
          <p:cNvPr id="8" name="矩形 7"/>
          <p:cNvSpPr>
            <a:spLocks noChangeAspect="1"/>
          </p:cNvSpPr>
          <p:nvPr/>
        </p:nvSpPr>
        <p:spPr>
          <a:xfrm>
            <a:off x="675962" y="3163349"/>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314301308"/>
              </p:ext>
            </p:extLst>
          </p:nvPr>
        </p:nvGraphicFramePr>
        <p:xfrm>
          <a:off x="508000" y="3627257"/>
          <a:ext cx="8128000" cy="3297084"/>
        </p:xfrm>
        <a:graphic>
          <a:graphicData uri="http://schemas.openxmlformats.org/presentationml/2006/ole">
            <mc:AlternateContent xmlns:mc="http://schemas.openxmlformats.org/markup-compatibility/2006">
              <mc:Choice xmlns:v="urn:schemas-microsoft-com:vml" Requires="v">
                <p:oleObj spid="_x0000_s36878" name="文档" r:id="rId10" imgW="3937069" imgH="1597624" progId="Word.Document.12">
                  <p:embed/>
                </p:oleObj>
              </mc:Choice>
              <mc:Fallback>
                <p:oleObj name="文档" r:id="rId10" imgW="3937069" imgH="1597624" progId="Word.Document.12">
                  <p:embed/>
                  <p:pic>
                    <p:nvPicPr>
                      <p:cNvPr id="0" name=""/>
                      <p:cNvPicPr/>
                      <p:nvPr/>
                    </p:nvPicPr>
                    <p:blipFill>
                      <a:blip r:embed="rId11"/>
                      <a:stretch>
                        <a:fillRect/>
                      </a:stretch>
                    </p:blipFill>
                    <p:spPr>
                      <a:xfrm>
                        <a:off x="508000" y="3627257"/>
                        <a:ext cx="8128000" cy="3297084"/>
                      </a:xfrm>
                      <a:prstGeom prst="rect">
                        <a:avLst/>
                      </a:prstGeom>
                    </p:spPr>
                  </p:pic>
                </p:oleObj>
              </mc:Fallback>
            </mc:AlternateContent>
          </a:graphicData>
        </a:graphic>
      </p:graphicFrame>
      <p:sp>
        <p:nvSpPr>
          <p:cNvPr id="11" name="矩形 10"/>
          <p:cNvSpPr/>
          <p:nvPr/>
        </p:nvSpPr>
        <p:spPr>
          <a:xfrm>
            <a:off x="3226483" y="1792942"/>
            <a:ext cx="205457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317621" y="2256850"/>
            <a:ext cx="378277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237500" y="2710415"/>
            <a:ext cx="28576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10825709"/>
      </p:ext>
    </p:extLst>
  </p:cSld>
  <p:clrMapOvr>
    <a:masterClrMapping/>
  </p:clrMapOvr>
  <mc:AlternateContent xmlns:mc="http://schemas.openxmlformats.org/markup-compatibility/2006">
    <mc:Choice xmlns:p14="http://schemas.microsoft.com/office/powerpoint/2010/main"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37905"/>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一蓑烟雨任平生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早生华发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江山如画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一时多少豪杰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引起后面对历史的缅怀。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在《赤壁赋》中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舳舻千里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旌旗蔽空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两句概括了曹操的军队在攻破荆州后顺流东下时的军容之盛。</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一尊还酹江月</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20262" y="1896293"/>
            <a:ext cx="194788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851920" y="229529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50134" y="27053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52249" y="2698187"/>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189926" y="390536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80502" y="390536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53409" y="512356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444208" y="5113255"/>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62515952"/>
      </p:ext>
    </p:extLst>
  </p:cSld>
  <p:clrMapOvr>
    <a:masterClrMapping/>
  </p:clrMapOvr>
  <mc:AlternateContent xmlns:mc="http://schemas.openxmlformats.org/markup-compatibility/2006">
    <mc:Choice xmlns:p14="http://schemas.microsoft.com/office/powerpoint/2010/main"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412776"/>
            <a:ext cx="8128000" cy="456124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赏析《念奴娇》的情感与意蕴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赤壁怀古》开篇三句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奠定了全词雄浑大气、壮阔磅礴的感情基调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引出对古代英雄人物的追慕之情。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乱石穿空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卷起千堆雪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在写景上具有怎样的特点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两句一仰视一俯视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写山的奇峭高峻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写江的汹涌澎湃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给人不同寻常的雄奇之感。</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有静有动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有形有声有色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雄壮奇伟。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将眼前景与心中情交融在一起。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35188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作者是从哪些方面来写周瑜形象的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在众多的人物中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为什么单单追慕周瑜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68285636"/>
              </p:ext>
            </p:extLst>
          </p:nvPr>
        </p:nvGraphicFramePr>
        <p:xfrm>
          <a:off x="508000" y="2215981"/>
          <a:ext cx="8128000" cy="2127263"/>
        </p:xfrm>
        <a:graphic>
          <a:graphicData uri="http://schemas.openxmlformats.org/presentationml/2006/ole">
            <mc:AlternateContent xmlns:mc="http://schemas.openxmlformats.org/markup-compatibility/2006">
              <mc:Choice xmlns:v="urn:schemas-microsoft-com:vml" Requires="v">
                <p:oleObj spid="_x0000_s49158" name="文档" r:id="rId8" imgW="3893887" imgH="1019124" progId="Word.Document.12">
                  <p:embed/>
                </p:oleObj>
              </mc:Choice>
              <mc:Fallback>
                <p:oleObj name="文档" r:id="rId8" imgW="3893887" imgH="1019124" progId="Word.Document.12">
                  <p:embed/>
                  <p:pic>
                    <p:nvPicPr>
                      <p:cNvPr id="0" name=""/>
                      <p:cNvPicPr/>
                      <p:nvPr/>
                    </p:nvPicPr>
                    <p:blipFill>
                      <a:blip r:embed="rId9"/>
                      <a:stretch>
                        <a:fillRect/>
                      </a:stretch>
                    </p:blipFill>
                    <p:spPr>
                      <a:xfrm>
                        <a:off x="508000" y="2215981"/>
                        <a:ext cx="8128000" cy="2127263"/>
                      </a:xfrm>
                      <a:prstGeom prst="rect">
                        <a:avLst/>
                      </a:prstGeom>
                    </p:spPr>
                  </p:pic>
                </p:oleObj>
              </mc:Fallback>
            </mc:AlternateContent>
          </a:graphicData>
        </a:graphic>
      </p:graphicFrame>
      <p:sp>
        <p:nvSpPr>
          <p:cNvPr id="8" name="矩形 7"/>
          <p:cNvSpPr>
            <a:spLocks noChangeAspect="1"/>
          </p:cNvSpPr>
          <p:nvPr/>
        </p:nvSpPr>
        <p:spPr>
          <a:xfrm>
            <a:off x="508000" y="387184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句写婚姻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年少英俊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奋发有为。</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羽扇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句写服饰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风度闲雅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从容不迫。</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句写神态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指挥若定。原因是周瑜年少有为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而作者壮志未酬、贬官黄州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两鬓斑白、无所建树。在对比反衬中凸显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作者在下片后五句中是怎样抒发人生感慨的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承接上文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道出了对英雄时代、英雄人物的热诚向往。但想到自己头发斑白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空有才华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作者用自嘲的方式表达自己的伤感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以呼应首三句。英雄人物与丰功伟绩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全都是过眼烟云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所以最后诗人以酒酹月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表达自己的伤感。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的含义和作者寄寓其中的情感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人生就像一场梦这样短暂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得失算得了什么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任何英雄伟业都会被时间淘洗消失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不变的只有江月。表现了苏轼从惆怅失意中解脱出来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情怀开始变得旷达洒脱。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567809"/>
            <a:ext cx="8128000" cy="127227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体会《定风波》的手法与语言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《定风波》一词序和正文的内容是相互对应的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请根据序的内容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找找正文中的对应处。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021667692"/>
              </p:ext>
            </p:extLst>
          </p:nvPr>
        </p:nvGraphicFramePr>
        <p:xfrm>
          <a:off x="508000" y="2869290"/>
          <a:ext cx="8128000" cy="2514943"/>
        </p:xfrm>
        <a:graphic>
          <a:graphicData uri="http://schemas.openxmlformats.org/presentationml/2006/ole">
            <mc:AlternateContent xmlns:mc="http://schemas.openxmlformats.org/markup-compatibility/2006">
              <mc:Choice xmlns:v="urn:schemas-microsoft-com:vml" Requires="v">
                <p:oleObj spid="_x0000_s50182" name="文档" r:id="rId8" imgW="3893887" imgH="1204877" progId="Word.Document.12">
                  <p:embed/>
                </p:oleObj>
              </mc:Choice>
              <mc:Fallback>
                <p:oleObj name="文档" r:id="rId8" imgW="3893887" imgH="1204877" progId="Word.Document.12">
                  <p:embed/>
                  <p:pic>
                    <p:nvPicPr>
                      <p:cNvPr id="0" name=""/>
                      <p:cNvPicPr/>
                      <p:nvPr/>
                    </p:nvPicPr>
                    <p:blipFill>
                      <a:blip r:embed="rId9"/>
                      <a:stretch>
                        <a:fillRect/>
                      </a:stretch>
                    </p:blipFill>
                    <p:spPr>
                      <a:xfrm>
                        <a:off x="508000" y="2869290"/>
                        <a:ext cx="8128000" cy="2514943"/>
                      </a:xfrm>
                      <a:prstGeom prst="rect">
                        <a:avLst/>
                      </a:prstGeom>
                    </p:spPr>
                  </p:pic>
                </p:oleObj>
              </mc:Fallback>
            </mc:AlternateContent>
          </a:graphicData>
        </a:graphic>
      </p:graphicFrame>
      <p:sp>
        <p:nvSpPr>
          <p:cNvPr id="10" name="矩形 9"/>
          <p:cNvSpPr>
            <a:spLocks noChangeAspect="1"/>
          </p:cNvSpPr>
          <p:nvPr/>
        </p:nvSpPr>
        <p:spPr>
          <a:xfrm>
            <a:off x="508000" y="493925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莫听穿林打叶声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何妨吟啸且徐行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山头斜照却相迎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5" name="矩形 4"/>
          <p:cNvSpPr>
            <a:spLocks noChangeAspect="1"/>
          </p:cNvSpPr>
          <p:nvPr/>
        </p:nvSpPr>
        <p:spPr>
          <a:xfrm>
            <a:off x="508000" y="1700808"/>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表达了作者怎样的情怀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937405903"/>
              </p:ext>
            </p:extLst>
          </p:nvPr>
        </p:nvGraphicFramePr>
        <p:xfrm>
          <a:off x="508000" y="2204864"/>
          <a:ext cx="8128000" cy="1600419"/>
        </p:xfrm>
        <a:graphic>
          <a:graphicData uri="http://schemas.openxmlformats.org/presentationml/2006/ole">
            <mc:AlternateContent xmlns:mc="http://schemas.openxmlformats.org/markup-compatibility/2006">
              <mc:Choice xmlns:v="urn:schemas-microsoft-com:vml" Requires="v">
                <p:oleObj spid="_x0000_s51206" name="文档" r:id="rId8" imgW="3893887" imgH="766773" progId="Word.Document.12">
                  <p:embed/>
                </p:oleObj>
              </mc:Choice>
              <mc:Fallback>
                <p:oleObj name="文档" r:id="rId8" imgW="3893887" imgH="766773" progId="Word.Document.12">
                  <p:embed/>
                  <p:pic>
                    <p:nvPicPr>
                      <p:cNvPr id="0" name=""/>
                      <p:cNvPicPr/>
                      <p:nvPr/>
                    </p:nvPicPr>
                    <p:blipFill>
                      <a:blip r:embed="rId9"/>
                      <a:stretch>
                        <a:fillRect/>
                      </a:stretch>
                    </p:blipFill>
                    <p:spPr>
                      <a:xfrm>
                        <a:off x="508000" y="2204864"/>
                        <a:ext cx="8128000" cy="1600419"/>
                      </a:xfrm>
                      <a:prstGeom prst="rect">
                        <a:avLst/>
                      </a:prstGeom>
                    </p:spPr>
                  </p:pic>
                </p:oleObj>
              </mc:Fallback>
            </mc:AlternateContent>
          </a:graphicData>
        </a:graphic>
      </p:graphicFrame>
      <p:sp>
        <p:nvSpPr>
          <p:cNvPr id="9" name="矩形 8"/>
          <p:cNvSpPr>
            <a:spLocks noChangeAspect="1"/>
          </p:cNvSpPr>
          <p:nvPr/>
        </p:nvSpPr>
        <p:spPr>
          <a:xfrm>
            <a:off x="508000" y="3375490"/>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表明不以外物萦怀之意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表明意态安闲。表现了作者从容不迫、悠然自在的神态。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字有何含义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指心情轻松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无官一身轻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透露了作者被贬后豁达豪迈、无拘无束的性格。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wipe(down)">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77281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一句表达的是一种逆来顺受的情怀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还是一种倔强抗争的态度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既指自然界的雨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也指政治风雨、人生风雨。这句写作者任由风吹雨打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我自岿然不动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表现了作者在潇洒镇定中的倔强、抗争之心。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20.eps" descr="id:2147487526;FounderCES"/>
          <p:cNvPicPr/>
          <p:nvPr/>
        </p:nvPicPr>
        <p:blipFill>
          <a:blip r:embed="rId6"/>
          <a:stretch>
            <a:fillRect/>
          </a:stretch>
        </p:blipFill>
        <p:spPr>
          <a:xfrm>
            <a:off x="2151197" y="2636911"/>
            <a:ext cx="3860963" cy="1579485"/>
          </a:xfrm>
          <a:prstGeom prst="rect">
            <a:avLst/>
          </a:prstGeom>
        </p:spPr>
      </p:pic>
    </p:spTree>
    <p:extLst>
      <p:ext uri="{BB962C8B-B14F-4D97-AF65-F5344CB8AC3E}">
        <p14:creationId xmlns:p14="http://schemas.microsoft.com/office/powerpoint/2010/main" val="236154399"/>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3" name="矩形 2"/>
          <p:cNvSpPr>
            <a:spLocks noChangeAspect="1"/>
          </p:cNvSpPr>
          <p:nvPr/>
        </p:nvSpPr>
        <p:spPr>
          <a:xfrm>
            <a:off x="508000" y="1318734"/>
            <a:ext cx="8128000" cy="12707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赤壁怀古》这首词的豪壮情调体现在哪些地方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可从所写的景物、人物和抒发的情感角度分析。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18057404"/>
              </p:ext>
            </p:extLst>
          </p:nvPr>
        </p:nvGraphicFramePr>
        <p:xfrm>
          <a:off x="508000" y="2600205"/>
          <a:ext cx="8128000" cy="4130146"/>
        </p:xfrm>
        <a:graphic>
          <a:graphicData uri="http://schemas.openxmlformats.org/presentationml/2006/ole">
            <mc:AlternateContent xmlns:mc="http://schemas.openxmlformats.org/markup-compatibility/2006">
              <mc:Choice xmlns:v="urn:schemas-microsoft-com:vml" Requires="v">
                <p:oleObj spid="_x0000_s52230" name="文档" r:id="rId8" imgW="3998962" imgH="2031408" progId="Word.Document.12">
                  <p:embed/>
                </p:oleObj>
              </mc:Choice>
              <mc:Fallback>
                <p:oleObj name="文档" r:id="rId8" imgW="3998962" imgH="2031408" progId="Word.Document.12">
                  <p:embed/>
                  <p:pic>
                    <p:nvPicPr>
                      <p:cNvPr id="0" name=""/>
                      <p:cNvPicPr/>
                      <p:nvPr/>
                    </p:nvPicPr>
                    <p:blipFill>
                      <a:blip r:embed="rId9"/>
                      <a:stretch>
                        <a:fillRect/>
                      </a:stretch>
                    </p:blipFill>
                    <p:spPr>
                      <a:xfrm>
                        <a:off x="508000" y="2600205"/>
                        <a:ext cx="8128000" cy="4130146"/>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王国维在《人间词话》中对苏轼评价最多的就是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东坡之词旷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稼轩之词豪。无二人之胸襟而学其词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犹东施之效捧心也。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请以《定风波》为例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说说词人的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情怀是如何体现的。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等句子分析。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这首词的上片借自然界的风雨来象征政治斗争的风雨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表达了词人履险如夷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不为忧患所动摇的修养。词中集中了三组形象表现词人的旷达风貌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。这是词人最得意的旷达行为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也是他内心世界的外化。下片以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写出词人对人生经验的深刻体会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面对人生的晴雨宠辱偕忘、超乎物外。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961090390"/>
              </p:ext>
            </p:extLst>
          </p:nvPr>
        </p:nvGraphicFramePr>
        <p:xfrm>
          <a:off x="508000" y="1493240"/>
          <a:ext cx="8128000" cy="4456040"/>
        </p:xfrm>
        <a:graphic>
          <a:graphicData uri="http://schemas.openxmlformats.org/presentationml/2006/ole">
            <mc:AlternateContent xmlns:mc="http://schemas.openxmlformats.org/markup-compatibility/2006">
              <mc:Choice xmlns:v="urn:schemas-microsoft-com:vml" Requires="v">
                <p:oleObj spid="_x0000_s1096" name="文档" r:id="rId4" imgW="3998962" imgH="2191603" progId="Word.Document.12">
                  <p:embed/>
                </p:oleObj>
              </mc:Choice>
              <mc:Fallback>
                <p:oleObj name="文档" r:id="rId4" imgW="3998962" imgH="2191603" progId="Word.Document.12">
                  <p:embed/>
                  <p:pic>
                    <p:nvPicPr>
                      <p:cNvPr id="0" name=""/>
                      <p:cNvPicPr/>
                      <p:nvPr/>
                    </p:nvPicPr>
                    <p:blipFill>
                      <a:blip r:embed="rId5"/>
                      <a:stretch>
                        <a:fillRect/>
                      </a:stretch>
                    </p:blipFill>
                    <p:spPr>
                      <a:xfrm>
                        <a:off x="508000" y="1493240"/>
                        <a:ext cx="8128000" cy="4456040"/>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793486601"/>
              </p:ext>
            </p:extLst>
          </p:nvPr>
        </p:nvGraphicFramePr>
        <p:xfrm>
          <a:off x="508000" y="1982188"/>
          <a:ext cx="8128000" cy="3147625"/>
        </p:xfrm>
        <a:graphic>
          <a:graphicData uri="http://schemas.openxmlformats.org/presentationml/2006/ole">
            <mc:AlternateContent xmlns:mc="http://schemas.openxmlformats.org/markup-compatibility/2006">
              <mc:Choice xmlns:v="urn:schemas-microsoft-com:vml" Requires="v">
                <p:oleObj spid="_x0000_s38921" name="文档" r:id="rId8" imgW="3837032" imgH="1485307" progId="Word.Document.12">
                  <p:embed/>
                </p:oleObj>
              </mc:Choice>
              <mc:Fallback>
                <p:oleObj name="文档" r:id="rId8" imgW="3837032" imgH="1485307" progId="Word.Document.12">
                  <p:embed/>
                  <p:pic>
                    <p:nvPicPr>
                      <p:cNvPr id="0" name=""/>
                      <p:cNvPicPr/>
                      <p:nvPr/>
                    </p:nvPicPr>
                    <p:blipFill>
                      <a:blip r:embed="rId9"/>
                      <a:stretch>
                        <a:fillRect/>
                      </a:stretch>
                    </p:blipFill>
                    <p:spPr>
                      <a:xfrm>
                        <a:off x="508000" y="1982188"/>
                        <a:ext cx="8128000" cy="3147625"/>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141394463"/>
              </p:ext>
            </p:extLst>
          </p:nvPr>
        </p:nvGraphicFramePr>
        <p:xfrm>
          <a:off x="508000" y="2210861"/>
          <a:ext cx="8128000" cy="2690278"/>
        </p:xfrm>
        <a:graphic>
          <a:graphicData uri="http://schemas.openxmlformats.org/presentationml/2006/ole">
            <mc:AlternateContent xmlns:mc="http://schemas.openxmlformats.org/markup-compatibility/2006">
              <mc:Choice xmlns:v="urn:schemas-microsoft-com:vml" Requires="v">
                <p:oleObj spid="_x0000_s39945" name="文档" r:id="rId8" imgW="3837032" imgH="1269675" progId="Word.Document.12">
                  <p:embed/>
                </p:oleObj>
              </mc:Choice>
              <mc:Fallback>
                <p:oleObj name="文档" r:id="rId8" imgW="3837032" imgH="1269675" progId="Word.Document.12">
                  <p:embed/>
                  <p:pic>
                    <p:nvPicPr>
                      <p:cNvPr id="0" name=""/>
                      <p:cNvPicPr/>
                      <p:nvPr/>
                    </p:nvPicPr>
                    <p:blipFill>
                      <a:blip r:embed="rId9"/>
                      <a:stretch>
                        <a:fillRect/>
                      </a:stretch>
                    </p:blipFill>
                    <p:spPr>
                      <a:xfrm>
                        <a:off x="508000" y="2210861"/>
                        <a:ext cx="8128000" cy="2690278"/>
                      </a:xfrm>
                      <a:prstGeom prst="rect">
                        <a:avLst/>
                      </a:prstGeom>
                    </p:spPr>
                  </p:pic>
                </p:oleObj>
              </mc:Fallback>
            </mc:AlternateContent>
          </a:graphicData>
        </a:graphic>
      </p:graphicFrame>
    </p:spTree>
    <p:extLst>
      <p:ext uri="{BB962C8B-B14F-4D97-AF65-F5344CB8AC3E}">
        <p14:creationId xmlns:p14="http://schemas.microsoft.com/office/powerpoint/2010/main" val="2849938047"/>
      </p:ext>
    </p:extLst>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086571194"/>
              </p:ext>
            </p:extLst>
          </p:nvPr>
        </p:nvGraphicFramePr>
        <p:xfrm>
          <a:off x="508000" y="1760071"/>
          <a:ext cx="8128000" cy="4577189"/>
        </p:xfrm>
        <a:graphic>
          <a:graphicData uri="http://schemas.openxmlformats.org/presentationml/2006/ole">
            <mc:AlternateContent xmlns:mc="http://schemas.openxmlformats.org/markup-compatibility/2006">
              <mc:Choice xmlns:v="urn:schemas-microsoft-com:vml" Requires="v">
                <p:oleObj spid="_x0000_s40967" name="文档" r:id="rId8" imgW="3884531" imgH="2187643" progId="Word.Document.12">
                  <p:embed/>
                </p:oleObj>
              </mc:Choice>
              <mc:Fallback>
                <p:oleObj name="文档" r:id="rId8" imgW="3884531" imgH="2187643" progId="Word.Document.12">
                  <p:embed/>
                  <p:pic>
                    <p:nvPicPr>
                      <p:cNvPr id="0" name=""/>
                      <p:cNvPicPr/>
                      <p:nvPr/>
                    </p:nvPicPr>
                    <p:blipFill>
                      <a:blip r:embed="rId9"/>
                      <a:stretch>
                        <a:fillRect/>
                      </a:stretch>
                    </p:blipFill>
                    <p:spPr>
                      <a:xfrm>
                        <a:off x="508000" y="1760071"/>
                        <a:ext cx="8128000" cy="4577189"/>
                      </a:xfrm>
                      <a:prstGeom prst="rect">
                        <a:avLst/>
                      </a:prstGeom>
                    </p:spPr>
                  </p:pic>
                </p:oleObj>
              </mc:Fallback>
            </mc:AlternateContent>
          </a:graphicData>
        </a:graphic>
      </p:graphicFrame>
      <p:sp>
        <p:nvSpPr>
          <p:cNvPr id="3" name="矩形 2"/>
          <p:cNvSpPr>
            <a:spLocks noChangeAspect="1"/>
          </p:cNvSpPr>
          <p:nvPr/>
        </p:nvSpPr>
        <p:spPr>
          <a:xfrm>
            <a:off x="3152926" y="1244774"/>
            <a:ext cx="2582758"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念奴娇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赤壁</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怀古</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6263910"/>
      </p:ext>
    </p:extLst>
  </p:cSld>
  <p:clrMapOvr>
    <a:masterClrMapping/>
  </p:clrMapOvr>
  <mc:AlternateContent xmlns:mc="http://schemas.openxmlformats.org/markup-compatibility/2006">
    <mc:Choice xmlns:p14="http://schemas.microsoft.com/office/powerpoint/2010/main"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509599381"/>
              </p:ext>
            </p:extLst>
          </p:nvPr>
        </p:nvGraphicFramePr>
        <p:xfrm>
          <a:off x="508000" y="2121061"/>
          <a:ext cx="8128000" cy="2869878"/>
        </p:xfrm>
        <a:graphic>
          <a:graphicData uri="http://schemas.openxmlformats.org/presentationml/2006/ole">
            <mc:AlternateContent xmlns:mc="http://schemas.openxmlformats.org/markup-compatibility/2006">
              <mc:Choice xmlns:v="urn:schemas-microsoft-com:vml" Requires="v">
                <p:oleObj spid="_x0000_s41991" name="文档" r:id="rId8" imgW="3884531" imgH="1371911" progId="Word.Document.12">
                  <p:embed/>
                </p:oleObj>
              </mc:Choice>
              <mc:Fallback>
                <p:oleObj name="文档" r:id="rId8" imgW="3884531" imgH="1371911" progId="Word.Document.12">
                  <p:embed/>
                  <p:pic>
                    <p:nvPicPr>
                      <p:cNvPr id="0" name=""/>
                      <p:cNvPicPr/>
                      <p:nvPr/>
                    </p:nvPicPr>
                    <p:blipFill>
                      <a:blip r:embed="rId9"/>
                      <a:stretch>
                        <a:fillRect/>
                      </a:stretch>
                    </p:blipFill>
                    <p:spPr>
                      <a:xfrm>
                        <a:off x="508000" y="2121061"/>
                        <a:ext cx="8128000" cy="2869878"/>
                      </a:xfrm>
                      <a:prstGeom prst="rect">
                        <a:avLst/>
                      </a:prstGeom>
                    </p:spPr>
                  </p:pic>
                </p:oleObj>
              </mc:Fallback>
            </mc:AlternateContent>
          </a:graphicData>
        </a:graphic>
      </p:graphicFrame>
    </p:spTree>
    <p:extLst>
      <p:ext uri="{BB962C8B-B14F-4D97-AF65-F5344CB8AC3E}">
        <p14:creationId xmlns:p14="http://schemas.microsoft.com/office/powerpoint/2010/main" val="2382378966"/>
      </p:ext>
    </p:extLst>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71305399"/>
              </p:ext>
            </p:extLst>
          </p:nvPr>
        </p:nvGraphicFramePr>
        <p:xfrm>
          <a:off x="508000" y="1231645"/>
          <a:ext cx="8128000" cy="5044624"/>
        </p:xfrm>
        <a:graphic>
          <a:graphicData uri="http://schemas.openxmlformats.org/presentationml/2006/ole">
            <mc:AlternateContent xmlns:mc="http://schemas.openxmlformats.org/markup-compatibility/2006">
              <mc:Choice xmlns:v="urn:schemas-microsoft-com:vml" Requires="v">
                <p:oleObj spid="_x0000_s43015" name="文档" r:id="rId8" imgW="3921236" imgH="2434234" progId="Word.Document.12">
                  <p:embed/>
                </p:oleObj>
              </mc:Choice>
              <mc:Fallback>
                <p:oleObj name="文档" r:id="rId8" imgW="3921236" imgH="2434234" progId="Word.Document.12">
                  <p:embed/>
                  <p:pic>
                    <p:nvPicPr>
                      <p:cNvPr id="0" name=""/>
                      <p:cNvPicPr/>
                      <p:nvPr/>
                    </p:nvPicPr>
                    <p:blipFill>
                      <a:blip r:embed="rId9"/>
                      <a:stretch>
                        <a:fillRect/>
                      </a:stretch>
                    </p:blipFill>
                    <p:spPr>
                      <a:xfrm>
                        <a:off x="508000" y="1231645"/>
                        <a:ext cx="8128000" cy="5044624"/>
                      </a:xfrm>
                      <a:prstGeom prst="rect">
                        <a:avLst/>
                      </a:prstGeom>
                    </p:spPr>
                  </p:pic>
                </p:oleObj>
              </mc:Fallback>
            </mc:AlternateContent>
          </a:graphicData>
        </a:graphic>
      </p:graphicFrame>
    </p:spTree>
    <p:extLst>
      <p:ext uri="{BB962C8B-B14F-4D97-AF65-F5344CB8AC3E}">
        <p14:creationId xmlns:p14="http://schemas.microsoft.com/office/powerpoint/2010/main" val="3670100553"/>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415482735"/>
              </p:ext>
            </p:extLst>
          </p:nvPr>
        </p:nvGraphicFramePr>
        <p:xfrm>
          <a:off x="508000" y="2212089"/>
          <a:ext cx="8128000" cy="2687821"/>
        </p:xfrm>
        <a:graphic>
          <a:graphicData uri="http://schemas.openxmlformats.org/presentationml/2006/ole">
            <mc:AlternateContent xmlns:mc="http://schemas.openxmlformats.org/markup-compatibility/2006">
              <mc:Choice xmlns:v="urn:schemas-microsoft-com:vml" Requires="v">
                <p:oleObj spid="_x0000_s44039" name="文档" r:id="rId8" imgW="3998962" imgH="1322593" progId="Word.Document.12">
                  <p:embed/>
                </p:oleObj>
              </mc:Choice>
              <mc:Fallback>
                <p:oleObj name="文档" r:id="rId8" imgW="3998962" imgH="1322593" progId="Word.Document.12">
                  <p:embed/>
                  <p:pic>
                    <p:nvPicPr>
                      <p:cNvPr id="0" name=""/>
                      <p:cNvPicPr/>
                      <p:nvPr/>
                    </p:nvPicPr>
                    <p:blipFill>
                      <a:blip r:embed="rId9"/>
                      <a:stretch>
                        <a:fillRect/>
                      </a:stretch>
                    </p:blipFill>
                    <p:spPr>
                      <a:xfrm>
                        <a:off x="508000" y="2212089"/>
                        <a:ext cx="8128000" cy="2687821"/>
                      </a:xfrm>
                      <a:prstGeom prst="rect">
                        <a:avLst/>
                      </a:prstGeom>
                    </p:spPr>
                  </p:pic>
                </p:oleObj>
              </mc:Fallback>
            </mc:AlternateContent>
          </a:graphicData>
        </a:graphic>
      </p:graphicFrame>
    </p:spTree>
    <p:extLst>
      <p:ext uri="{BB962C8B-B14F-4D97-AF65-F5344CB8AC3E}">
        <p14:creationId xmlns:p14="http://schemas.microsoft.com/office/powerpoint/2010/main" val="2450201230"/>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3985942" y="1473767"/>
            <a:ext cx="117211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定</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风波</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3088986"/>
              </p:ext>
            </p:extLst>
          </p:nvPr>
        </p:nvGraphicFramePr>
        <p:xfrm>
          <a:off x="508000" y="2024497"/>
          <a:ext cx="8128000" cy="3769750"/>
        </p:xfrm>
        <a:graphic>
          <a:graphicData uri="http://schemas.openxmlformats.org/presentationml/2006/ole">
            <mc:AlternateContent xmlns:mc="http://schemas.openxmlformats.org/markup-compatibility/2006">
              <mc:Choice xmlns:v="urn:schemas-microsoft-com:vml" Requires="v">
                <p:oleObj spid="_x0000_s45063" name="文档" r:id="rId8" imgW="3837032" imgH="1779777" progId="Word.Document.12">
                  <p:embed/>
                </p:oleObj>
              </mc:Choice>
              <mc:Fallback>
                <p:oleObj name="文档" r:id="rId8" imgW="3837032" imgH="1779777" progId="Word.Document.12">
                  <p:embed/>
                  <p:pic>
                    <p:nvPicPr>
                      <p:cNvPr id="0" name=""/>
                      <p:cNvPicPr/>
                      <p:nvPr/>
                    </p:nvPicPr>
                    <p:blipFill>
                      <a:blip r:embed="rId9"/>
                      <a:stretch>
                        <a:fillRect/>
                      </a:stretch>
                    </p:blipFill>
                    <p:spPr>
                      <a:xfrm>
                        <a:off x="508000" y="2024497"/>
                        <a:ext cx="8128000" cy="3769750"/>
                      </a:xfrm>
                      <a:prstGeom prst="rect">
                        <a:avLst/>
                      </a:prstGeom>
                    </p:spPr>
                  </p:pic>
                </p:oleObj>
              </mc:Fallback>
            </mc:AlternateContent>
          </a:graphicData>
        </a:graphic>
      </p:graphicFrame>
    </p:spTree>
    <p:extLst>
      <p:ext uri="{BB962C8B-B14F-4D97-AF65-F5344CB8AC3E}">
        <p14:creationId xmlns:p14="http://schemas.microsoft.com/office/powerpoint/2010/main" val="2846913291"/>
      </p:ext>
    </p:extLst>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4240212006"/>
              </p:ext>
            </p:extLst>
          </p:nvPr>
        </p:nvGraphicFramePr>
        <p:xfrm>
          <a:off x="508000" y="1377188"/>
          <a:ext cx="8128000" cy="4644100"/>
        </p:xfrm>
        <a:graphic>
          <a:graphicData uri="http://schemas.openxmlformats.org/presentationml/2006/ole">
            <mc:AlternateContent xmlns:mc="http://schemas.openxmlformats.org/markup-compatibility/2006">
              <mc:Choice xmlns:v="urn:schemas-microsoft-com:vml" Requires="v">
                <p:oleObj spid="_x0000_s46087" name="文档" r:id="rId8" imgW="3914039" imgH="2237321" progId="Word.Document.12">
                  <p:embed/>
                </p:oleObj>
              </mc:Choice>
              <mc:Fallback>
                <p:oleObj name="文档" r:id="rId8" imgW="3914039" imgH="2237321" progId="Word.Document.12">
                  <p:embed/>
                  <p:pic>
                    <p:nvPicPr>
                      <p:cNvPr id="0" name=""/>
                      <p:cNvPicPr/>
                      <p:nvPr/>
                    </p:nvPicPr>
                    <p:blipFill>
                      <a:blip r:embed="rId9"/>
                      <a:stretch>
                        <a:fillRect/>
                      </a:stretch>
                    </p:blipFill>
                    <p:spPr>
                      <a:xfrm>
                        <a:off x="508000" y="1377188"/>
                        <a:ext cx="8128000" cy="4644100"/>
                      </a:xfrm>
                      <a:prstGeom prst="rect">
                        <a:avLst/>
                      </a:prstGeom>
                    </p:spPr>
                  </p:pic>
                </p:oleObj>
              </mc:Fallback>
            </mc:AlternateContent>
          </a:graphicData>
        </a:graphic>
      </p:graphicFrame>
    </p:spTree>
    <p:extLst>
      <p:ext uri="{BB962C8B-B14F-4D97-AF65-F5344CB8AC3E}">
        <p14:creationId xmlns:p14="http://schemas.microsoft.com/office/powerpoint/2010/main" val="1682579894"/>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911130915"/>
              </p:ext>
            </p:extLst>
          </p:nvPr>
        </p:nvGraphicFramePr>
        <p:xfrm>
          <a:off x="508000" y="1652085"/>
          <a:ext cx="8128000" cy="3807830"/>
        </p:xfrm>
        <a:graphic>
          <a:graphicData uri="http://schemas.openxmlformats.org/presentationml/2006/ole">
            <mc:AlternateContent xmlns:mc="http://schemas.openxmlformats.org/markup-compatibility/2006">
              <mc:Choice xmlns:v="urn:schemas-microsoft-com:vml" Requires="v">
                <p:oleObj spid="_x0000_s47111" name="文档" r:id="rId8" imgW="3902884" imgH="1829455" progId="Word.Document.12">
                  <p:embed/>
                </p:oleObj>
              </mc:Choice>
              <mc:Fallback>
                <p:oleObj name="文档" r:id="rId8" imgW="3902884" imgH="1829455" progId="Word.Document.12">
                  <p:embed/>
                  <p:pic>
                    <p:nvPicPr>
                      <p:cNvPr id="0" name=""/>
                      <p:cNvPicPr/>
                      <p:nvPr/>
                    </p:nvPicPr>
                    <p:blipFill>
                      <a:blip r:embed="rId9"/>
                      <a:stretch>
                        <a:fillRect/>
                      </a:stretch>
                    </p:blipFill>
                    <p:spPr>
                      <a:xfrm>
                        <a:off x="508000" y="1652085"/>
                        <a:ext cx="8128000" cy="3807830"/>
                      </a:xfrm>
                      <a:prstGeom prst="rect">
                        <a:avLst/>
                      </a:prstGeom>
                    </p:spPr>
                  </p:pic>
                </p:oleObj>
              </mc:Fallback>
            </mc:AlternateContent>
          </a:graphicData>
        </a:graphic>
      </p:graphicFrame>
    </p:spTree>
    <p:extLst>
      <p:ext uri="{BB962C8B-B14F-4D97-AF65-F5344CB8AC3E}">
        <p14:creationId xmlns:p14="http://schemas.microsoft.com/office/powerpoint/2010/main" val="2340910608"/>
      </p:ext>
    </p:extLst>
  </p:cSld>
  <p:clrMapOvr>
    <a:masterClrMapping/>
  </p:clrMapOvr>
  <mc:AlternateContent xmlns:mc="http://schemas.openxmlformats.org/markup-compatibility/2006">
    <mc:Choice xmlns:p14="http://schemas.microsoft.com/office/powerpoint/2010/main"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卜算子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黄州定慧院寓居作</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缺月挂疏桐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漏断人初静。谁见幽人独往来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缥缈孤鸿影。</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起却回头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有恨无人省。拣尽寒枝不肯栖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寂寞沙洲冷。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本词是苏轼经历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被释放出狱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贬为黄州团练副使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寓居定慧院所作。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仙</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夜饮东坡醒复醉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归来仿佛三更。家童鼻息已雷鸣。敲门都不应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倚杖听江声。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长恨此身非我有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何时忘却营营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夜阑风静縠纹</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平。小舟从此逝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江海寄余生。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19.eps" descr="id:2147487450;FounderCES"/>
          <p:cNvPicPr/>
          <p:nvPr/>
        </p:nvPicPr>
        <p:blipFill>
          <a:blip r:embed="rId5"/>
          <a:stretch>
            <a:fillRect/>
          </a:stretch>
        </p:blipFill>
        <p:spPr>
          <a:xfrm>
            <a:off x="2555776" y="1196752"/>
            <a:ext cx="3600400" cy="2905707"/>
          </a:xfrm>
          <a:prstGeom prst="rect">
            <a:avLst/>
          </a:prstGeom>
        </p:spPr>
      </p:pic>
      <p:sp>
        <p:nvSpPr>
          <p:cNvPr id="2" name="矩形 1"/>
          <p:cNvSpPr>
            <a:spLocks noChangeAspect="1"/>
          </p:cNvSpPr>
          <p:nvPr/>
        </p:nvSpPr>
        <p:spPr>
          <a:xfrm>
            <a:off x="508000" y="4178293"/>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(1037—1101),</a:t>
            </a:r>
            <a:r>
              <a:rPr lang="zh-CN" altLang="zh-CN" sz="2200" dirty="0">
                <a:solidFill>
                  <a:srgbClr val="000000"/>
                </a:solidFill>
                <a:latin typeface="Times New Roman" panose="02020603050405020304" pitchFamily="18" charset="0"/>
                <a:cs typeface="Times New Roman" panose="02020603050405020304" pitchFamily="18" charset="0"/>
              </a:rPr>
              <a:t>字子瞻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号东坡居士。我国北宋时期的文学家、书画家。嘉祐二年</a:t>
            </a:r>
            <a:r>
              <a:rPr lang="en-US" altLang="zh-CN" sz="2200" dirty="0">
                <a:solidFill>
                  <a:srgbClr val="000000"/>
                </a:solidFill>
                <a:latin typeface="Times New Roman" panose="02020603050405020304" pitchFamily="18" charset="0"/>
                <a:cs typeface="Times New Roman" panose="02020603050405020304" pitchFamily="18" charset="0"/>
              </a:rPr>
              <a:t>(1057)</a:t>
            </a:r>
            <a:r>
              <a:rPr lang="zh-CN" altLang="zh-CN" sz="2200" dirty="0">
                <a:solidFill>
                  <a:srgbClr val="000000"/>
                </a:solidFill>
                <a:latin typeface="Times New Roman" panose="02020603050405020304" pitchFamily="18" charset="0"/>
                <a:cs typeface="Times New Roman" panose="02020603050405020304" pitchFamily="18" charset="0"/>
              </a:rPr>
              <a:t>进士及第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熙宁年间历任杭州通判、密州知州、徐州知州、湖州知州。在文学上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他力主创新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开豪放一派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他比较保守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极力反对王安石新政。因作诗得罪朝廷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贬为黄州团练副使。哲宗时任翰林学士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曾出知杭州、颍州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官至礼部尚书。后又贬谪惠州等地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最后北还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病死常州。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这首词写于苏轼谪居黄州期间。当时词人住在城南长江边的临皋亭。友人马梦得在城东门外为他申请了一块荒地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。苏轼还在东坡筑屋名雪堂。这首词记叙了深秋之夜苏轼在雪堂开怀畅饮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醉后返归临皋的情景。</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縠纹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水中细小的波纹。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cover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09291"/>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前人在评论《卜算子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黄州定慧院寓居作》一词时曾说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字是全词的关键。词中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你是否同意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请结合全词简要赏析。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的内容是封建社会文字冤狱对人才的摧残。同意。本词上片描写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漏断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这些特定景物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由于含恨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所以必然产生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寂寞沙洲冷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的徘徊心境。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请简要分析《临江仙》一词中词人的形象特征。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开怀畅饮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醉而复醒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醒而复醉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可见一个豪兴纵饮、有着真性情的词人形象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独自回家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敲门不应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独自听江声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一个风姿潇洒、襟怀旷达、遗世独立的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从全词看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词人是一个心事浩茫、心情孤寂、不满世俗、向往自由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超脱现实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的词人形象。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55933"/>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读你千遍也不厌倦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致东坡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你是诗词文赋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是翰墨丹青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是能烹制出一碗香喷喷的东坡肉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不辞长做岭南人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的谈笑风生的居士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是泛舟于赤壁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戴峨冠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着宽袍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飘然若仙的神人呀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21.eps" descr="id:2147487591;FounderCES"/>
          <p:cNvPicPr/>
          <p:nvPr/>
        </p:nvPicPr>
        <p:blipFill>
          <a:blip r:embed="rId7"/>
          <a:stretch>
            <a:fillRect/>
          </a:stretch>
        </p:blipFill>
        <p:spPr>
          <a:xfrm>
            <a:off x="2915816" y="3658017"/>
            <a:ext cx="2880320" cy="3011343"/>
          </a:xfrm>
          <a:prstGeom prst="rect">
            <a:avLst/>
          </a:prstGeom>
        </p:spPr>
      </p:pic>
    </p:spTree>
    <p:extLst>
      <p:ext uri="{BB962C8B-B14F-4D97-AF65-F5344CB8AC3E}">
        <p14:creationId xmlns:p14="http://schemas.microsoft.com/office/powerpoint/2010/main" val="288165922"/>
      </p:ext>
    </p:extLst>
  </p:cSld>
  <p:clrMapOvr>
    <a:masterClrMapping/>
  </p:clrMapOvr>
  <p:transition spd="slow">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我更近地读你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诗人例穷苦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天意遣奔逃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天涯何处无芳草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的旷达豪放之中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九死南荒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的心酸人的多少眼泪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亦奋厉有当世之志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何日遣冯唐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的呼唤似乎还回响在密州的上空。徐州抗洪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浚治西湖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之才谁又能否认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可你的耿直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一肚皮的不合时宜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令你失去了太多太多世俗的荣耀与幸福。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问汝平生功业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黄州惠州儋州。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非诗能穷人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穷者诗乃工。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我们是该憎恶你的政敌呢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还是该感谢他们无意造就了一代文豪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你也有幽怨。你的抱负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使你成了缥缈的孤鸿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哪。读你的空漠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更读你空漠里挥不去的孤高。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寂寞沙洲冷。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人要怎样修炼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才能达到你这样的境界呀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trip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892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休言万事转头空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未转头时皆梦。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你就已在常州溘然而逝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可你的诗非梦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你的一切一切都不会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如春梦了无痕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的。它们是那么深那么亲切地植入了多少人的心田啊。虽然有朝云用她的红巾翠袖为你拭英雄泪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当我枕着你的诗词入睡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梦随风万里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梦接近千年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携手折残红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还会是当年那个女子吗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其实你又何须女子的安慰。在《赤壁赋》里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我已看到了你从对功业、文名与生命短暂的迷惘里走出的身影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。面对长江万顷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你胸中已是一片空阔了悟。你也让无数后人了悟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要享受生命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使生命与整个自然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整个宇宙结为一体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check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你的生命个体渺小有如沧海一粟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却让我最深切地读懂了泰戈尔的一句诗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使生如夏花之绚烂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死如秋叶之静美。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你漂泊的一生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不就如同你的诗吗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绚烂之极也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读你千遍也不厌倦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这篇文章以歌词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读你千遍也不厌倦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观点鲜明地表达了对苏轼的喜爱之情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文章结尾又以此句结尾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前后照应。文中大量的引用不仅反映了作者对苏词了解与掌握的程度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彰显了作者的才华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而且引用恰到好处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准确地表现了苏轼的文采精华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37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苏东坡的仕途异常坎坷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年的官宦生涯中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三分之一的时间是在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中度过的。</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受小人谗言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被宋神宗贬到黄州。而他并没有自暴自弃、放浪不羁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而是将一腔悲愤化为了文学创作的动力。此间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他寄情于山水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与古人神交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赤壁怀古》等流传千古的词作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给自己的创作开辟了一方广阔天地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也在词坛开创了豪放之风的先河。而《定风波》中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更是非常形象地表现了苏轼遇艰危而不惧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处逆境而乐观、泰然的旷达心态。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乐观的人往往能够积极地看待挫折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辩证地对待得失。苏东坡曾被林语堂称为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不可救药的乐天派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我们仍可以以他为鉴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学习如何培养乐观的人格。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乐观与悲观、心态与人生、微笑着生活、逆境与成才等。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黄州的东坡居士虽然经受着物质与精神生活的煎熬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但他对黄州赤壁的咏唱却带给我们美的享受、真的思考与善的情怀。被贬黄州是苏轼政治生涯中的一个低谷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但也是他精神历程中的一次升华。在这座远离政治中心的江边小城里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苏轼一方面积极解决生活中的困难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一方面认真反思性格上的弱点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闭塞的环境反而成就了伟大的心灵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黄州也成为苏轼文学创作的一个圣地。面对滚滚东逝的江水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回想世事变迁、宦海沉浮的人生历程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苏轼把对历史和人生的感悟都凝聚在了长江边的赤壁上。赤壁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成了苏轼思想的高峰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铸就了苏轼的辉煌。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面对苦难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选择另一条路等。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192027"/>
      </p:ext>
    </p:extLst>
  </p:cSld>
  <p:clrMapOvr>
    <a:masterClrMapping/>
  </p:clrMapOvr>
  <p:transition spd="slow">
    <p:strips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借事说理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借事说理是议论常用的方法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在写作中借助具体的事情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通过对这些事情的记叙、描述、议论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使人们弄懂抽象而深刻的道理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就是借事说理。借事说理的好处是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用生活现象讲道理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人们容易接受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道理能浅显易懂。善于从日常生活中的小事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发掘人生哲理是《定风波》一词的最大特点。这首词描述的是苏轼在沙湖道中遇雨一事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但表现的却是词人被贬黄州后对生活的认识和心情。途中遇雨实属小事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但词人却在常事之中体现出了自己的平生学养和处世精神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表现出不为外物所累、不为忧患所扰的心情和词人洒脱、旷达的性格和胸襟。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79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请借鉴这一手法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从日常生活中选取曾给你启示的一件小事或一种现象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写出这件事或这一现象给你带来的人生感悟或其中蕴含的哲理。</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是生活中最常见的现象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也就达到了人生最高的境界。杯子只有空才可以装水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房子只有空才可以住人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每一个容器的利用价值其实在于它的空。空也是人的一种胸怀和度量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空是有的可能和前提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空是有的最初因缘。佛经里有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一空万有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真空妙有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的禅理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胸无城府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的赞美之言。如果说人生如茶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只要能空杯以对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就有喝不完的好茶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就有装不完的欢喜和感动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如果说人世纷纭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只要能虚怀以对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就有看不完的风景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听不完的歌声。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赤壁怀古》和《定风波》都作于宋神宗元丰五年</a:t>
            </a:r>
            <a:r>
              <a:rPr lang="en-US" altLang="zh-CN" sz="2200" dirty="0">
                <a:solidFill>
                  <a:srgbClr val="000000"/>
                </a:solidFill>
                <a:latin typeface="Times New Roman" panose="02020603050405020304" pitchFamily="18" charset="0"/>
                <a:cs typeface="Times New Roman" panose="02020603050405020304" pitchFamily="18" charset="0"/>
              </a:rPr>
              <a:t>(1082)</a:t>
            </a:r>
            <a:r>
              <a:rPr lang="zh-CN" altLang="zh-CN" sz="2200" dirty="0">
                <a:solidFill>
                  <a:srgbClr val="000000"/>
                </a:solidFill>
                <a:latin typeface="Times New Roman" panose="02020603050405020304" pitchFamily="18" charset="0"/>
                <a:cs typeface="Times New Roman" panose="02020603050405020304" pitchFamily="18" charset="0"/>
              </a:rPr>
              <a:t>。元丰二年</a:t>
            </a:r>
            <a:r>
              <a:rPr lang="en-US" altLang="zh-CN" sz="2200" dirty="0">
                <a:solidFill>
                  <a:srgbClr val="000000"/>
                </a:solidFill>
                <a:latin typeface="Times New Roman" panose="02020603050405020304" pitchFamily="18" charset="0"/>
                <a:cs typeface="Times New Roman" panose="02020603050405020304" pitchFamily="18" charset="0"/>
              </a:rPr>
              <a:t>(1079)</a:t>
            </a:r>
            <a:r>
              <a:rPr lang="zh-CN" altLang="zh-CN" sz="2200" dirty="0">
                <a:solidFill>
                  <a:srgbClr val="000000"/>
                </a:solidFill>
                <a:latin typeface="Times New Roman" panose="02020603050405020304" pitchFamily="18" charset="0"/>
                <a:cs typeface="Times New Roman" panose="02020603050405020304" pitchFamily="18" charset="0"/>
              </a:rPr>
              <a:t>苏轼因作诗讽刺新法、网织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文字毁谤君相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。苏轼坐牢</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几次濒临被砍头的境地。出狱以后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被贬到黄州。期间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游览了黄州的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赤鼻矶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即相传三国时周瑜大败曹操的赤壁。苏轼借咏史表达了自己对古代英雄豪杰的缅怀和对功业早就的周瑜的仰慕之情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又联系到自己的现实处境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产生了年岁将老、壮志难酬的无限感慨。《定风波》是一首记事抒怀之作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据《东坡志林》卷一记载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黄州东南三十里为沙湖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亦曰螺蛳店。予买田其间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因往相田得疾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在《定风波》一词的小序中也有比较详细的说明。该词记叙的只是出游途中遇雨一件小事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但从中表现了作者洒脱放达的人生态度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更寄寓了他对自己所遭受的政治打击的愤懑和历经坎坷后的旷达之情。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豪放派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中国宋词风格流派之一。其特点是创作视野较为广阔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气象恢宏雄放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喜用诗文的手法、句法写词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语词宏博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不拘守音律。北宋时期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以苏轼为首的一批革新派词人打破传统柳词的词风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评词写诗。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01759"/>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3027082340"/>
              </p:ext>
            </p:extLst>
          </p:nvPr>
        </p:nvGraphicFramePr>
        <p:xfrm>
          <a:off x="508000" y="1916832"/>
          <a:ext cx="8128000" cy="3406272"/>
        </p:xfrm>
        <a:graphic>
          <a:graphicData uri="http://schemas.openxmlformats.org/presentationml/2006/ole">
            <mc:AlternateContent xmlns:mc="http://schemas.openxmlformats.org/markup-compatibility/2006">
              <mc:Choice xmlns:v="urn:schemas-microsoft-com:vml" Requires="v">
                <p:oleObj spid="_x0000_s7205" name="文档" r:id="rId7" imgW="3893887" imgH="1631822" progId="Word.Document.12">
                  <p:embed/>
                </p:oleObj>
              </mc:Choice>
              <mc:Fallback>
                <p:oleObj name="文档" r:id="rId7" imgW="3893887" imgH="1631822" progId="Word.Document.12">
                  <p:embed/>
                  <p:pic>
                    <p:nvPicPr>
                      <p:cNvPr id="0" name=""/>
                      <p:cNvPicPr/>
                      <p:nvPr/>
                    </p:nvPicPr>
                    <p:blipFill>
                      <a:blip r:embed="rId8"/>
                      <a:stretch>
                        <a:fillRect/>
                      </a:stretch>
                    </p:blipFill>
                    <p:spPr>
                      <a:xfrm>
                        <a:off x="508000" y="1916832"/>
                        <a:ext cx="8128000" cy="3406272"/>
                      </a:xfrm>
                      <a:prstGeom prst="rect">
                        <a:avLst/>
                      </a:prstGeom>
                    </p:spPr>
                  </p:pic>
                </p:oleObj>
              </mc:Fallback>
            </mc:AlternateContent>
          </a:graphicData>
        </a:graphic>
      </p:graphicFrame>
      <p:sp>
        <p:nvSpPr>
          <p:cNvPr id="5" name="矩形 4"/>
          <p:cNvSpPr>
            <a:spLocks noChangeAspect="1"/>
          </p:cNvSpPr>
          <p:nvPr/>
        </p:nvSpPr>
        <p:spPr>
          <a:xfrm>
            <a:off x="508000" y="4867250"/>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酒杯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72191" y="532504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32975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12486675"/>
              </p:ext>
            </p:extLst>
          </p:nvPr>
        </p:nvGraphicFramePr>
        <p:xfrm>
          <a:off x="508000" y="1844164"/>
          <a:ext cx="8128000" cy="4227098"/>
        </p:xfrm>
        <a:graphic>
          <a:graphicData uri="http://schemas.openxmlformats.org/presentationml/2006/ole">
            <mc:AlternateContent xmlns:mc="http://schemas.openxmlformats.org/markup-compatibility/2006">
              <mc:Choice xmlns:v="urn:schemas-microsoft-com:vml" Requires="v">
                <p:oleObj spid="_x0000_s27680"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508000" y="1844164"/>
                        <a:ext cx="8128000" cy="4227098"/>
                      </a:xfrm>
                      <a:prstGeom prst="rect">
                        <a:avLst/>
                      </a:prstGeom>
                    </p:spPr>
                  </p:pic>
                </p:oleObj>
              </mc:Fallback>
            </mc:AlternateContent>
          </a:graphicData>
        </a:graphic>
      </p:graphicFrame>
      <p:sp>
        <p:nvSpPr>
          <p:cNvPr id="8" name="矩形 7"/>
          <p:cNvSpPr/>
          <p:nvPr/>
        </p:nvSpPr>
        <p:spPr>
          <a:xfrm>
            <a:off x="4594034" y="1851544"/>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63836" y="242088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8533" y="2973552"/>
            <a:ext cx="181052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2004" y="3526216"/>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97304" y="4007254"/>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021055" y="4533424"/>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55966" y="5076481"/>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5966" y="5625549"/>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216726556"/>
              </p:ext>
            </p:extLst>
          </p:nvPr>
        </p:nvGraphicFramePr>
        <p:xfrm>
          <a:off x="508000" y="1578166"/>
          <a:ext cx="8128000" cy="4227098"/>
        </p:xfrm>
        <a:graphic>
          <a:graphicData uri="http://schemas.openxmlformats.org/presentationml/2006/ole">
            <mc:AlternateContent xmlns:mc="http://schemas.openxmlformats.org/markup-compatibility/2006">
              <mc:Choice xmlns:v="urn:schemas-microsoft-com:vml" Requires="v">
                <p:oleObj spid="_x0000_s34825"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508000" y="1578166"/>
                        <a:ext cx="8128000" cy="4227098"/>
                      </a:xfrm>
                      <a:prstGeom prst="rect">
                        <a:avLst/>
                      </a:prstGeom>
                    </p:spPr>
                  </p:pic>
                </p:oleObj>
              </mc:Fallback>
            </mc:AlternateContent>
          </a:graphicData>
        </a:graphic>
      </p:graphicFrame>
      <p:sp>
        <p:nvSpPr>
          <p:cNvPr id="8" name="矩形 7"/>
          <p:cNvSpPr/>
          <p:nvPr/>
        </p:nvSpPr>
        <p:spPr>
          <a:xfrm>
            <a:off x="3944949" y="1626115"/>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77296" y="218283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89224" y="270071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05807" y="324064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56979" y="3738620"/>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865047" y="4267624"/>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44949" y="481866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966982" y="5358683"/>
            <a:ext cx="197316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95257053"/>
              </p:ext>
            </p:extLst>
          </p:nvPr>
        </p:nvGraphicFramePr>
        <p:xfrm>
          <a:off x="508000" y="2498385"/>
          <a:ext cx="8128000" cy="2115230"/>
        </p:xfrm>
        <a:graphic>
          <a:graphicData uri="http://schemas.openxmlformats.org/presentationml/2006/ole">
            <mc:AlternateContent xmlns:mc="http://schemas.openxmlformats.org/markup-compatibility/2006">
              <mc:Choice xmlns:v="urn:schemas-microsoft-com:vml" Requires="v">
                <p:oleObj spid="_x0000_s35849" name="文档" r:id="rId7" imgW="3837032" imgH="997885" progId="Word.Document.12">
                  <p:embed/>
                </p:oleObj>
              </mc:Choice>
              <mc:Fallback>
                <p:oleObj name="文档" r:id="rId7" imgW="3837032" imgH="997885" progId="Word.Document.12">
                  <p:embed/>
                  <p:pic>
                    <p:nvPicPr>
                      <p:cNvPr id="0" name=""/>
                      <p:cNvPicPr/>
                      <p:nvPr/>
                    </p:nvPicPr>
                    <p:blipFill>
                      <a:blip r:embed="rId8"/>
                      <a:stretch>
                        <a:fillRect/>
                      </a:stretch>
                    </p:blipFill>
                    <p:spPr>
                      <a:xfrm>
                        <a:off x="508000" y="2498385"/>
                        <a:ext cx="8128000" cy="2115230"/>
                      </a:xfrm>
                      <a:prstGeom prst="rect">
                        <a:avLst/>
                      </a:prstGeom>
                    </p:spPr>
                  </p:pic>
                </p:oleObj>
              </mc:Fallback>
            </mc:AlternateContent>
          </a:graphicData>
        </a:graphic>
      </p:graphicFrame>
      <p:sp>
        <p:nvSpPr>
          <p:cNvPr id="8" name="矩形 7"/>
          <p:cNvSpPr/>
          <p:nvPr/>
        </p:nvSpPr>
        <p:spPr>
          <a:xfrm>
            <a:off x="3951868" y="2564487"/>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724128" y="3079977"/>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448800" y="3633119"/>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79033" y="415796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274</TotalTime>
  <Words>3412</Words>
  <Application>Microsoft Office PowerPoint</Application>
  <PresentationFormat>全屏显示(4:3)</PresentationFormat>
  <Paragraphs>232</Paragraphs>
  <Slides>39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5　苏轼词两首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36</cp:revision>
  <dcterms:created xsi:type="dcterms:W3CDTF">2015-04-23T00:36:31Z</dcterms:created>
  <dcterms:modified xsi:type="dcterms:W3CDTF">2016-11-15T02:47:52Z</dcterms:modified>
</cp:coreProperties>
</file>