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74" r:id="rId2"/>
    <p:sldId id="265" r:id="rId3"/>
    <p:sldId id="311" r:id="rId4"/>
    <p:sldId id="344" r:id="rId5"/>
    <p:sldId id="345" r:id="rId6"/>
    <p:sldId id="346" r:id="rId7"/>
    <p:sldId id="347" r:id="rId8"/>
    <p:sldId id="367" r:id="rId9"/>
    <p:sldId id="368" r:id="rId10"/>
    <p:sldId id="266" r:id="rId11"/>
    <p:sldId id="350" r:id="rId12"/>
    <p:sldId id="351" r:id="rId13"/>
    <p:sldId id="352" r:id="rId14"/>
    <p:sldId id="353" r:id="rId15"/>
    <p:sldId id="354" r:id="rId16"/>
    <p:sldId id="269" r:id="rId17"/>
    <p:sldId id="355" r:id="rId18"/>
    <p:sldId id="283" r:id="rId19"/>
    <p:sldId id="356" r:id="rId20"/>
    <p:sldId id="357" r:id="rId21"/>
    <p:sldId id="358" r:id="rId22"/>
    <p:sldId id="270" r:id="rId23"/>
    <p:sldId id="359" r:id="rId24"/>
    <p:sldId id="360" r:id="rId25"/>
    <p:sldId id="361" r:id="rId26"/>
    <p:sldId id="362" r:id="rId27"/>
    <p:sldId id="369"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2016-11-15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16.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2.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4">
            <a:hlinkClick r:id="rId3"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1" name="组合 20"/>
          <p:cNvGrpSpPr/>
          <p:nvPr userDrawn="1"/>
        </p:nvGrpSpPr>
        <p:grpSpPr>
          <a:xfrm>
            <a:off x="4852164" y="-27384"/>
            <a:ext cx="1443037" cy="880109"/>
            <a:chOff x="11613" y="1584001"/>
            <a:chExt cx="1443037" cy="733424"/>
          </a:xfrm>
        </p:grpSpPr>
        <p:pic>
          <p:nvPicPr>
            <p:cNvPr id="25" name="图片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27" name="TextBox 26">
              <a:hlinkClick r:id="rId3" action="ppaction://hlinksldjump"/>
            </p:cNvPr>
            <p:cNvSpPr txBox="1"/>
            <p:nvPr userDrawn="1"/>
          </p:nvSpPr>
          <p:spPr>
            <a:xfrm>
              <a:off x="53741" y="1764689"/>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考点内引外联</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18" name="TextBox 34">
            <a:hlinkClick r:id="rId4"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50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0"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1" name="组合 20"/>
          <p:cNvGrpSpPr/>
          <p:nvPr userDrawn="1"/>
        </p:nvGrpSpPr>
        <p:grpSpPr>
          <a:xfrm>
            <a:off x="6197901" y="-27384"/>
            <a:ext cx="1443037" cy="880109"/>
            <a:chOff x="11613" y="2237065"/>
            <a:chExt cx="1443037" cy="733424"/>
          </a:xfrm>
        </p:grpSpPr>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25" name="TextBox 42">
              <a:hlinkClick r:id="rId4" action="ppaction://hlinksldjump"/>
            </p:cNvPr>
            <p:cNvSpPr txBox="1"/>
            <p:nvPr userDrawn="1"/>
          </p:nvSpPr>
          <p:spPr>
            <a:xfrm>
              <a:off x="52170" y="2452075"/>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写作步步推进</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down)">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rId6"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单元知能整合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image" Target="../media/image7.jpeg"/><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单元知能整合</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zoom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08655"/>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字邦瑞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清苑人。成化二十三年进士。改庶吉士。弘治中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授编修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寻兼司经局校书。与修《大明会典》成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迁左中允。武宗立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以东宫恩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进左谕德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充讲官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纂修《孝宗实录》。时词臣不附刘瑾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瑾恶之。</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谓《会典》成于刘健等多所糜费镌与修者官降珪修撰俄以《实录》成进左中允再迁翰林学士历吏部左右侍郎</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正德六年代费宏为礼部尚书。礼部事视他部为简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自珪数有执争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章奏遂多。帝好佛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自称大庆法王。番僧乞田百顷为法王下院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中旨下部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称大庆法王与圣旨并。珪佯不知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孰为大庆法王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敢与至尊并书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大不敬。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诏勿问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田亦竟止。珪居闲类木讷者。及当大事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毅然执持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人不能夺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卒以此忤权幸去。教坊司臧贤请易牙牌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制如朝士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又请改铸方印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珪格不行。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56792"/>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贤日夜腾谤于诸阉间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冀去珪。御史张羽奏云南灾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珪因极言四方灾变可畏。八年五月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复奏四月灾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春秋二百四十二年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灾变六十九事。今自去秋来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地震天鸣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雹降星殒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龙虎出见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地裂山崩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凡四十有二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而水旱不与焉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灾未有若是甚者。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极陈时弊十事</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语多斥权幸</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权幸益深嫉之。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会户部尚书孙交亦以守正见忤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遂矫旨令二人致仕。两京言官交章请留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不听。珪归三年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御史卢雍称珪在位有古大臣风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家无储蓄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日给为累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乞颁月廪、岁隶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以示优礼。</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又谓珪刚直忠谠</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当起用。吏部请如雍言</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而珪适卒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年五十七。嘉靖元年录先朝守正大臣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追赠太子少保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谥文毅。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节选自《明史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6652287"/>
      </p:ext>
    </p:extLst>
  </p:cSld>
  <p:clrMapOvr>
    <a:masterClrMapping/>
  </p:clrMapOvr>
  <mc:AlternateContent xmlns:mc="http://schemas.openxmlformats.org/markup-compatibility/2006">
    <mc:Choice xmlns:p14="http://schemas.microsoft.com/office/powerpoint/2010/main" Requires="p14">
      <p:transition spd="slow" p14:dur="1600">
        <p:pull dir="rd"/>
      </p:transition>
    </mc:Choice>
    <mc:Fallback>
      <p:transition spd="slow">
        <p:pull dir="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极陈时弊十事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语多斥权幸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权幸益深嫉之。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又谓珪刚直忠谠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当起用。吏部请如雍言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本题考查文言文翻译的能力。翻译的重点是重要实词、虚词的含义和用法等。第一句中重点词语是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受宠的权贵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重点词语是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刚正忠实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敢于直言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极力奏陈其时社会弊病十件事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话语多指斥受宠的权贵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权贵愈加痛恨他。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又认为傅珪刚正忠实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敢于直言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应当起用。吏部按照卢雍的话上奏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没有回复。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61202805"/>
      </p:ext>
    </p:extLst>
  </p:cSld>
  <p:clrMapOvr>
    <a:masterClrMapping/>
  </p:clrMapOvr>
  <mc:AlternateContent xmlns:mc="http://schemas.openxmlformats.org/markup-compatibility/2006">
    <mc:Choice xmlns:p14="http://schemas.microsoft.com/office/powerpoint/2010/main" Requires="p14">
      <p:transition spd="slow" p14:dur="16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042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字邦瑞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清苑人。明成化二十三年考中进士。改任庶吉士。弘治年间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被授予编修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不久又兼任司经局校书。参与编修《大明会典》完成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晋升为左中允。明武宗即位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因为曾在东宫服务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晋升为左谕德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担任讲官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参与纂修《孝宗实录》。当时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翰林院的编修们不阿附刘瑾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刘瑾嫉恨他们。说《会典》是刘健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时任内阁首辅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等编纂完成的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浪费了很多钱财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参与编修的官员都被降职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傅珪被降为修撰。不久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因《实录》编成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重新晋升为左中允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再晋升为翰林学士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先后担任吏部左、右侍郎。正德六年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傅珪代替费宏担任礼部尚书。礼部的事务比别的部简单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自从傅珪多次执意谏诤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章奏慢慢多了起来。皇帝好佛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大庆法王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。番僧请求拨一百顷土地建立法王下院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皇帝直接下达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未经朝臣议定的旨意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到礼部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大庆法王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经相关朝臣核实议定颁布的旨意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。傅珪佯装不知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谁是大庆法王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17191495"/>
      </p:ext>
    </p:extLst>
  </p:cSld>
  <p:clrMapOvr>
    <a:masterClrMapping/>
  </p:clrMapOvr>
  <mc:AlternateContent xmlns:mc="http://schemas.openxmlformats.org/markup-compatibility/2006">
    <mc:Choice xmlns:p14="http://schemas.microsoft.com/office/powerpoint/2010/main"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77550"/>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竟敢与至尊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指皇上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写到一块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这是大不敬。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皇帝下诏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让傅珪不要再过问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番僧的图谋也最终告罢。傅珪平时好像有些木讷。但面对大事的时候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态度坚定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别人无法改变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最终因此触怒权贵离开朝廷。教坊司伶官臧贤请求更换牙牌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乐官身份的标志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按照古代朝士所用牙牌的形制制作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又请求改铸方印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傅珪阻止不施行。臧贤就日夜在宦官中毁谤他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希望使他辞职。御史张羽上奏云南受灾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傅珪于是极力论说四方灾变可畏。正德八年五月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又上报四月受灾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春秋二百四十二年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记载灾变六十九件事。现在从去年秋天以来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地震天鸣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冰雹降落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星宿陨坠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龙虎出现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地裂山崩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共四十二件事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而水灾旱灾没有计算在内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灾害没有比现在更厉害的了。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极力奏陈其时社会弊病十件事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话语多指斥受宠的权贵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权贵愈加痛恨他。恰逢户部尚书孙交也因正直触怒权贵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权贵于是假传圣旨令二人辞职。两京谏官纷纷上奏章请求让他们留任。皇帝不接受。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1723600"/>
      </p:ext>
    </p:extLst>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傅珪回乡三年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御史卢雍称赞他在位时有古代大臣风范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家无积蓄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每天的供给都很困难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请求颁发月廪、岁隶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以体现优礼。又说傅珪刚正忠实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敢于直言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应当起用。吏部按照卢雍的建议上奏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皇帝没有批复。而傅珪正在此时去世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时年五十七岁。嘉靖元年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收录先朝守正大臣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追赠太子少保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谧号文毅。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78464991"/>
      </p:ext>
    </p:extLst>
  </p:cSld>
  <p:clrMapOvr>
    <a:masterClrMapping/>
  </p:clrMapOvr>
  <mc:AlternateContent xmlns:mc="http://schemas.openxmlformats.org/markup-compatibility/2006">
    <mc:Choice xmlns:p14="http://schemas.microsoft.com/office/powerpoint/2010/main" Requires="p14">
      <p:transition spd="slow" p14:dur="1600">
        <p:wipe/>
      </p:transition>
    </mc:Choice>
    <mc:Fallback>
      <p:transition spd="slow">
        <p:wip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84399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写法指导</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5490"/>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学习辩证分析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辩证分析是议论文析理应贯彻的一项重要原则。辩证分析就是在分析问题、阐释道理时要有实事求是的态度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客观地、全面地分析事物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学会用发展的、联系的眼光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由此及彼、由表及里地深入分析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抓住问题的实质。议论文中运用辩证思维分析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可以使文章认识全面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论证周密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见解独特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立论深刻。那么写作思辨性文章怎样才能做到辩证分析呢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用发展的观点分析问题。世上的万事万物都是在运动、发展、变化之中。论证一个问题的时候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如果采用静止不变的观点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就不可能揭示出事物内在的客观规律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就必然违背事物发展的逻辑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观点保守僵死。只有抓住事物之间的内在联系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在发展中分析问题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才能把握问题的实质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看到事物的发展和方向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才能是科学的、正确的观点。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strips dir="ld"/>
      </p:transition>
    </mc:Choice>
    <mc:Fallback>
      <p:transition spd="slow">
        <p:strips dir="l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84399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写法指导</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41956"/>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运用普遍联系的观点分析问题。任何事物都不是孤立存在的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它总是和外界事物有着千丝万缕的联系。分析一个问题时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就要注意它和其他有关问题的联系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不能孤立地、绝对地看问题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更不可只见树木不见森林。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运用一分为二的观点分析问题。用一分为二的观点去分析问题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就是既要看到它的这一面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又要看到它的另一面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既要看到它的正面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也要注意它的反面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才能全面地认识问题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避免片面性和单纯性。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辩证分析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是议论文中最常用、最基本的方法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在议论时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只有辩证地看待问题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才能使所议论的问题深刻、全面、客观、有理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使议论有较强的说服力。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24750281"/>
      </p:ext>
    </p:extLst>
  </p:cSld>
  <p:clrMapOvr>
    <a:masterClrMapping/>
  </p:clrMapOvr>
  <mc:AlternateContent xmlns:mc="http://schemas.openxmlformats.org/markup-compatibility/2006">
    <mc:Choice xmlns:p14="http://schemas.microsoft.com/office/powerpoint/2010/main" Requires="p14">
      <p:transition spd="slow" p14:dur="1300">
        <p:cover dir="d"/>
      </p:transition>
    </mc:Choice>
    <mc:Fallback>
      <p:transition spd="slow">
        <p:cover dir="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写法指导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46778"/>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阅读下面的漫画材料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据夏明作品改动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结合材料的内容和寓意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M10.eps" descr="id:2147488540;FounderCES"/>
          <p:cNvPicPr/>
          <p:nvPr/>
        </p:nvPicPr>
        <p:blipFill>
          <a:blip r:embed="rId5"/>
          <a:stretch>
            <a:fillRect/>
          </a:stretch>
        </p:blipFill>
        <p:spPr>
          <a:xfrm>
            <a:off x="3059832" y="2070223"/>
            <a:ext cx="2952328" cy="3523471"/>
          </a:xfrm>
          <a:prstGeom prst="rect">
            <a:avLst/>
          </a:prstGeom>
        </p:spPr>
      </p:pic>
    </p:spTree>
    <p:extLst>
      <p:ext uri="{BB962C8B-B14F-4D97-AF65-F5344CB8AC3E}">
        <p14:creationId xmlns:p14="http://schemas.microsoft.com/office/powerpoint/2010/main" val="3417266785"/>
      </p:ext>
    </p:extLst>
  </p:cSld>
  <p:clrMapOvr>
    <a:masterClrMapping/>
  </p:clrMapOvr>
  <mc:AlternateContent xmlns:mc="http://schemas.openxmlformats.org/markup-compatibility/2006">
    <mc:Choice xmlns:p14="http://schemas.microsoft.com/office/powerpoint/2010/main" Requires="p14">
      <p:transition spd="slow" p14:dur="1300">
        <p:wipe/>
      </p:transition>
    </mc:Choice>
    <mc:Fallback>
      <p:transition spd="slow">
        <p:wip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写法指导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44197"/>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勿以点点沉浮论英雄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择师而教之。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今人之于古人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更为注重孩子的教育。然而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不少父母把重视化为对于点点成绩的纠结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平日里的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天之骄子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因点点失误而使父母对其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由爱转恨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者有之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因点点进步而顿被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捧在手心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者亦有之。父母的态度因一点点分数改变甚至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一百八十度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大转弯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这是对待成绩过于主观、生硬的行为。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分数的沉浮本就有多重原因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孩子的掌握程度、思维方式、老师出题的难度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甚至于个人的运气皆可影响到成绩。仅以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这次比上次高了几分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来界定孩子是否认真学习是不客观的、表面的。高分学生的父母看不到孩子一直以来的勤奋与不辍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低分学生的父母不能认识到孩子的能力与水平。仅凭单次成绩的沉浮即界定英雄、评定父母心中的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难以认识到孩子的真实水平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终会使孩子深陷那红色的分数中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不清醒且不理智。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53808884"/>
      </p:ext>
    </p:extLst>
  </p:cSld>
  <p:clrMapOvr>
    <a:masterClrMapping/>
  </p:clrMapOvr>
  <mc:AlternateContent xmlns:mc="http://schemas.openxmlformats.org/markup-compatibility/2006">
    <mc:Choice xmlns:p14="http://schemas.microsoft.com/office/powerpoint/2010/main" Requires="p14">
      <p:transition spd="slow" p14:dur="1300">
        <p:checker/>
      </p:transition>
    </mc:Choice>
    <mc:Fallback>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文言文翻译要注意的问题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《考试说明》对本考点的要求是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理解并翻译文中的句子。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理解和翻译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是文言文阅读的一项重要能力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它有两个方面的要求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一是正确理解句子在文中的意思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二是将个别语句翻译成现代汉语。翻译是考查理解能力的常见题型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带有更强的综合性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它虽然侧重于语言形式的考查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但同时也涉及文言实词、虚词、特殊句式、特殊用法等多种古汉语知识与能力的掌握。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写法指导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《礼记》有言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父之爱子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乃生而行之乎。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父母的爱本是无条件的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而现今成绩有一点点退步或增加均可改变父母的爱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则此爱易流于表面而不触其心。孩子退步了两分就挨了巴掌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或许是错罚了试题变难仍是班级第一的他。孩子学习如同苦行僧在路上踱步前进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父母的关爱与理解能如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春风潜入夜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润物细无声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般让前路阳光明媚。而若父母的爱变得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须用分数进步来赢得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只会让孩子战战兢兢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时刻背负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优等生的包袱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差生的重担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父母之爱子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则为之计深远。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父母看待孩子的眼光不应局限于分数。考试是对孩子学习的评估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却并非是对孩子的评估。父母看待孩子分数的眼光也不应局限于一隅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而应看到整体的、比较的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这样才能知道成绩背后那点点沉浮的真正意义。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6700226"/>
      </p:ext>
    </p:extLst>
  </p:cSld>
  <p:clrMapOvr>
    <a:masterClrMapping/>
  </p:clrMapOvr>
  <mc:AlternateContent xmlns:mc="http://schemas.openxmlformats.org/markup-compatibility/2006">
    <mc:Choice xmlns:p14="http://schemas.microsoft.com/office/powerpoint/2010/main"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写法指导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巴掌与吻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是可影响孩子一生的。曾几何时武汉神童惊人跳级、学业有成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而父母习惯于其优异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容不得半点失误或退步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他终顶不住压力而厌学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泯然众人矣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成绩那点点沉浮并不能直接界定孩子的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也不能作为孩子赢得父母的爱的筹码。只有看到孩子真正的实力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给予及时支持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方能在无涯学海上为他撑起一叶小舟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助他学成至彼岸。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39006926"/>
      </p:ext>
    </p:extLst>
  </p:cSld>
  <p:clrMapOvr>
    <a:masterClrMapping/>
  </p:clrMapOvr>
  <mc:AlternateContent xmlns:mc="http://schemas.openxmlformats.org/markup-compatibility/2006">
    <mc:Choice xmlns:p14="http://schemas.microsoft.com/office/powerpoint/2010/main" Requires="p14">
      <p:transition spd="slow" p14:dur="1300">
        <p:randomBar/>
      </p:transition>
    </mc:Choice>
    <mc:Fallback>
      <p:transition spd="slow">
        <p:randomBa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写法指导</a:t>
            </a:r>
          </a:p>
        </p:txBody>
      </p:sp>
      <p:sp>
        <p:nvSpPr>
          <p:cNvPr id="7" name="矩形 6">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南京一位人称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迪爸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的家长在网上为上小学的儿子写成长日记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两年的时间已经写了几百篇。这些文章有些是与儿子的对话实录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有些是带儿子参加课外活动的记录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有些是针对儿子的行为对生活的反思和随笔。很多网友赞赏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迪爸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坚持不懈的精神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但也有人担心家长对孩子太过密切的关注反而会束缚孩子的自由成长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这则材料引发了你怎样的联想和思考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自选角度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写一篇文章。文体不限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书写规范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正确使用标点符号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不少于</a:t>
            </a:r>
            <a:r>
              <a:rPr lang="en-US" altLang="zh-CN" sz="2200" dirty="0">
                <a:solidFill>
                  <a:srgbClr val="000000"/>
                </a:solidFill>
                <a:latin typeface="Times New Roman" panose="02020603050405020304" pitchFamily="18" charset="0"/>
                <a:cs typeface="Times New Roman" panose="02020603050405020304" pitchFamily="18" charset="0"/>
              </a:rPr>
              <a:t>700</a:t>
            </a:r>
            <a:r>
              <a:rPr lang="zh-CN" altLang="zh-CN" sz="2200" dirty="0">
                <a:solidFill>
                  <a:srgbClr val="000000"/>
                </a:solidFill>
                <a:latin typeface="Times New Roman" panose="02020603050405020304" pitchFamily="18" charset="0"/>
                <a:cs typeface="Times New Roman" panose="02020603050405020304" pitchFamily="18" charset="0"/>
              </a:rPr>
              <a:t>字。不得抄袭、套作。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wipe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写法指导</a:t>
            </a:r>
          </a:p>
        </p:txBody>
      </p:sp>
      <p:sp>
        <p:nvSpPr>
          <p:cNvPr id="7" name="矩形 6">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这是一道材料作文题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审题难度不大。材料的中心事件是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迪爸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写儿子成长日记这件事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由材料的中心事件引发的思考有两种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赞赏与担心。因此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可抓住网友的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赞赏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这两个关键信息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从两个角度立意。例如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坚持不懈的精神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不能束缚孩子自由成长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凡事都要有个度。重要的是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在写这篇作文时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不管是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赞同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都要对事件进行辩证的思考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切不可观点偏激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要一分为二地看待问题。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7967247"/>
      </p:ext>
    </p:extLst>
  </p:cSld>
  <p:clrMapOvr>
    <a:masterClrMapping/>
  </p:clrMapOvr>
  <p:transition spd="slow">
    <p:pull dir="l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写法指导</a:t>
            </a:r>
          </a:p>
        </p:txBody>
      </p:sp>
      <p:sp>
        <p:nvSpPr>
          <p:cNvPr id="7" name="矩形 6">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2" name="矩形 1"/>
          <p:cNvSpPr>
            <a:spLocks noChangeAspect="1"/>
          </p:cNvSpPr>
          <p:nvPr/>
        </p:nvSpPr>
        <p:spPr>
          <a:xfrm>
            <a:off x="508000" y="1545121"/>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宰相肚里能撑船。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俗话又说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有仇不报非君子。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知无不言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言无不尽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自有道理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沉默是金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也是至理名言。古训要人们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宁为玉碎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不能瓦全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可是又告诫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留得青山在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不怕没柴烧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。网络上正流行一个说法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看过上百句格言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就能够立刻让你智商归零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上面的材料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引发你怎样的感悟和联想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请就此写一篇不少于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字的议论文或记叙文。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必须符合文体要求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角度自选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标题自拟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不得套作。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2096260"/>
      </p:ext>
    </p:extLst>
  </p:cSld>
  <p:clrMapOvr>
    <a:masterClrMapping/>
  </p:clrMapOvr>
  <p:transition spd="slow">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写法指导</a:t>
            </a:r>
          </a:p>
        </p:txBody>
      </p:sp>
      <p:sp>
        <p:nvSpPr>
          <p:cNvPr id="7" name="矩形 6">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这是一个辩证思考的题目。写作本题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要思考两个核心问题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一是应关注为什么格言会出现内涵截然相反的情况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是否有孰对孰错的问题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二是思考为什么材料说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看过上百句格言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就能够立刻让你的智商归零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。对于第一个问题应认识到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世间事物本就充满矛盾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应看到各自成立的不同条件。其次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第二句写了对不同言论一概接收后无所适从的状态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要辩证分析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根据自己的实际情况合理运用。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7654010"/>
      </p:ext>
    </p:extLst>
  </p:cSld>
  <p:clrMapOvr>
    <a:masterClrMapping/>
  </p:clrMapOvr>
  <p:transition spd="slow">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写法指导</a:t>
            </a:r>
          </a:p>
        </p:txBody>
      </p:sp>
      <p:sp>
        <p:nvSpPr>
          <p:cNvPr id="7" name="矩形 6">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2" name="矩形 1"/>
          <p:cNvSpPr>
            <a:spLocks noChangeAspect="1"/>
          </p:cNvSpPr>
          <p:nvPr/>
        </p:nvSpPr>
        <p:spPr>
          <a:xfrm>
            <a:off x="508000" y="1426888"/>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假如你观察山涧里一派激流的水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逝者如斯夫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也可以见到涧内种种东西应付水流的方法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是很不一致的。树叶、草根、落花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是完全跟水走的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可以算第一种。大一些的东西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例如石块、大树的老根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无论水流得如何湍急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是丝毫不动的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可以算第二种。涧床深处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有许多鱼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头部一律向着上流顶着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鱼身的方向恰恰和水流的方向相反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好像争着往上流游去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却是并不见有什么进步。它们是潮流中的挣扎者。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要求自选角度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不得透露个人相关信息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书写规范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正确使用标点符号。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22451491"/>
      </p:ext>
    </p:extLst>
  </p:cSld>
  <p:clrMapOvr>
    <a:masterClrMapping/>
  </p:clrMapOvr>
  <p:transition spd="slow">
    <p:strips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写法指导</a:t>
            </a:r>
          </a:p>
        </p:txBody>
      </p:sp>
      <p:sp>
        <p:nvSpPr>
          <p:cNvPr id="7" name="矩形 6">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材料所说现象不仅仅是自然的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更是社会的。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激流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是社会的隐喻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比喻社会变动或发展的趋势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或曰社会的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潮流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。三种不同的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也就是三种不同的人的化身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三种应对方法也就是三种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人生的态度或方法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。三种方式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三种人生态度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也就有至少三个写作切入的角度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如落花、草叶一般的随波逐流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是一种懦弱的生活态度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等待它们的只有腐败和消失。如石头、老根一样的坚定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是一种对自我的坚守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是对磨难说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如小鱼一样的挣扎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虽然看不到什么进步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但它们逆流而上的勇气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不屈服于潮流的拼搏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正是我们需要的生活态度。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73794532"/>
      </p:ext>
    </p:extLst>
  </p:cSld>
  <p:clrMapOvr>
    <a:masterClrMapping/>
  </p:clrMapOvr>
  <p:transition spd="slow">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545121"/>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一、对重要文言实词和虚词的翻译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实词的翻译重在对义项的把握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尤其是一词多义、古今异义现象中词义的推断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虚词的翻译重在用法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尤其是在对介词、连词、助词、代词的判定上。如下面句子的翻译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赵予璧而秦不予赵城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曲在秦。均之二策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宁许以负秦曲。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《廉颇蔺相如列传》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这句话翻译的重点是实词和虚词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假设关系的连词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均衡考虑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在这里是使动用法。贯串起这些词义和用法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整个语句也就翻译出来了。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35968812"/>
      </p:ext>
    </p:extLst>
  </p:cSld>
  <p:clrMapOvr>
    <a:masterClrMapping/>
  </p:clrMapOvr>
  <mc:AlternateContent xmlns:mc="http://schemas.openxmlformats.org/markup-compatibility/2006">
    <mc:Choice xmlns:p14="http://schemas.microsoft.com/office/powerpoint/2010/main" Requires="p14">
      <p:transition spd="slow" p14:dur="2000">
        <p:pull dir="r"/>
      </p:transition>
    </mc:Choice>
    <mc:Fallback>
      <p:transition spd="slow">
        <p:pull dir="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乃幽武置大窖中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绝不饮食。天雨雪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武卧啮雪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与旃毛并咽之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数日不死。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《苏武传》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这句话翻译的重点也是实词的含义和虚词的用法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囚禁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断绝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饮食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给吃的、喝的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俯身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指毡毛。把握了这些词的含义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整句的意思也就明白了。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85340284"/>
      </p:ext>
    </p:extLst>
  </p:cSld>
  <p:clrMapOvr>
    <a:masterClrMapping/>
  </p:clrMapOvr>
  <mc:AlternateContent xmlns:mc="http://schemas.openxmlformats.org/markup-compatibility/2006">
    <mc:Choice xmlns:p14="http://schemas.microsoft.com/office/powerpoint/2010/main"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44197"/>
            <a:ext cx="8128000" cy="574118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二、特殊句式和固定格式的翻译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在文言文翻译中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要特别注意容易被忽略的定语后置和宾语前置句、无标识被动句、判断句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以及常用的固定结构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在出现句子成分不完整时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要有补写完整的意识。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强秦之所以不敢加兵于赵者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徒以吾两人在也。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《廉颇蔺相如列传》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对这句话的翻译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的判断句式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臣诚恐见欺于王而负赵。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《廉颇蔺相如列传》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翻译时要注意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表被动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翻译成被动句。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汝为人臣子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不顾恩义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畔主背亲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为降虏于蛮夷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何以汝为见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《苏武传》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这句话的翻译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既要注意介词结构后置句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为降虏于蛮夷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固定疑问结构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以汝为见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的宾语前置。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5875216"/>
      </p:ext>
    </p:extLst>
  </p:cSld>
  <p:clrMapOvr>
    <a:masterClrMapping/>
  </p:clrMapOvr>
  <mc:AlternateContent xmlns:mc="http://schemas.openxmlformats.org/markup-compatibility/2006">
    <mc:Choice xmlns:p14="http://schemas.microsoft.com/office/powerpoint/2010/main" Requires="p14">
      <p:transition spd="slow" p14:dur="2000">
        <p:strips/>
      </p:transition>
    </mc:Choice>
    <mc:Fallback>
      <p:transition spd="slow">
        <p:strip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545121"/>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三、特殊用法的翻译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理解与现代汉语不同的句式和用法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《考试说明》限定为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词类活用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。词类活用是文言文中特有的语法现象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名词的活用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动词的使动、为动、意动用法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形容词的活用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夫以秦王之威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而相如廷叱之。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《廉颇蔺相如列传》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在这里是名词做状语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翻译时要译为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在朝堂上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大将军邓骘奇其才。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《张衡传》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在这里是形容词的意动用法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翻译时要译为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奇异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空以身膏草野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谁复知之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《苏武传》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在这里是形容词的使动用法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翻译时要译为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肥沃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52370628"/>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文言文翻译的原则和方法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一、遵循三条原则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文言文翻译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必须遵循三条原则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即忠于原文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不随意改变、增减意思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即通顺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符合现代汉语表达习惯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无语病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即有文采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用词造句考究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文笔优美。就高考翻译而言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要做到的是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翻译应以直译为主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意译为辅。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3473503"/>
      </p:ext>
    </p:extLst>
  </p:cSld>
  <p:clrMapOvr>
    <a:masterClrMapping/>
  </p:clrMapOvr>
  <mc:AlternateContent xmlns:mc="http://schemas.openxmlformats.org/markup-compatibility/2006">
    <mc:Choice xmlns:p14="http://schemas.microsoft.com/office/powerpoint/2010/main" Requires="p14">
      <p:transition spd="slow" p14:dur="2000">
        <p:strips dir="rd"/>
      </p:transition>
    </mc:Choice>
    <mc:Fallback>
      <p:transition spd="slow">
        <p:strips dir="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41956"/>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二、注意六种方法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留。凡是意义古今相同的词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以及专有名词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如国号、年号、帝号、官名、地名、器物名等大都可保留下来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不必变动。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对。将已由单音节发展为双音节的词对译出来。对译时大致有如下三种情况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在原来的单音节词前面或后面加一个辅助成分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亦称前缀、后缀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在原来的单音节词前面或后面加一个同义或近义词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合成一个双音词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原来的词作为语素之一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换成意思相同的另一个词。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拆。文言文中有时连用的两个单音节词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在白话文中恰好是一个单音词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对这类词语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须拆成两个单音节词来翻译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而不能用白话文中的词义去翻译。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09132090"/>
      </p:ext>
    </p:extLst>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增。增补句子省略的成分或词语活用后的新增内容。句子的省略成分必须增补出来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词类发生活用时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必须根据活用的类型增补有关活用后的新增内容。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删。文言文中有些虚词没有实在意义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或为语气助词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或表语气停顿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或是凑足音节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或起连接作用。在翻译时就可以删去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不必硬译。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调。把文言文中变式句的句子成分调整过来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使之符合现代汉语的语法习惯。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00903537"/>
      </p:ext>
    </p:extLst>
  </p:cSld>
  <p:clrMapOvr>
    <a:masterClrMapping/>
  </p:clrMapOvr>
  <mc:AlternateContent xmlns:mc="http://schemas.openxmlformats.org/markup-compatibility/2006">
    <mc:Choice xmlns:p14="http://schemas.microsoft.com/office/powerpoint/2010/main" Requires="p14">
      <p:transition spd="slow" p14:dur="2000">
        <p:cover dir="r"/>
      </p:transition>
    </mc:Choice>
    <mc:Fallback>
      <p:transition spd="slow">
        <p:cover dir="r"/>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102</TotalTime>
  <Words>4488</Words>
  <Application>Microsoft Office PowerPoint</Application>
  <PresentationFormat>全屏显示(4:3)</PresentationFormat>
  <Paragraphs>151</Paragraphs>
  <Slides>27</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27</vt:i4>
      </vt:variant>
    </vt:vector>
  </HeadingPairs>
  <TitlesOfParts>
    <vt:vector size="39"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单元知能整合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32</cp:revision>
  <dcterms:created xsi:type="dcterms:W3CDTF">2015-04-23T00:36:31Z</dcterms:created>
  <dcterms:modified xsi:type="dcterms:W3CDTF">2016-11-15T03:28:42Z</dcterms:modified>
</cp:coreProperties>
</file>