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5"/>
  </p:notesMasterIdLst>
  <p:sldIdLst>
    <p:sldId id="274" r:id="rId2"/>
    <p:sldId id="263" r:id="rId3"/>
    <p:sldId id="264" r:id="rId4"/>
    <p:sldId id="317" r:id="rId5"/>
    <p:sldId id="267" r:id="rId6"/>
    <p:sldId id="268" r:id="rId7"/>
    <p:sldId id="295" r:id="rId8"/>
    <p:sldId id="296" r:id="rId9"/>
    <p:sldId id="297" r:id="rId10"/>
    <p:sldId id="265" r:id="rId11"/>
    <p:sldId id="300" r:id="rId12"/>
    <p:sldId id="301" r:id="rId13"/>
    <p:sldId id="302" r:id="rId14"/>
    <p:sldId id="318" r:id="rId15"/>
    <p:sldId id="345" r:id="rId16"/>
    <p:sldId id="266" r:id="rId17"/>
    <p:sldId id="303" r:id="rId18"/>
    <p:sldId id="346" r:id="rId19"/>
    <p:sldId id="269" r:id="rId20"/>
    <p:sldId id="270" r:id="rId21"/>
    <p:sldId id="321" r:id="rId22"/>
    <p:sldId id="322" r:id="rId23"/>
    <p:sldId id="340" r:id="rId24"/>
    <p:sldId id="271" r:id="rId25"/>
    <p:sldId id="325" r:id="rId26"/>
    <p:sldId id="326" r:id="rId27"/>
    <p:sldId id="327" r:id="rId28"/>
    <p:sldId id="342" r:id="rId29"/>
    <p:sldId id="305" r:id="rId30"/>
    <p:sldId id="330" r:id="rId31"/>
    <p:sldId id="316" r:id="rId32"/>
    <p:sldId id="347" r:id="rId33"/>
    <p:sldId id="306" r:id="rId34"/>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87" d="100"/>
          <a:sy n="87" d="100"/>
        </p:scale>
        <p:origin x="1092"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2016-11-15</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slide" Target="../slides/slide20.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slide" Target="../slides/slide10.xml"/><Relationship Id="rId5" Type="http://schemas.openxmlformats.org/officeDocument/2006/relationships/slide" Target="../slides/slide3.xml"/><Relationship Id="rId4"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20.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0.xml"/><Relationship Id="rId5" Type="http://schemas.openxmlformats.org/officeDocument/2006/relationships/slide" Target="../slides/slide3.xml"/><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20.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0.xml"/><Relationship Id="rId5" Type="http://schemas.openxmlformats.org/officeDocument/2006/relationships/image" Target="../media/image5.png"/><Relationship Id="rId4" Type="http://schemas.openxmlformats.org/officeDocument/2006/relationships/slide" Target="../slides/slide3.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20.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slide" Target="../slides/slide10.xml"/><Relationship Id="rId4" Type="http://schemas.openxmlformats.org/officeDocument/2006/relationships/slide" Target="../slides/slide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3491881" y="-27384"/>
            <a:ext cx="1443037" cy="880109"/>
            <a:chOff x="11613" y="920823"/>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 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9" name="图片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12213" y="1037555"/>
              <a:ext cx="142874" cy="133350"/>
            </a:xfrm>
            <a:prstGeom prst="rect">
              <a:avLst/>
            </a:prstGeom>
          </p:spPr>
        </p:pic>
      </p:grpSp>
      <p:sp>
        <p:nvSpPr>
          <p:cNvPr id="17" name="TextBox 16">
            <a:hlinkClick r:id="rId5" action="ppaction://hlinksldjump"/>
          </p:cNvPr>
          <p:cNvSpPr txBox="1"/>
          <p:nvPr userDrawn="1"/>
        </p:nvSpPr>
        <p:spPr>
          <a:xfrm>
            <a:off x="4981272" y="213252"/>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课前预习案</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5" name="TextBox 34">
            <a:hlinkClick r:id="rId6" action="ppaction://hlinksldjump"/>
          </p:cNvPr>
          <p:cNvSpPr txBox="1"/>
          <p:nvPr userDrawn="1"/>
        </p:nvSpPr>
        <p:spPr>
          <a:xfrm>
            <a:off x="6309554" y="210299"/>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课堂探究案</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41" name="TextBox 40">
            <a:hlinkClick r:id="rId7" action="ppaction://hlinksldjump"/>
          </p:cNvPr>
          <p:cNvSpPr txBox="1"/>
          <p:nvPr userDrawn="1"/>
        </p:nvSpPr>
        <p:spPr>
          <a:xfrm>
            <a:off x="7637836" y="210298"/>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课外拓展案</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p:tgtEl>
                                          <p:spTgt spid="17"/>
                                        </p:tgtEl>
                                        <p:attrNameLst>
                                          <p:attrName>ppt_y</p:attrName>
                                        </p:attrNameLst>
                                      </p:cBhvr>
                                      <p:tavLst>
                                        <p:tav tm="0">
                                          <p:val>
                                            <p:strVal val="#ppt_y+#ppt_h*1.125000"/>
                                          </p:val>
                                        </p:tav>
                                        <p:tav tm="100000">
                                          <p:val>
                                            <p:strVal val="#ppt_y"/>
                                          </p:val>
                                        </p:tav>
                                      </p:tavLst>
                                    </p:anim>
                                    <p:animEffect transition="in" filter="wipe(up)">
                                      <p:cBhvr>
                                        <p:cTn id="12" dur="500"/>
                                        <p:tgtEl>
                                          <p:spTgt spid="17"/>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cBhvr additive="base">
                                        <p:cTn id="15" dur="500"/>
                                        <p:tgtEl>
                                          <p:spTgt spid="35"/>
                                        </p:tgtEl>
                                        <p:attrNameLst>
                                          <p:attrName>ppt_y</p:attrName>
                                        </p:attrNameLst>
                                      </p:cBhvr>
                                      <p:tavLst>
                                        <p:tav tm="0">
                                          <p:val>
                                            <p:strVal val="#ppt_y+#ppt_h*1.125000"/>
                                          </p:val>
                                        </p:tav>
                                        <p:tav tm="100000">
                                          <p:val>
                                            <p:strVal val="#ppt_y"/>
                                          </p:val>
                                        </p:tav>
                                      </p:tavLst>
                                    </p:anim>
                                    <p:animEffect transition="in" filter="wipe(up)">
                                      <p:cBhvr>
                                        <p:cTn id="16" dur="500"/>
                                        <p:tgtEl>
                                          <p:spTgt spid="35"/>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additive="base">
                                        <p:cTn id="19" dur="500"/>
                                        <p:tgtEl>
                                          <p:spTgt spid="41"/>
                                        </p:tgtEl>
                                        <p:attrNameLst>
                                          <p:attrName>ppt_y</p:attrName>
                                        </p:attrNameLst>
                                      </p:cBhvr>
                                      <p:tavLst>
                                        <p:tav tm="0">
                                          <p:val>
                                            <p:strVal val="#ppt_y+#ppt_h*1.125000"/>
                                          </p:val>
                                        </p:tav>
                                        <p:tav tm="100000">
                                          <p:val>
                                            <p:strVal val="#ppt_y"/>
                                          </p:val>
                                        </p:tav>
                                      </p:tavLst>
                                    </p:anim>
                                    <p:animEffect transition="in" filter="wipe(up)">
                                      <p:cBhvr>
                                        <p:cTn id="2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35" grpId="0"/>
      <p:bldP spid="41"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2" name="组合 21"/>
          <p:cNvGrpSpPr/>
          <p:nvPr userDrawn="1"/>
        </p:nvGrpSpPr>
        <p:grpSpPr>
          <a:xfrm>
            <a:off x="3851921" y="112561"/>
            <a:ext cx="633507" cy="480597"/>
            <a:chOff x="366968" y="1037555"/>
            <a:chExt cx="633507" cy="400497"/>
          </a:xfrm>
        </p:grpSpPr>
        <p:sp>
          <p:nvSpPr>
            <p:cNvPr id="23" name="TextBox 22">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4" name="图片 2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grpSp>
        <p:nvGrpSpPr>
          <p:cNvPr id="2" name="组合 1"/>
          <p:cNvGrpSpPr/>
          <p:nvPr userDrawn="1"/>
        </p:nvGrpSpPr>
        <p:grpSpPr>
          <a:xfrm>
            <a:off x="4852164" y="-27379"/>
            <a:ext cx="1443037" cy="880111"/>
            <a:chOff x="4852164" y="-27379"/>
            <a:chExt cx="1443037" cy="880111"/>
          </a:xfrm>
        </p:grpSpPr>
        <p:pic>
          <p:nvPicPr>
            <p:cNvPr id="18" name="图片 17"/>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852164" y="-27379"/>
              <a:ext cx="1443037" cy="880111"/>
            </a:xfrm>
            <a:prstGeom prst="rect">
              <a:avLst/>
            </a:prstGeom>
          </p:spPr>
        </p:pic>
        <p:sp>
          <p:nvSpPr>
            <p:cNvPr id="19" name="TextBox 16">
              <a:hlinkClick r:id="rId5" action="ppaction://hlinksldjump"/>
            </p:cNvPr>
            <p:cNvSpPr txBox="1"/>
            <p:nvPr userDrawn="1"/>
          </p:nvSpPr>
          <p:spPr>
            <a:xfrm>
              <a:off x="4981272" y="213252"/>
              <a:ext cx="1082348"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课前预习案</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29" name="TextBox 34">
            <a:hlinkClick r:id="rId6" action="ppaction://hlinksldjump"/>
          </p:cNvPr>
          <p:cNvSpPr txBox="1"/>
          <p:nvPr userDrawn="1"/>
        </p:nvSpPr>
        <p:spPr>
          <a:xfrm>
            <a:off x="6309554" y="210299"/>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课堂探究案</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0" name="TextBox 40">
            <a:hlinkClick r:id="rId7" action="ppaction://hlinksldjump"/>
          </p:cNvPr>
          <p:cNvSpPr txBox="1"/>
          <p:nvPr userDrawn="1"/>
        </p:nvSpPr>
        <p:spPr>
          <a:xfrm>
            <a:off x="7637836" y="210298"/>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课外拓展案</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p:tgtEl>
                                          <p:spTgt spid="22"/>
                                        </p:tgtEl>
                                        <p:attrNameLst>
                                          <p:attrName>ppt_y</p:attrName>
                                        </p:attrNameLst>
                                      </p:cBhvr>
                                      <p:tavLst>
                                        <p:tav tm="0">
                                          <p:val>
                                            <p:strVal val="#ppt_y+#ppt_h*1.125000"/>
                                          </p:val>
                                        </p:tav>
                                        <p:tav tm="100000">
                                          <p:val>
                                            <p:strVal val="#ppt_y"/>
                                          </p:val>
                                        </p:tav>
                                      </p:tavLst>
                                    </p:anim>
                                    <p:animEffect transition="in" filter="wipe(up)">
                                      <p:cBhvr>
                                        <p:cTn id="12" dur="500"/>
                                        <p:tgtEl>
                                          <p:spTgt spid="22"/>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ppt_y</p:attrName>
                                        </p:attrNameLst>
                                      </p:cBhvr>
                                      <p:tavLst>
                                        <p:tav tm="0">
                                          <p:val>
                                            <p:strVal val="#ppt_y+#ppt_h*1.125000"/>
                                          </p:val>
                                        </p:tav>
                                        <p:tav tm="100000">
                                          <p:val>
                                            <p:strVal val="#ppt_y"/>
                                          </p:val>
                                        </p:tav>
                                      </p:tavLst>
                                    </p:anim>
                                    <p:animEffect transition="in" filter="wipe(up)">
                                      <p:cBhvr>
                                        <p:cTn id="16" dur="500"/>
                                        <p:tgtEl>
                                          <p:spTgt spid="29"/>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p:tgtEl>
                                          <p:spTgt spid="30"/>
                                        </p:tgtEl>
                                        <p:attrNameLst>
                                          <p:attrName>ppt_y</p:attrName>
                                        </p:attrNameLst>
                                      </p:cBhvr>
                                      <p:tavLst>
                                        <p:tav tm="0">
                                          <p:val>
                                            <p:strVal val="#ppt_y+#ppt_h*1.125000"/>
                                          </p:val>
                                        </p:tav>
                                        <p:tav tm="100000">
                                          <p:val>
                                            <p:strVal val="#ppt_y"/>
                                          </p:val>
                                        </p:tav>
                                      </p:tavLst>
                                    </p:anim>
                                    <p:animEffect transition="in" filter="wipe(up)">
                                      <p:cBhvr>
                                        <p:cTn id="2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15" name="组合 14"/>
          <p:cNvGrpSpPr/>
          <p:nvPr userDrawn="1"/>
        </p:nvGrpSpPr>
        <p:grpSpPr>
          <a:xfrm>
            <a:off x="3851921" y="98610"/>
            <a:ext cx="633507" cy="480597"/>
            <a:chOff x="366968" y="1037555"/>
            <a:chExt cx="633507" cy="400497"/>
          </a:xfrm>
        </p:grpSpPr>
        <p:sp>
          <p:nvSpPr>
            <p:cNvPr id="22" name="TextBox 21">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3" name="图片 2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20" name="TextBox 16">
            <a:hlinkClick r:id="rId4" action="ppaction://hlinksldjump"/>
          </p:cNvPr>
          <p:cNvSpPr txBox="1"/>
          <p:nvPr userDrawn="1"/>
        </p:nvSpPr>
        <p:spPr>
          <a:xfrm>
            <a:off x="4981272" y="213252"/>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课前预习案</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 name="组合 1"/>
          <p:cNvGrpSpPr/>
          <p:nvPr userDrawn="1"/>
        </p:nvGrpSpPr>
        <p:grpSpPr>
          <a:xfrm>
            <a:off x="6197901" y="-27384"/>
            <a:ext cx="1443037" cy="880109"/>
            <a:chOff x="6197901" y="-27384"/>
            <a:chExt cx="1443037" cy="880109"/>
          </a:xfrm>
        </p:grpSpPr>
        <p:pic>
          <p:nvPicPr>
            <p:cNvPr id="25" name="图片 24"/>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197901" y="-27384"/>
              <a:ext cx="1443037" cy="880109"/>
            </a:xfrm>
            <a:prstGeom prst="rect">
              <a:avLst/>
            </a:prstGeom>
          </p:spPr>
        </p:pic>
        <p:sp>
          <p:nvSpPr>
            <p:cNvPr id="26" name="TextBox 34">
              <a:hlinkClick r:id="rId6" action="ppaction://hlinksldjump"/>
            </p:cNvPr>
            <p:cNvSpPr txBox="1"/>
            <p:nvPr userDrawn="1"/>
          </p:nvSpPr>
          <p:spPr>
            <a:xfrm>
              <a:off x="6309554" y="210299"/>
              <a:ext cx="1082348"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课堂探究案</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28" name="TextBox 40">
            <a:hlinkClick r:id="rId7" action="ppaction://hlinksldjump"/>
          </p:cNvPr>
          <p:cNvSpPr txBox="1"/>
          <p:nvPr userDrawn="1"/>
        </p:nvSpPr>
        <p:spPr>
          <a:xfrm>
            <a:off x="7637836" y="210298"/>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课外拓展案</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ppt_y</p:attrName>
                                        </p:attrNameLst>
                                      </p:cBhvr>
                                      <p:tavLst>
                                        <p:tav tm="0">
                                          <p:val>
                                            <p:strVal val="#ppt_y+#ppt_h*1.125000"/>
                                          </p:val>
                                        </p:tav>
                                        <p:tav tm="100000">
                                          <p:val>
                                            <p:strVal val="#ppt_y"/>
                                          </p:val>
                                        </p:tav>
                                      </p:tavLst>
                                    </p:anim>
                                    <p:animEffect transition="in" filter="wipe(up)">
                                      <p:cBhvr>
                                        <p:cTn id="12" dur="500"/>
                                        <p:tgtEl>
                                          <p:spTgt spid="15"/>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p:tgtEl>
                                          <p:spTgt spid="20"/>
                                        </p:tgtEl>
                                        <p:attrNameLst>
                                          <p:attrName>ppt_y</p:attrName>
                                        </p:attrNameLst>
                                      </p:cBhvr>
                                      <p:tavLst>
                                        <p:tav tm="0">
                                          <p:val>
                                            <p:strVal val="#ppt_y+#ppt_h*1.125000"/>
                                          </p:val>
                                        </p:tav>
                                        <p:tav tm="100000">
                                          <p:val>
                                            <p:strVal val="#ppt_y"/>
                                          </p:val>
                                        </p:tav>
                                      </p:tavLst>
                                    </p:anim>
                                    <p:animEffect transition="in" filter="wipe(up)">
                                      <p:cBhvr>
                                        <p:cTn id="16" dur="500"/>
                                        <p:tgtEl>
                                          <p:spTgt spid="20"/>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p:tgtEl>
                                          <p:spTgt spid="28"/>
                                        </p:tgtEl>
                                        <p:attrNameLst>
                                          <p:attrName>ppt_y</p:attrName>
                                        </p:attrNameLst>
                                      </p:cBhvr>
                                      <p:tavLst>
                                        <p:tav tm="0">
                                          <p:val>
                                            <p:strVal val="#ppt_y+#ppt_h*1.125000"/>
                                          </p:val>
                                        </p:tav>
                                        <p:tav tm="100000">
                                          <p:val>
                                            <p:strVal val="#ppt_y"/>
                                          </p:val>
                                        </p:tav>
                                      </p:tavLst>
                                    </p:anim>
                                    <p:animEffect transition="in" filter="wipe(up)">
                                      <p:cBhvr>
                                        <p:cTn id="2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8"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3851921" y="102210"/>
            <a:ext cx="633507" cy="480597"/>
            <a:chOff x="366968" y="1037555"/>
            <a:chExt cx="633507" cy="400497"/>
          </a:xfrm>
        </p:grpSpPr>
        <p:sp>
          <p:nvSpPr>
            <p:cNvPr id="17" name="TextBox 16">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8" name="图片 1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22" name="TextBox 16">
            <a:hlinkClick r:id="rId4" action="ppaction://hlinksldjump"/>
          </p:cNvPr>
          <p:cNvSpPr txBox="1"/>
          <p:nvPr userDrawn="1"/>
        </p:nvSpPr>
        <p:spPr>
          <a:xfrm>
            <a:off x="4981272" y="213252"/>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课前预习案</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3" name="TextBox 34">
            <a:hlinkClick r:id="rId5" action="ppaction://hlinksldjump"/>
          </p:cNvPr>
          <p:cNvSpPr txBox="1"/>
          <p:nvPr userDrawn="1"/>
        </p:nvSpPr>
        <p:spPr>
          <a:xfrm>
            <a:off x="6309554" y="210299"/>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课堂探究案</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 name="组合 1"/>
          <p:cNvGrpSpPr/>
          <p:nvPr userDrawn="1"/>
        </p:nvGrpSpPr>
        <p:grpSpPr>
          <a:xfrm>
            <a:off x="7543337" y="-27384"/>
            <a:ext cx="1443037" cy="880109"/>
            <a:chOff x="7543337" y="-27384"/>
            <a:chExt cx="1443037" cy="880109"/>
          </a:xfrm>
        </p:grpSpPr>
        <p:pic>
          <p:nvPicPr>
            <p:cNvPr id="25" name="图片 24"/>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7543337" y="-27384"/>
              <a:ext cx="1443037" cy="880109"/>
            </a:xfrm>
            <a:prstGeom prst="rect">
              <a:avLst/>
            </a:prstGeom>
          </p:spPr>
        </p:pic>
        <p:sp>
          <p:nvSpPr>
            <p:cNvPr id="26" name="TextBox 40">
              <a:hlinkClick r:id="rId7" action="ppaction://hlinksldjump"/>
            </p:cNvPr>
            <p:cNvSpPr txBox="1"/>
            <p:nvPr userDrawn="1"/>
          </p:nvSpPr>
          <p:spPr>
            <a:xfrm>
              <a:off x="7637836" y="210298"/>
              <a:ext cx="1082348"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课外拓展案</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p:tgtEl>
                                          <p:spTgt spid="16"/>
                                        </p:tgtEl>
                                        <p:attrNameLst>
                                          <p:attrName>ppt_y</p:attrName>
                                        </p:attrNameLst>
                                      </p:cBhvr>
                                      <p:tavLst>
                                        <p:tav tm="0">
                                          <p:val>
                                            <p:strVal val="#ppt_y+#ppt_h*1.125000"/>
                                          </p:val>
                                        </p:tav>
                                        <p:tav tm="100000">
                                          <p:val>
                                            <p:strVal val="#ppt_y"/>
                                          </p:val>
                                        </p:tav>
                                      </p:tavLst>
                                    </p:anim>
                                    <p:animEffect transition="in" filter="wipe(up)">
                                      <p:cBhvr>
                                        <p:cTn id="12" dur="500"/>
                                        <p:tgtEl>
                                          <p:spTgt spid="16"/>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500"/>
                                        <p:tgtEl>
                                          <p:spTgt spid="22"/>
                                        </p:tgtEl>
                                        <p:attrNameLst>
                                          <p:attrName>ppt_y</p:attrName>
                                        </p:attrNameLst>
                                      </p:cBhvr>
                                      <p:tavLst>
                                        <p:tav tm="0">
                                          <p:val>
                                            <p:strVal val="#ppt_y+#ppt_h*1.125000"/>
                                          </p:val>
                                        </p:tav>
                                        <p:tav tm="100000">
                                          <p:val>
                                            <p:strVal val="#ppt_y"/>
                                          </p:val>
                                        </p:tav>
                                      </p:tavLst>
                                    </p:anim>
                                    <p:animEffect transition="in" filter="wipe(up)">
                                      <p:cBhvr>
                                        <p:cTn id="16" dur="500"/>
                                        <p:tgtEl>
                                          <p:spTgt spid="22"/>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p:tgtEl>
                                          <p:spTgt spid="23"/>
                                        </p:tgtEl>
                                        <p:attrNameLst>
                                          <p:attrName>ppt_y</p:attrName>
                                        </p:attrNameLst>
                                      </p:cBhvr>
                                      <p:tavLst>
                                        <p:tav tm="0">
                                          <p:val>
                                            <p:strVal val="#ppt_y+#ppt_h*1.125000"/>
                                          </p:val>
                                        </p:tav>
                                        <p:tav tm="100000">
                                          <p:val>
                                            <p:strVal val="#ppt_y"/>
                                          </p:val>
                                        </p:tav>
                                      </p:tavLst>
                                    </p:anim>
                                    <p:animEffect transition="in" filter="wipe(up)">
                                      <p:cBhvr>
                                        <p:cTn id="2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en-US" altLang="zh-CN" sz="1600" b="1" dirty="0" smtClean="0"/>
              <a:t>2</a:t>
            </a:r>
            <a:r>
              <a:rPr lang="zh-CN" altLang="zh-CN" sz="1600" smtClean="0"/>
              <a:t>　</a:t>
            </a:r>
            <a:r>
              <a:rPr lang="zh-CN" altLang="zh-CN" sz="1600" b="1" smtClean="0"/>
              <a:t>雷</a:t>
            </a:r>
            <a:r>
              <a:rPr lang="zh-CN" altLang="zh-CN" sz="1600" smtClean="0"/>
              <a:t>　　</a:t>
            </a:r>
            <a:r>
              <a:rPr lang="zh-CN" altLang="zh-CN" sz="1600" b="1" smtClean="0"/>
              <a:t>雨</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0.xml"/><Relationship Id="rId1" Type="http://schemas.openxmlformats.org/officeDocument/2006/relationships/slideLayout" Target="../slideLayouts/slideLayout6.xml"/><Relationship Id="rId4" Type="http://schemas.openxmlformats.org/officeDocument/2006/relationships/slide" Target="slide19.xml"/></Relationships>
</file>

<file path=ppt/slides/_rels/slide11.xml.rels><?xml version="1.0" encoding="UTF-8" standalone="yes"?>
<Relationships xmlns="http://schemas.openxmlformats.org/package/2006/relationships"><Relationship Id="rId3" Type="http://schemas.openxmlformats.org/officeDocument/2006/relationships/slide" Target="slide10.xml"/><Relationship Id="rId7" Type="http://schemas.openxmlformats.org/officeDocument/2006/relationships/image" Target="../media/image12.emf"/><Relationship Id="rId2" Type="http://schemas.openxmlformats.org/officeDocument/2006/relationships/slideLayout" Target="../slideLayouts/slideLayout6.xml"/><Relationship Id="rId1" Type="http://schemas.openxmlformats.org/officeDocument/2006/relationships/vmlDrawing" Target="../drawings/vmlDrawing4.vml"/><Relationship Id="rId6" Type="http://schemas.openxmlformats.org/officeDocument/2006/relationships/package" Target="../embeddings/Microsoft_Word___4.docx"/><Relationship Id="rId5" Type="http://schemas.openxmlformats.org/officeDocument/2006/relationships/slide" Target="slide19.xml"/><Relationship Id="rId4" Type="http://schemas.openxmlformats.org/officeDocument/2006/relationships/slide" Target="slide16.xml"/></Relationships>
</file>

<file path=ppt/slides/_rels/slide12.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0.xml"/><Relationship Id="rId1" Type="http://schemas.openxmlformats.org/officeDocument/2006/relationships/slideLayout" Target="../slideLayouts/slideLayout6.xml"/><Relationship Id="rId4" Type="http://schemas.openxmlformats.org/officeDocument/2006/relationships/slide" Target="slide19.xml"/></Relationships>
</file>

<file path=ppt/slides/_rels/slide13.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0.xml"/><Relationship Id="rId1" Type="http://schemas.openxmlformats.org/officeDocument/2006/relationships/slideLayout" Target="../slideLayouts/slideLayout6.xml"/><Relationship Id="rId4" Type="http://schemas.openxmlformats.org/officeDocument/2006/relationships/slide" Target="slide19.xml"/></Relationships>
</file>

<file path=ppt/slides/_rels/slide14.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0.xml"/><Relationship Id="rId1" Type="http://schemas.openxmlformats.org/officeDocument/2006/relationships/slideLayout" Target="../slideLayouts/slideLayout6.xml"/><Relationship Id="rId4" Type="http://schemas.openxmlformats.org/officeDocument/2006/relationships/slide" Target="slide19.xml"/></Relationships>
</file>

<file path=ppt/slides/_rels/slide15.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0.xml"/><Relationship Id="rId1" Type="http://schemas.openxmlformats.org/officeDocument/2006/relationships/slideLayout" Target="../slideLayouts/slideLayout6.xml"/><Relationship Id="rId4" Type="http://schemas.openxmlformats.org/officeDocument/2006/relationships/slide" Target="slide19.xml"/></Relationships>
</file>

<file path=ppt/slides/_rels/slide16.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0.xml"/><Relationship Id="rId1" Type="http://schemas.openxmlformats.org/officeDocument/2006/relationships/slideLayout" Target="../slideLayouts/slideLayout6.xml"/><Relationship Id="rId4" Type="http://schemas.openxmlformats.org/officeDocument/2006/relationships/slide" Target="slide19.xml"/></Relationships>
</file>

<file path=ppt/slides/_rels/slide17.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0.xml"/><Relationship Id="rId1" Type="http://schemas.openxmlformats.org/officeDocument/2006/relationships/slideLayout" Target="../slideLayouts/slideLayout6.xml"/><Relationship Id="rId4" Type="http://schemas.openxmlformats.org/officeDocument/2006/relationships/slide" Target="slide19.xml"/></Relationships>
</file>

<file path=ppt/slides/_rels/slide18.xml.rels><?xml version="1.0" encoding="UTF-8" standalone="yes"?>
<Relationships xmlns="http://schemas.openxmlformats.org/package/2006/relationships"><Relationship Id="rId3" Type="http://schemas.openxmlformats.org/officeDocument/2006/relationships/slide" Target="slide10.xml"/><Relationship Id="rId7" Type="http://schemas.openxmlformats.org/officeDocument/2006/relationships/image" Target="../media/image13.emf"/><Relationship Id="rId2" Type="http://schemas.openxmlformats.org/officeDocument/2006/relationships/slideLayout" Target="../slideLayouts/slideLayout6.xml"/><Relationship Id="rId1" Type="http://schemas.openxmlformats.org/officeDocument/2006/relationships/vmlDrawing" Target="../drawings/vmlDrawing5.vml"/><Relationship Id="rId6" Type="http://schemas.openxmlformats.org/officeDocument/2006/relationships/package" Target="../embeddings/Microsoft_Word___5.docx"/><Relationship Id="rId5" Type="http://schemas.openxmlformats.org/officeDocument/2006/relationships/slide" Target="slide19.xml"/><Relationship Id="rId4" Type="http://schemas.openxmlformats.org/officeDocument/2006/relationships/slide" Target="slide16.xml"/></Relationships>
</file>

<file path=ppt/slides/_rels/slide19.xml.rels><?xml version="1.0" encoding="UTF-8" standalone="yes"?>
<Relationships xmlns="http://schemas.openxmlformats.org/package/2006/relationships"><Relationship Id="rId3" Type="http://schemas.openxmlformats.org/officeDocument/2006/relationships/slide" Target="slide10.xml"/><Relationship Id="rId7" Type="http://schemas.openxmlformats.org/officeDocument/2006/relationships/image" Target="../media/image14.emf"/><Relationship Id="rId2" Type="http://schemas.openxmlformats.org/officeDocument/2006/relationships/slideLayout" Target="../slideLayouts/slideLayout6.xml"/><Relationship Id="rId1" Type="http://schemas.openxmlformats.org/officeDocument/2006/relationships/vmlDrawing" Target="../drawings/vmlDrawing6.vml"/><Relationship Id="rId6" Type="http://schemas.openxmlformats.org/officeDocument/2006/relationships/package" Target="../embeddings/Microsoft_Word___6.docx"/><Relationship Id="rId5" Type="http://schemas.openxmlformats.org/officeDocument/2006/relationships/slide" Target="slide19.xml"/><Relationship Id="rId4" Type="http://schemas.openxmlformats.org/officeDocument/2006/relationships/slide" Target="slide16.xml"/></Relationships>
</file>

<file path=ppt/slides/_rels/slide2.xml.rels><?xml version="1.0" encoding="UTF-8" standalone="yes"?>
<Relationships xmlns="http://schemas.openxmlformats.org/package/2006/relationships"><Relationship Id="rId3" Type="http://schemas.openxmlformats.org/officeDocument/2006/relationships/package" Target="../embeddings/Microsoft_Word___1.docx"/><Relationship Id="rId2" Type="http://schemas.openxmlformats.org/officeDocument/2006/relationships/slideLayout" Target="../slideLayouts/slideLayout4.xml"/><Relationship Id="rId1" Type="http://schemas.openxmlformats.org/officeDocument/2006/relationships/vmlDrawing" Target="../drawings/vmlDrawing1.vml"/><Relationship Id="rId4" Type="http://schemas.openxmlformats.org/officeDocument/2006/relationships/image" Target="../media/image8.emf"/></Relationships>
</file>

<file path=ppt/slides/_rels/slide20.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0.xml"/><Relationship Id="rId1" Type="http://schemas.openxmlformats.org/officeDocument/2006/relationships/slideLayout" Target="../slideLayouts/slideLayout7.xml"/><Relationship Id="rId6" Type="http://schemas.openxmlformats.org/officeDocument/2006/relationships/slide" Target="slide31.xml"/><Relationship Id="rId5" Type="http://schemas.openxmlformats.org/officeDocument/2006/relationships/slide" Target="slide33.xml"/><Relationship Id="rId4" Type="http://schemas.openxmlformats.org/officeDocument/2006/relationships/slide" Target="slide29.xml"/></Relationships>
</file>

<file path=ppt/slides/_rels/slide21.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0.xml"/><Relationship Id="rId1" Type="http://schemas.openxmlformats.org/officeDocument/2006/relationships/slideLayout" Target="../slideLayouts/slideLayout7.xml"/><Relationship Id="rId6" Type="http://schemas.openxmlformats.org/officeDocument/2006/relationships/slide" Target="slide31.xml"/><Relationship Id="rId5" Type="http://schemas.openxmlformats.org/officeDocument/2006/relationships/slide" Target="slide33.xml"/><Relationship Id="rId4" Type="http://schemas.openxmlformats.org/officeDocument/2006/relationships/slide" Target="slide29.xml"/></Relationships>
</file>

<file path=ppt/slides/_rels/slide22.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0.xml"/><Relationship Id="rId1" Type="http://schemas.openxmlformats.org/officeDocument/2006/relationships/slideLayout" Target="../slideLayouts/slideLayout7.xml"/><Relationship Id="rId6" Type="http://schemas.openxmlformats.org/officeDocument/2006/relationships/slide" Target="slide31.xml"/><Relationship Id="rId5" Type="http://schemas.openxmlformats.org/officeDocument/2006/relationships/slide" Target="slide33.xml"/><Relationship Id="rId4" Type="http://schemas.openxmlformats.org/officeDocument/2006/relationships/slide" Target="slide29.xml"/></Relationships>
</file>

<file path=ppt/slides/_rels/slide23.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0.xml"/><Relationship Id="rId1" Type="http://schemas.openxmlformats.org/officeDocument/2006/relationships/slideLayout" Target="../slideLayouts/slideLayout7.xml"/><Relationship Id="rId6" Type="http://schemas.openxmlformats.org/officeDocument/2006/relationships/slide" Target="slide31.xml"/><Relationship Id="rId5" Type="http://schemas.openxmlformats.org/officeDocument/2006/relationships/slide" Target="slide33.xml"/><Relationship Id="rId4" Type="http://schemas.openxmlformats.org/officeDocument/2006/relationships/slide" Target="slide29.xml"/></Relationships>
</file>

<file path=ppt/slides/_rels/slide24.xml.rels><?xml version="1.0" encoding="UTF-8" standalone="yes"?>
<Relationships xmlns="http://schemas.openxmlformats.org/package/2006/relationships"><Relationship Id="rId3" Type="http://schemas.openxmlformats.org/officeDocument/2006/relationships/slide" Target="slide24.xml"/><Relationship Id="rId7" Type="http://schemas.openxmlformats.org/officeDocument/2006/relationships/image" Target="../media/image15.jpeg"/><Relationship Id="rId2" Type="http://schemas.openxmlformats.org/officeDocument/2006/relationships/slide" Target="slide20.xml"/><Relationship Id="rId1" Type="http://schemas.openxmlformats.org/officeDocument/2006/relationships/slideLayout" Target="../slideLayouts/slideLayout7.xml"/><Relationship Id="rId6" Type="http://schemas.openxmlformats.org/officeDocument/2006/relationships/slide" Target="slide31.xml"/><Relationship Id="rId5" Type="http://schemas.openxmlformats.org/officeDocument/2006/relationships/slide" Target="slide33.xml"/><Relationship Id="rId4" Type="http://schemas.openxmlformats.org/officeDocument/2006/relationships/slide" Target="slide29.xml"/></Relationships>
</file>

<file path=ppt/slides/_rels/slide25.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0.xml"/><Relationship Id="rId1" Type="http://schemas.openxmlformats.org/officeDocument/2006/relationships/slideLayout" Target="../slideLayouts/slideLayout7.xml"/><Relationship Id="rId6" Type="http://schemas.openxmlformats.org/officeDocument/2006/relationships/slide" Target="slide31.xml"/><Relationship Id="rId5" Type="http://schemas.openxmlformats.org/officeDocument/2006/relationships/slide" Target="slide33.xml"/><Relationship Id="rId4" Type="http://schemas.openxmlformats.org/officeDocument/2006/relationships/slide" Target="slide29.xml"/></Relationships>
</file>

<file path=ppt/slides/_rels/slide26.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0.xml"/><Relationship Id="rId1" Type="http://schemas.openxmlformats.org/officeDocument/2006/relationships/slideLayout" Target="../slideLayouts/slideLayout7.xml"/><Relationship Id="rId6" Type="http://schemas.openxmlformats.org/officeDocument/2006/relationships/slide" Target="slide31.xml"/><Relationship Id="rId5" Type="http://schemas.openxmlformats.org/officeDocument/2006/relationships/slide" Target="slide33.xml"/><Relationship Id="rId4" Type="http://schemas.openxmlformats.org/officeDocument/2006/relationships/slide" Target="slide29.xml"/></Relationships>
</file>

<file path=ppt/slides/_rels/slide27.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0.xml"/><Relationship Id="rId1" Type="http://schemas.openxmlformats.org/officeDocument/2006/relationships/slideLayout" Target="../slideLayouts/slideLayout7.xml"/><Relationship Id="rId6" Type="http://schemas.openxmlformats.org/officeDocument/2006/relationships/slide" Target="slide31.xml"/><Relationship Id="rId5" Type="http://schemas.openxmlformats.org/officeDocument/2006/relationships/slide" Target="slide33.xml"/><Relationship Id="rId4" Type="http://schemas.openxmlformats.org/officeDocument/2006/relationships/slide" Target="slide29.xml"/></Relationships>
</file>

<file path=ppt/slides/_rels/slide28.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0.xml"/><Relationship Id="rId1" Type="http://schemas.openxmlformats.org/officeDocument/2006/relationships/slideLayout" Target="../slideLayouts/slideLayout7.xml"/><Relationship Id="rId6" Type="http://schemas.openxmlformats.org/officeDocument/2006/relationships/slide" Target="slide31.xml"/><Relationship Id="rId5" Type="http://schemas.openxmlformats.org/officeDocument/2006/relationships/slide" Target="slide33.xml"/><Relationship Id="rId4" Type="http://schemas.openxmlformats.org/officeDocument/2006/relationships/slide" Target="slide29.xml"/></Relationships>
</file>

<file path=ppt/slides/_rels/slide29.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9.xml"/><Relationship Id="rId1" Type="http://schemas.openxmlformats.org/officeDocument/2006/relationships/slideLayout" Target="../slideLayouts/slideLayout7.xml"/><Relationship Id="rId6" Type="http://schemas.openxmlformats.org/officeDocument/2006/relationships/slide" Target="slide31.xml"/><Relationship Id="rId5" Type="http://schemas.openxmlformats.org/officeDocument/2006/relationships/slide" Target="slide33.xml"/><Relationship Id="rId4" Type="http://schemas.openxmlformats.org/officeDocument/2006/relationships/slide" Target="slide20.xml"/></Relationships>
</file>

<file path=ppt/slides/_rels/slide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5" Type="http://schemas.openxmlformats.org/officeDocument/2006/relationships/image" Target="../media/image9.jpeg"/><Relationship Id="rId4" Type="http://schemas.openxmlformats.org/officeDocument/2006/relationships/slide" Target="slide6.xml"/></Relationships>
</file>

<file path=ppt/slides/_rels/slide30.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9.xml"/><Relationship Id="rId1" Type="http://schemas.openxmlformats.org/officeDocument/2006/relationships/slideLayout" Target="../slideLayouts/slideLayout7.xml"/><Relationship Id="rId6" Type="http://schemas.openxmlformats.org/officeDocument/2006/relationships/slide" Target="slide31.xml"/><Relationship Id="rId5" Type="http://schemas.openxmlformats.org/officeDocument/2006/relationships/slide" Target="slide33.xml"/><Relationship Id="rId4" Type="http://schemas.openxmlformats.org/officeDocument/2006/relationships/slide" Target="slide20.xml"/></Relationships>
</file>

<file path=ppt/slides/_rels/slide31.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24.xml"/><Relationship Id="rId1" Type="http://schemas.openxmlformats.org/officeDocument/2006/relationships/slideLayout" Target="../slideLayouts/slideLayout7.xml"/><Relationship Id="rId6" Type="http://schemas.openxmlformats.org/officeDocument/2006/relationships/slide" Target="slide29.xml"/><Relationship Id="rId5" Type="http://schemas.openxmlformats.org/officeDocument/2006/relationships/slide" Target="slide31.xml"/><Relationship Id="rId4" Type="http://schemas.openxmlformats.org/officeDocument/2006/relationships/slide" Target="slide33.xml"/></Relationships>
</file>

<file path=ppt/slides/_rels/slide32.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24.xml"/><Relationship Id="rId1" Type="http://schemas.openxmlformats.org/officeDocument/2006/relationships/slideLayout" Target="../slideLayouts/slideLayout7.xml"/><Relationship Id="rId6" Type="http://schemas.openxmlformats.org/officeDocument/2006/relationships/slide" Target="slide29.xml"/><Relationship Id="rId5" Type="http://schemas.openxmlformats.org/officeDocument/2006/relationships/slide" Target="slide31.xml"/><Relationship Id="rId4" Type="http://schemas.openxmlformats.org/officeDocument/2006/relationships/slide" Target="slide33.xml"/></Relationships>
</file>

<file path=ppt/slides/_rels/slide33.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9.xml"/><Relationship Id="rId1" Type="http://schemas.openxmlformats.org/officeDocument/2006/relationships/slideLayout" Target="../slideLayouts/slideLayout7.xml"/><Relationship Id="rId6" Type="http://schemas.openxmlformats.org/officeDocument/2006/relationships/slide" Target="slide31.xml"/><Relationship Id="rId5" Type="http://schemas.openxmlformats.org/officeDocument/2006/relationships/slide" Target="slide33.xml"/><Relationship Id="rId4" Type="http://schemas.openxmlformats.org/officeDocument/2006/relationships/slide" Target="slide20.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6.xml"/></Relationships>
</file>

<file path=ppt/slides/_rels/slide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6.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10.emf"/><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package" Target="../embeddings/Microsoft_Word___2.docx"/><Relationship Id="rId5" Type="http://schemas.openxmlformats.org/officeDocument/2006/relationships/slide" Target="slide6.xml"/><Relationship Id="rId4" Type="http://schemas.openxmlformats.org/officeDocument/2006/relationships/slide" Target="slide5.xml"/></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11.emf"/><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package" Target="../embeddings/Microsoft_Word___3.docx"/><Relationship Id="rId5" Type="http://schemas.openxmlformats.org/officeDocument/2006/relationships/slide" Target="slide6.xml"/><Relationship Id="rId4" Type="http://schemas.openxmlformats.org/officeDocument/2006/relationships/slide" Target="slide5.xml"/></Relationships>
</file>

<file path=ppt/slides/_rels/slide8.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6.xml"/></Relationships>
</file>

<file path=ppt/slides/_rels/slide9.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b="1" dirty="0"/>
              <a:t>3</a:t>
            </a:r>
            <a:r>
              <a:rPr lang="zh-CN" altLang="zh-CN" dirty="0"/>
              <a:t>　</a:t>
            </a:r>
            <a:r>
              <a:rPr lang="zh-CN" altLang="zh-CN" b="1" dirty="0"/>
              <a:t>哈姆莱特</a:t>
            </a:r>
            <a:endParaRPr lang="zh-CN" altLang="zh-CN" dirty="0"/>
          </a:p>
        </p:txBody>
      </p:sp>
    </p:spTree>
    <p:extLst>
      <p:ext uri="{BB962C8B-B14F-4D97-AF65-F5344CB8AC3E}">
        <p14:creationId xmlns:p14="http://schemas.microsoft.com/office/powerpoint/2010/main" val="591445002"/>
      </p:ext>
    </p:extLst>
  </p:cSld>
  <p:clrMapOvr>
    <a:masterClrMapping/>
  </p:clrMapOvr>
  <p:transition spd="slow">
    <p:spli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911735"/>
            <a:ext cx="8128000" cy="3288529"/>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【目标一】</a:t>
            </a:r>
            <a:r>
              <a:rPr lang="zh-CN" altLang="zh-CN" sz="2200" b="1" dirty="0">
                <a:solidFill>
                  <a:srgbClr val="000000"/>
                </a:solidFill>
                <a:latin typeface="NEU-BZ-S92"/>
                <a:ea typeface="Times New Roman" panose="02020603050405020304" pitchFamily="18" charset="0"/>
                <a:cs typeface="Times New Roman" panose="02020603050405020304" pitchFamily="18" charset="0"/>
              </a:rPr>
              <a:t> </a:t>
            </a:r>
            <a:r>
              <a:rPr lang="zh-CN" altLang="zh-CN" sz="2200" b="1" dirty="0">
                <a:solidFill>
                  <a:srgbClr val="000000"/>
                </a:solidFill>
                <a:latin typeface="Times New Roman" panose="02020603050405020304" pitchFamily="18" charset="0"/>
                <a:cs typeface="Times New Roman" panose="02020603050405020304" pitchFamily="18" charset="0"/>
              </a:rPr>
              <a:t>把握戏剧的情节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节选部分开始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哈姆莱特对霍拉旭说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现在我可以让你知道另外一段事情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。从下文看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这段事情是什么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克劳狄斯把哈姆莱特送往英格兰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企图借英格兰国王之手杀死哈姆莱特。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在奥斯里克和哈姆莱特的对话中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为什么还要写到帽子和天气</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脱帽细节显示了奥斯里克惯于阿谀媚上的性格。关于天气的谈话显示了奥斯里克见风使舵、拍马逢迎的性格。</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mc:Choice xmlns:p14="http://schemas.microsoft.com/office/powerpoint/2010/main" Requires="p14">
      <p:transition spd="slow" p14:dur="20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Effect transition="in" filter="wipe(down)">
                                      <p:cBhvr>
                                        <p:cTn id="7" dur="500"/>
                                        <p:tgtEl>
                                          <p:spTgt spid="6">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4" end="4"/>
                                            </p:txEl>
                                          </p:spTgt>
                                        </p:tgtEl>
                                        <p:attrNameLst>
                                          <p:attrName>style.visibility</p:attrName>
                                        </p:attrNameLst>
                                      </p:cBhvr>
                                      <p:to>
                                        <p:strVal val="visible"/>
                                      </p:to>
                                    </p:set>
                                    <p:animEffect transition="in" filter="wipe(down)">
                                      <p:cBhvr>
                                        <p:cTn id="12"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628800"/>
            <a:ext cx="8128000" cy="86600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在比剑开始前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霍拉旭和哈姆莱特有几段对话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这几段对话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说明了什么问题</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val="1411630529"/>
              </p:ext>
            </p:extLst>
          </p:nvPr>
        </p:nvGraphicFramePr>
        <p:xfrm>
          <a:off x="508000" y="2492896"/>
          <a:ext cx="8128000" cy="1600419"/>
        </p:xfrm>
        <a:graphic>
          <a:graphicData uri="http://schemas.openxmlformats.org/presentationml/2006/ole">
            <mc:AlternateContent xmlns:mc="http://schemas.openxmlformats.org/markup-compatibility/2006">
              <mc:Choice xmlns:v="urn:schemas-microsoft-com:vml" Requires="v">
                <p:oleObj spid="_x0000_s31753" name="文档" r:id="rId6" imgW="3893887" imgH="766773" progId="Word.Document.12">
                  <p:embed/>
                </p:oleObj>
              </mc:Choice>
              <mc:Fallback>
                <p:oleObj name="文档" r:id="rId6" imgW="3893887" imgH="766773" progId="Word.Document.12">
                  <p:embed/>
                  <p:pic>
                    <p:nvPicPr>
                      <p:cNvPr id="0" name=""/>
                      <p:cNvPicPr/>
                      <p:nvPr/>
                    </p:nvPicPr>
                    <p:blipFill>
                      <a:blip r:embed="rId7"/>
                      <a:stretch>
                        <a:fillRect/>
                      </a:stretch>
                    </p:blipFill>
                    <p:spPr>
                      <a:xfrm>
                        <a:off x="508000" y="2492896"/>
                        <a:ext cx="8128000" cy="1600419"/>
                      </a:xfrm>
                      <a:prstGeom prst="rect">
                        <a:avLst/>
                      </a:prstGeom>
                    </p:spPr>
                  </p:pic>
                </p:oleObj>
              </mc:Fallback>
            </mc:AlternateContent>
          </a:graphicData>
        </a:graphic>
      </p:graphicFrame>
      <p:sp>
        <p:nvSpPr>
          <p:cNvPr id="8" name="矩形 7"/>
          <p:cNvSpPr>
            <a:spLocks noChangeAspect="1"/>
          </p:cNvSpPr>
          <p:nvPr/>
        </p:nvSpPr>
        <p:spPr>
          <a:xfrm>
            <a:off x="508000" y="3645024"/>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哈姆莱特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认为是雷欧提斯的复仇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为平息其愤怒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勇于接受挑战。</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看重命运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坦然看待生死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表现出英雄主义气概。霍拉旭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认为哈姆莱特会输掉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心中有不祥的预感。</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看重友谊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劝告哈姆莱特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放弃比剑。</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02594063"/>
      </p:ext>
    </p:extLst>
  </p:cSld>
  <p:clrMapOvr>
    <a:masterClrMapping/>
  </p:clrMapOvr>
  <mc:AlternateContent xmlns:mc="http://schemas.openxmlformats.org/markup-compatibility/2006">
    <mc:Choice xmlns:p14="http://schemas.microsoft.com/office/powerpoint/2010/main" Requires="p14">
      <p:transition spd="slow" p14:dur="2000">
        <p:dissolve/>
      </p:transition>
    </mc:Choice>
    <mc:Fallback>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308655"/>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在节选部分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作者为了推动情节发展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大致安排了四个悬念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调动读者的阅读兴趣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这些悬念是什么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哈姆莱特从前往英国的途中逃回丹麦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等待他的是怎样的命运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哈姆莱特是否答应与雷欧提斯比剑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哈姆莱特是否已经觉察到雷欧提斯使用的剑有毒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雷欧提斯是否会按照克劳狄斯事先设计的计划行事。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从文中叙述的情节看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老国王被谋杀后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剧本又写了几重误杀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用意是什么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四重误杀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哈姆莱特误杀大臣波洛涅斯、英格兰国王误杀克劳狄斯的两位使者、克劳狄斯误杀王后乔特鲁德、哈姆莱特误杀雷欧提斯。四重误杀显示了人和命运之间无奈而尴尬的局面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使故事最终走向悲剧性的结局。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07530534"/>
      </p:ext>
    </p:extLst>
  </p:cSld>
  <p:clrMapOvr>
    <a:masterClrMapping/>
  </p:clrMapOvr>
  <mc:AlternateContent xmlns:mc="http://schemas.openxmlformats.org/markup-compatibility/2006">
    <mc:Choice xmlns:p14="http://schemas.microsoft.com/office/powerpoint/2010/main" Requires="p14">
      <p:transition spd="slow" p14:dur="2000">
        <p:strips dir="ru"/>
      </p:transition>
    </mc:Choice>
    <mc:Fallback>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wipe(down)">
                                      <p:cBhvr>
                                        <p:cTn id="7" dur="500"/>
                                        <p:tgtEl>
                                          <p:spTgt spid="6">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3" end="3"/>
                                            </p:txEl>
                                          </p:spTgt>
                                        </p:tgtEl>
                                        <p:attrNameLst>
                                          <p:attrName>style.visibility</p:attrName>
                                        </p:attrNameLst>
                                      </p:cBhvr>
                                      <p:to>
                                        <p:strVal val="visible"/>
                                      </p:to>
                                    </p:set>
                                    <p:animEffect transition="in" filter="wipe(down)">
                                      <p:cBhvr>
                                        <p:cTn id="12"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340768"/>
            <a:ext cx="8128000" cy="4928657"/>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【目标二】</a:t>
            </a:r>
            <a:r>
              <a:rPr lang="zh-CN" altLang="zh-CN" sz="2200" b="1" dirty="0">
                <a:solidFill>
                  <a:srgbClr val="000000"/>
                </a:solidFill>
                <a:latin typeface="NEU-BZ-S92"/>
                <a:ea typeface="Times New Roman" panose="02020603050405020304" pitchFamily="18" charset="0"/>
                <a:cs typeface="Times New Roman" panose="02020603050405020304" pitchFamily="18" charset="0"/>
              </a:rPr>
              <a:t> </a:t>
            </a:r>
            <a:r>
              <a:rPr lang="zh-CN" altLang="zh-CN" sz="2200" b="1" dirty="0">
                <a:solidFill>
                  <a:srgbClr val="000000"/>
                </a:solidFill>
                <a:latin typeface="Times New Roman" panose="02020603050405020304" pitchFamily="18" charset="0"/>
                <a:cs typeface="Times New Roman" panose="02020603050405020304" pitchFamily="18" charset="0"/>
              </a:rPr>
              <a:t>品味戏剧语言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这段台词具有怎样的特点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怎样理解哈姆莱特这段话的意思</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奥斯里克</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殿下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欢迎您回到丹麦来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哈姆莱特</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谢谢您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向霍拉旭旁白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你认识这只水苍蝇吗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霍拉旭</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向哈姆莱特旁白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殿下。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哈姆莱特</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向霍拉旭旁白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那是你的运气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因为认识他是一件丢脸的事。他有许多肥田美壤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一头畜生要是做了一群畜生的主子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就有资格把食槽搬到国王的席上来了。他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咯咯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叫起来简直没个完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我方才也说了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他拥有大批粪土。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哈姆莱特向霍拉旭表现自己对奥斯里克的厌恶。这里的台词表现了莎士比亚善用比喻的语言风格。这是说奥斯里克是一个拥有很多奴隶的贵族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因而成为了王宫的大臣。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51264628"/>
      </p:ext>
    </p:extLst>
  </p:cSld>
  <p:clrMapOvr>
    <a:masterClrMapping/>
  </p:clrMapOvr>
  <mc:AlternateContent xmlns:mc="http://schemas.openxmlformats.org/markup-compatibility/2006">
    <mc:Choice xmlns:p14="http://schemas.microsoft.com/office/powerpoint/2010/main" Requires="p14">
      <p:transition spd="slow" p14:dur="2000">
        <p:pull dir="ru"/>
      </p:transition>
    </mc:Choice>
    <mc:Fallback>
      <p:transition spd="slow">
        <p:pull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6" end="6"/>
                                            </p:txEl>
                                          </p:spTgt>
                                        </p:tgtEl>
                                        <p:attrNameLst>
                                          <p:attrName>style.visibility</p:attrName>
                                        </p:attrNameLst>
                                      </p:cBhvr>
                                      <p:to>
                                        <p:strVal val="visible"/>
                                      </p:to>
                                    </p:set>
                                    <p:animEffect transition="in" filter="wipe(down)">
                                      <p:cBhvr>
                                        <p:cTn id="7" dur="500"/>
                                        <p:tgtEl>
                                          <p:spTgt spid="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308655"/>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奥斯里克来询问哈姆莱特是否愿意和雷欧提斯比剑时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哈姆莱特狠狠地捉弄了他一番。这个情节轻松诙谐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但并不是剧情发展所必需的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怎么看待这类情节的存在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这种情节是插科打诨性的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具有调节欣赏者的情绪、活跃场上气氛的作用。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在下面的这两句台词中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国王的话具有怎样的含意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哈姆莱特</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我知道得很清楚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陛下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可惜您把赌注下在实力较弱的一方了。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我想我的判断不会有错。你们两人的技术我都领教过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但是后来他又有了进步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所以才规定他必须多赢几着。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克劳狄斯摆出伪善的姿态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好像一切都是为哈姆莱特着想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目的是麻痹哈姆莱特。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54922409"/>
      </p:ext>
    </p:extLst>
  </p:cSld>
  <p:clrMapOvr>
    <a:masterClrMapping/>
  </p:clrMapOvr>
  <mc:AlternateContent xmlns:mc="http://schemas.openxmlformats.org/markup-compatibility/2006">
    <mc:Choice xmlns:p14="http://schemas.microsoft.com/office/powerpoint/2010/main" Requires="p14">
      <p:transition spd="slow" p14:dur="2000">
        <p:split orient="vert" dir="in"/>
      </p:transition>
    </mc:Choice>
    <mc:Fallback>
      <p:transition spd="slow">
        <p:split orient="vert"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wipe(down)">
                                      <p:cBhvr>
                                        <p:cTn id="7" dur="500"/>
                                        <p:tgtEl>
                                          <p:spTgt spid="6">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5" end="5"/>
                                            </p:txEl>
                                          </p:spTgt>
                                        </p:tgtEl>
                                        <p:attrNameLst>
                                          <p:attrName>style.visibility</p:attrName>
                                        </p:attrNameLst>
                                      </p:cBhvr>
                                      <p:to>
                                        <p:strVal val="visible"/>
                                      </p:to>
                                    </p:set>
                                    <p:animEffect transition="in" filter="wipe(down)">
                                      <p:cBhvr>
                                        <p:cTn id="12"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2318000"/>
            <a:ext cx="8128000" cy="247599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国王克劳狄斯在比剑开始前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为什么要准备酒、珍珠、礼炮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并且对哈姆莱特说了一番鼓劲的话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其目的是什么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克劳狄斯的语言和做法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是为了麻痹哈姆莱特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击鼓、吹奏、放炮、祝酒、赠送珍珠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仿佛一切都是为了给哈姆莱特鼓劲打气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实际上在甜言蜜语中包藏着一个不可告人的阴谋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可见其阴险。</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84802800"/>
      </p:ext>
    </p:extLst>
  </p:cSld>
  <p:clrMapOvr>
    <a:masterClrMapping/>
  </p:clrMapOvr>
  <mc:AlternateContent xmlns:mc="http://schemas.openxmlformats.org/markup-compatibility/2006">
    <mc:Choice xmlns:p14="http://schemas.microsoft.com/office/powerpoint/2010/main" Requires="p14">
      <p:transition spd="slow" p14:dur="2000">
        <p:cover dir="lu"/>
      </p:transition>
    </mc:Choice>
    <mc:Fallback>
      <p:transition spd="slow">
        <p:cover dir="l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多维探究</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124744"/>
            <a:ext cx="8128000" cy="572611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《哈姆莱特》一剧的主要矛盾冲突是什么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造成哈姆莱特悲剧的原因有哪些</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表面看是哈姆莱特与克劳狄斯之间的矛盾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实质上是先进的人文主义理想与英国黑暗现实之间的矛盾。原因可抓住哈姆莱特的性格、当时的社会环境分析。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哈姆莱特和克劳狄斯的冲突是这一戏剧的主要冲突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这一冲突深刻地反映了先进的人文主义理想与英国的黑暗现实之间的尖锐的矛盾。造成哈姆莱特悲剧主观方面的原因是他单枪匹马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孤军奋战。因此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他在斗争中常常表现出一种思虑重重、行动延宕的性格。正是由于这一性格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他往往失去最佳机会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使自己陷入被动的局面。其悲剧客观方面的原因是当时封建势力仍很强大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哈姆莱特面对的不是一个奸诈、阴险的克劳狄斯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而是整个反动统治集团及社会邪恶势力。哈姆莱特所代表的先进思想和力量还十分弱小。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46659966"/>
      </p:ext>
    </p:extLst>
  </p:cSld>
  <p:clrMapOvr>
    <a:masterClrMapping/>
  </p:clrMapOvr>
  <mc:AlternateContent xmlns:mc="http://schemas.openxmlformats.org/markup-compatibility/2006">
    <mc:Choice xmlns:p14="http://schemas.microsoft.com/office/powerpoint/2010/main" Requires="p14">
      <p:transition spd="slow" p14:dur="1600">
        <p:strips/>
      </p:transition>
    </mc:Choice>
    <mc:Fallback>
      <p:transition spd="slow">
        <p:strip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ipe(down)">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多维探究</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521133"/>
            <a:ext cx="8128000" cy="206973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哈姆莱特不是你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也不是我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而是我们大家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哈姆莱特不是某一个人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而是人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一千个读者就有一千个哈姆莱特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。根据课文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结合这些评价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谈谈你对哈姆莱特这一形象的理解。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一千个读者就有一千个哈姆莱特。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对这一艺术形象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可以从不同角度解读。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98487389"/>
      </p:ext>
    </p:extLst>
  </p:cSld>
  <p:clrMapOvr>
    <a:masterClrMapping/>
  </p:clrMapOvr>
  <mc:AlternateContent xmlns:mc="http://schemas.openxmlformats.org/markup-compatibility/2006">
    <mc:Choice xmlns:p14="http://schemas.microsoft.com/office/powerpoint/2010/main" Requires="p14">
      <p:transition spd="slow" p14:dur="1600">
        <p:zoom/>
      </p:transition>
    </mc:Choice>
    <mc:Fallback>
      <p:transition spd="slow">
        <p:zo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多维探究</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545775"/>
            <a:ext cx="1470274" cy="498598"/>
          </a:xfrm>
          <a:prstGeom prst="rect">
            <a:avLst/>
          </a:prstGeom>
        </p:spPr>
        <p:txBody>
          <a:bodyPr wrap="none">
            <a:spAutoFit/>
          </a:bodyPr>
          <a:lstStyle/>
          <a:p>
            <a:pPr>
              <a:lnSpc>
                <a:spcPct val="120000"/>
              </a:lnSpc>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200" dirty="0"/>
          </a:p>
        </p:txBody>
      </p:sp>
      <p:graphicFrame>
        <p:nvGraphicFramePr>
          <p:cNvPr id="4" name="对象 3"/>
          <p:cNvGraphicFramePr>
            <a:graphicFrameLocks noChangeAspect="1"/>
          </p:cNvGraphicFramePr>
          <p:nvPr>
            <p:extLst>
              <p:ext uri="{D42A27DB-BD31-4B8C-83A1-F6EECF244321}">
                <p14:modId xmlns:p14="http://schemas.microsoft.com/office/powerpoint/2010/main" val="2476290973"/>
              </p:ext>
            </p:extLst>
          </p:nvPr>
        </p:nvGraphicFramePr>
        <p:xfrm>
          <a:off x="508000" y="2049831"/>
          <a:ext cx="8128000" cy="4155960"/>
        </p:xfrm>
        <a:graphic>
          <a:graphicData uri="http://schemas.openxmlformats.org/presentationml/2006/ole">
            <mc:AlternateContent xmlns:mc="http://schemas.openxmlformats.org/markup-compatibility/2006">
              <mc:Choice xmlns:v="urn:schemas-microsoft-com:vml" Requires="v">
                <p:oleObj spid="_x0000_s35845" name="文档" r:id="rId6" imgW="3998962" imgH="2044008" progId="Word.Document.12">
                  <p:embed/>
                </p:oleObj>
              </mc:Choice>
              <mc:Fallback>
                <p:oleObj name="文档" r:id="rId6" imgW="3998962" imgH="2044008" progId="Word.Document.12">
                  <p:embed/>
                  <p:pic>
                    <p:nvPicPr>
                      <p:cNvPr id="0" name=""/>
                      <p:cNvPicPr/>
                      <p:nvPr/>
                    </p:nvPicPr>
                    <p:blipFill>
                      <a:blip r:embed="rId7"/>
                      <a:stretch>
                        <a:fillRect/>
                      </a:stretch>
                    </p:blipFill>
                    <p:spPr>
                      <a:xfrm>
                        <a:off x="508000" y="2049831"/>
                        <a:ext cx="8128000" cy="4155960"/>
                      </a:xfrm>
                      <a:prstGeom prst="rect">
                        <a:avLst/>
                      </a:prstGeom>
                    </p:spPr>
                  </p:pic>
                </p:oleObj>
              </mc:Fallback>
            </mc:AlternateContent>
          </a:graphicData>
        </a:graphic>
      </p:graphicFrame>
    </p:spTree>
    <p:extLst>
      <p:ext uri="{BB962C8B-B14F-4D97-AF65-F5344CB8AC3E}">
        <p14:creationId xmlns:p14="http://schemas.microsoft.com/office/powerpoint/2010/main" val="1685252977"/>
      </p:ext>
    </p:extLst>
  </p:cSld>
  <p:clrMapOvr>
    <a:masterClrMapping/>
  </p:clrMapOvr>
  <mc:AlternateContent xmlns:mc="http://schemas.openxmlformats.org/markup-compatibility/2006">
    <mc:Choice xmlns:p14="http://schemas.microsoft.com/office/powerpoint/2010/main" Requires="p14">
      <p:transition spd="slow" p14:dur="1600">
        <p:cover dir="rd"/>
      </p:transition>
    </mc:Choice>
    <mc:Fallback>
      <p:transition spd="slow">
        <p:cover dir="rd"/>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0674"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文脉图解</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913714910"/>
              </p:ext>
            </p:extLst>
          </p:nvPr>
        </p:nvGraphicFramePr>
        <p:xfrm>
          <a:off x="508000" y="1504983"/>
          <a:ext cx="8128000" cy="4516305"/>
        </p:xfrm>
        <a:graphic>
          <a:graphicData uri="http://schemas.openxmlformats.org/presentationml/2006/ole">
            <mc:AlternateContent xmlns:mc="http://schemas.openxmlformats.org/markup-compatibility/2006">
              <mc:Choice xmlns:v="urn:schemas-microsoft-com:vml" Requires="v">
                <p:oleObj spid="_x0000_s34822" name="文档" r:id="rId6" imgW="3837032" imgH="2131485" progId="Word.Document.12">
                  <p:embed/>
                </p:oleObj>
              </mc:Choice>
              <mc:Fallback>
                <p:oleObj name="文档" r:id="rId6" imgW="3837032" imgH="2131485" progId="Word.Document.12">
                  <p:embed/>
                  <p:pic>
                    <p:nvPicPr>
                      <p:cNvPr id="0" name=""/>
                      <p:cNvPicPr/>
                      <p:nvPr/>
                    </p:nvPicPr>
                    <p:blipFill>
                      <a:blip r:embed="rId7"/>
                      <a:stretch>
                        <a:fillRect/>
                      </a:stretch>
                    </p:blipFill>
                    <p:spPr>
                      <a:xfrm>
                        <a:off x="508000" y="1504983"/>
                        <a:ext cx="8128000" cy="4516305"/>
                      </a:xfrm>
                      <a:prstGeom prst="rect">
                        <a:avLst/>
                      </a:prstGeom>
                    </p:spPr>
                  </p:pic>
                </p:oleObj>
              </mc:Fallback>
            </mc:AlternateContent>
          </a:graphicData>
        </a:graphic>
      </p:graphicFrame>
    </p:spTree>
    <p:extLst>
      <p:ext uri="{BB962C8B-B14F-4D97-AF65-F5344CB8AC3E}">
        <p14:creationId xmlns:p14="http://schemas.microsoft.com/office/powerpoint/2010/main" val="4076317821"/>
      </p:ext>
    </p:extLst>
  </p:cSld>
  <p:clrMapOvr>
    <a:masterClrMapping/>
  </p:clrMapOvr>
  <mc:AlternateContent xmlns:mc="http://schemas.openxmlformats.org/markup-compatibility/2006">
    <mc:Choice xmlns:p14="http://schemas.microsoft.com/office/powerpoint/2010/main" Requires="p14">
      <p:transition spd="slow" p14:dur="1300">
        <p:strips dir="ru"/>
      </p:transition>
    </mc:Choice>
    <mc:Fallback>
      <p:transition spd="slow">
        <p:strips dir="ru"/>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val="415087659"/>
              </p:ext>
            </p:extLst>
          </p:nvPr>
        </p:nvGraphicFramePr>
        <p:xfrm>
          <a:off x="508000" y="1855542"/>
          <a:ext cx="8128000" cy="3400917"/>
        </p:xfrm>
        <a:graphic>
          <a:graphicData uri="http://schemas.openxmlformats.org/presentationml/2006/ole">
            <mc:AlternateContent xmlns:mc="http://schemas.openxmlformats.org/markup-compatibility/2006">
              <mc:Choice xmlns:v="urn:schemas-microsoft-com:vml" Requires="v">
                <p:oleObj spid="_x0000_s1093" name="文档" r:id="rId3" imgW="3998962" imgH="1672861" progId="Word.Document.12">
                  <p:embed/>
                </p:oleObj>
              </mc:Choice>
              <mc:Fallback>
                <p:oleObj name="文档" r:id="rId3" imgW="3998962" imgH="1672861" progId="Word.Document.12">
                  <p:embed/>
                  <p:pic>
                    <p:nvPicPr>
                      <p:cNvPr id="0" name=""/>
                      <p:cNvPicPr/>
                      <p:nvPr/>
                    </p:nvPicPr>
                    <p:blipFill>
                      <a:blip r:embed="rId4"/>
                      <a:stretch>
                        <a:fillRect/>
                      </a:stretch>
                    </p:blipFill>
                    <p:spPr>
                      <a:xfrm>
                        <a:off x="508000" y="1855542"/>
                        <a:ext cx="8128000" cy="3400917"/>
                      </a:xfrm>
                      <a:prstGeom prst="rect">
                        <a:avLst/>
                      </a:prstGeom>
                    </p:spPr>
                  </p:pic>
                </p:oleObj>
              </mc:Fallback>
            </mc:AlternateContent>
          </a:graphicData>
        </a:graphic>
      </p:graphicFrame>
    </p:spTree>
    <p:extLst>
      <p:ext uri="{BB962C8B-B14F-4D97-AF65-F5344CB8AC3E}">
        <p14:creationId xmlns:p14="http://schemas.microsoft.com/office/powerpoint/2010/main" val="3788969902"/>
      </p:ext>
    </p:extLst>
  </p:cSld>
  <p:clrMapOvr>
    <a:masterClrMapping/>
  </p:clrMapOvr>
  <mc:AlternateContent xmlns:mc="http://schemas.openxmlformats.org/markup-compatibility/2006">
    <mc:Choice xmlns:p14="http://schemas.microsoft.com/office/powerpoint/2010/main" Requires="p14">
      <p:transition spd="slow" p14:dur="1600">
        <p:cut/>
      </p:transition>
    </mc:Choice>
    <mc:Fallback>
      <p:transition spd="slow">
        <p:cut/>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6" action="ppaction://hlinksldjump"/>
          </p:cNvPr>
          <p:cNvSpPr/>
          <p:nvPr/>
        </p:nvSpPr>
        <p:spPr>
          <a:xfrm>
            <a:off x="312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190422"/>
            <a:ext cx="8128000" cy="533492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《暴风雨》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节选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莎士比亚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第一幕　第一景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狂风暴雨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雷电交作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惊涛骇浪。船长及水手长上。</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水手长</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弟兄们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别慌呀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弟兄们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加把劲呀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加把劲呀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把中桅帆收起来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留心听着船长的哨子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刮吧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哪怕把你的肺都吹炸了吧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只要船儿还泡在水里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我就不怕</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国王亚朗索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王弟西巴斯显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公爵安东尼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王子腓迪南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大臣贡札罗及随从等上</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亚朗索</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船老大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可得小心哪。船长哪儿去了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是好样儿的都上前呀</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水手长</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这会儿可对不起了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待在底下去吧。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安东尼</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船长呢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老大</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28481823"/>
      </p:ext>
    </p:extLst>
  </p:cSld>
  <p:clrMapOvr>
    <a:masterClrMapping/>
  </p:clrMapOvr>
  <p:transition spd="slow">
    <p:zoom dir="in"/>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6" action="ppaction://hlinksldjump"/>
          </p:cNvPr>
          <p:cNvSpPr/>
          <p:nvPr/>
        </p:nvSpPr>
        <p:spPr>
          <a:xfrm>
            <a:off x="312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90422"/>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水手长</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这不是他在那儿喊叫吗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你们太碍手碍脚啦。给我去待在船舱里去吧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你们这是在帮着暴风雨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一起捣乱</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贡札罗</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别生那么大的气呀</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水手长</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叫海洋别生那么大的气吧。给我走吧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眼前的大风大浪可不管你国王不国王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下船舱去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别闹了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别给我们添麻烦啦</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贡札罗</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可别忘了在你这条船上的是些什么人。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水手长</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我谁都顾不得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只顾得了我自个儿。你这位枢密大臣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要是你能叫这大风大浪也听你的吩咐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马上太太平平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安静下来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那我们从此再不碰缆索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不干水手这一行啦。摆出你那威风来呀。要是你办不到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那么感谢老天吧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让你活了这一把年纪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快快钻进船舱里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准备万一出什么事吧。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弟兄们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快给我们让开些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50571976"/>
      </p:ext>
    </p:extLst>
  </p:cSld>
  <p:clrMapOvr>
    <a:masterClrMapping/>
  </p:clrMapOvr>
  <p:transition spd="slow">
    <p:randomBa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6" action="ppaction://hlinksldjump"/>
          </p:cNvPr>
          <p:cNvSpPr/>
          <p:nvPr/>
        </p:nvSpPr>
        <p:spPr>
          <a:xfrm>
            <a:off x="312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贡札罗</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这个家伙叫我大大地放了心。</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我看他脸上全没一点儿淹死的相道</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他那副神气呀</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道道地地是个该绞死的坯子。别放过他</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慈悲的命运</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千万把他送上绞刑架</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拿他脖子上的绞索来做我们的锚索吧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靠我们眼前这些锚索是不顶事了。要是他不是生来该绞死的命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那我们可就糟啦</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22827971"/>
      </p:ext>
    </p:extLst>
  </p:cSld>
  <p:clrMapOvr>
    <a:masterClrMapping/>
  </p:clrMapOvr>
  <p:transition spd="slow">
    <p:strips dir="ru"/>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6" action="ppaction://hlinksldjump"/>
          </p:cNvPr>
          <p:cNvSpPr/>
          <p:nvPr/>
        </p:nvSpPr>
        <p:spPr>
          <a:xfrm>
            <a:off x="312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思维训练</a:t>
            </a:r>
            <a:r>
              <a:rPr lang="en-US" altLang="zh-CN" sz="2200" u="heavy" dirty="0">
                <a:solidFill>
                  <a:srgbClr val="000000"/>
                </a:solidFill>
                <a:uFill>
                  <a:solidFill>
                    <a:srgbClr val="808080"/>
                  </a:solidFill>
                </a:u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节选的这一小段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作品主要刻画的人物是谁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要表现他怎样的性格</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刻画的人物是水手长。性格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正视危难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充满信心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无王公贵族与水手间的尊卑观念。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从结尾画波浪线部分看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大臣贡札罗对水手长的看法是什么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不超过</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cs typeface="Times New Roman" panose="02020603050405020304" pitchFamily="18" charset="0"/>
              </a:rPr>
              <a:t>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他能带领大家战胜暴风雨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但他傲慢、目无尊长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脱险之后一定要制裁他。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相信他的能力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不满他的态度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伺机教训他</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72781128"/>
      </p:ext>
    </p:extLst>
  </p:cSld>
  <p:clrMapOvr>
    <a:masterClrMapping/>
  </p:clrMapOvr>
  <p:transition spd="slow">
    <p:split orient="ver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wipe(down)">
                                      <p:cBhvr>
                                        <p:cTn id="1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6" action="ppaction://hlinksldjump"/>
          </p:cNvPr>
          <p:cNvSpPr/>
          <p:nvPr/>
        </p:nvSpPr>
        <p:spPr>
          <a:xfrm>
            <a:off x="312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48940"/>
            <a:ext cx="8128000" cy="166346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莎士比亚纪念日的讲话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节选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歌</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今天我们来纪念这位伟大的旅行者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同时也为自己增添了荣誉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在我们身上也蕴藏着我们所公认的那些功绩的因素。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3" name="M16.eps" descr="id:2147487084;FounderCES"/>
          <p:cNvPicPr/>
          <p:nvPr/>
        </p:nvPicPr>
        <p:blipFill>
          <a:blip r:embed="rId7"/>
          <a:stretch>
            <a:fillRect/>
          </a:stretch>
        </p:blipFill>
        <p:spPr>
          <a:xfrm>
            <a:off x="2987824" y="2923426"/>
            <a:ext cx="2592288" cy="3335920"/>
          </a:xfrm>
          <a:prstGeom prst="rect">
            <a:avLst/>
          </a:prstGeom>
        </p:spPr>
      </p:pic>
    </p:spTree>
    <p:extLst>
      <p:ext uri="{BB962C8B-B14F-4D97-AF65-F5344CB8AC3E}">
        <p14:creationId xmlns:p14="http://schemas.microsoft.com/office/powerpoint/2010/main" val="288165922"/>
      </p:ext>
    </p:extLst>
  </p:cSld>
  <p:clrMapOvr>
    <a:masterClrMapping/>
  </p:clrMapOvr>
  <p:transition spd="slow">
    <p:strips dir="l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6" action="ppaction://hlinksldjump"/>
          </p:cNvPr>
          <p:cNvSpPr/>
          <p:nvPr/>
        </p:nvSpPr>
        <p:spPr>
          <a:xfrm>
            <a:off x="312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268760"/>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你们不要期望我写许多像样的东西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心灵的平静不适合作为节日的盛装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同时现在我对莎士比亚还想得很少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在我的热情被激发起来之后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才能臆测出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并感受高尚的东西。我读到他的第一页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就使我的一生都属于他了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当我首次读完他的一部作品时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我觉得好像原来是一个先天的盲人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这时的一瞬间有一只神奇的手赋予了我双目的视力。我认识到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我很清楚地体会到我的生活被无限地扩大了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一切对于我都是新鲜的、陌生的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还未习惯的光明刺痛着我的眼睛。我慢慢学会看东西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这要感谢天资使我具有了识别能力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我现在还能清楚地体会到我所获得的是什么东西。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莎士比亚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我的朋友啊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如果你还活在我们当中的话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那我只会和你生活在一起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我是多么想扮演配角匹拉德斯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假如你是俄来斯特的话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而不愿在德尔福斯庙宇里做一个受人尊敬的司祭长。</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7398702"/>
      </p:ext>
    </p:extLst>
  </p:cSld>
  <p:clrMapOvr>
    <a:masterClrMapping/>
  </p:clrMapOvr>
  <p:transition spd="slow">
    <p:checker dir="vert"/>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6" action="ppaction://hlinksldjump"/>
          </p:cNvPr>
          <p:cNvSpPr/>
          <p:nvPr/>
        </p:nvSpPr>
        <p:spPr>
          <a:xfrm>
            <a:off x="312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68760"/>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莎士比亚的戏剧是个美妙的万花镜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在这里面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世界的历史由一根无形的时间线索串连在一起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从我们眼前掠过。他的构思并不是通常所谈的构思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但他的作品都围绕着一个神妙的点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还没有一个哲学家看见过这个点并给予解释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在这里我们个人所独有的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我们从愿望出发所想象的自由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同在整体中的必然进程发生冲突。可是我们败坏了的嗜好是这样迷糊住了我们的眼睛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我们几乎需要一种新的创作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来使我们从这暗影里走出来。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他与普罗米修斯竞争着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以对手作榜样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一点一滴地刻画着他的人物形象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所不同的是赋予了巨人般的伟大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正因为如此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我们才认不出他们是我们的兄弟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然后以他的智力吹醒了他们的生命。他的智力从各个人物身上表现出来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因此大家看出他们之间的亲属关系。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00076639"/>
      </p:ext>
    </p:extLst>
  </p:cSld>
  <p:clrMapOvr>
    <a:masterClrMapping/>
  </p:clrMapOvr>
  <p:transition spd="slow">
    <p:checke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6" action="ppaction://hlinksldjump"/>
          </p:cNvPr>
          <p:cNvSpPr/>
          <p:nvPr/>
        </p:nvSpPr>
        <p:spPr>
          <a:xfrm>
            <a:off x="312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157371"/>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我们这一代凭什么敢于对自然加以评断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我们从什么地方来了解它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我们从幼年起在自己身上所感到的以及在别人身上所看到的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这一切都是被束缚住的和矫揉造作的东西。我常常站在莎士比亚面前而内心感到惭愧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因为有时发生这样的情形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在我看了一眼之后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我就想到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要是我的话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一定会把这些处理成另外一个样子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接着我便认识到自己是个可怜虫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莎士比亚描绘出的是自然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而我所塑造的人物却都是肥皂泡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是由虚构狂所吹起的。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那些伟大的哲学家们关于世界所讲的一切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也适用于莎士比亚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我们所称之为恶的东西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只是善的另外一个面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对善的存在是不可缺少的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与之构成一个整体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如同热带要炎热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拉伯兰要上冻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以致产生了一个温暖的地带一样。莎士比亚带着我们去周游世界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而我们这些娇生惯养、无所见识的人遇到每个没见过的飞蝗却都要惊叫起来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它要吃我们呀</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00019230"/>
      </p:ext>
    </p:extLst>
  </p:cSld>
  <p:clrMapOvr>
    <a:masterClrMapping/>
  </p:clrMapOvr>
  <p:transition spd="slow">
    <p:strips dir="ru"/>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6" action="ppaction://hlinksldjump"/>
          </p:cNvPr>
          <p:cNvSpPr/>
          <p:nvPr/>
        </p:nvSpPr>
        <p:spPr>
          <a:xfrm>
            <a:off x="312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行动起来吧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请你们替我从那所谓高尚嗜好的乐园里唤醒所有纯洁的心灵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在那里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他们饱受着无聊的愚昧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处于半睡半醒的状态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他们内心里虽充满激情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可是骨头里却缺少勇气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他们还未厌世到致死的地步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但是又懒到无所作为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所以他们就躺在桃金娘和月桂树丛中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过着他们的萎靡生活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虚度光阴。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品读提示</a:t>
            </a:r>
            <a:r>
              <a:rPr lang="en-US"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a:t>
            </a:r>
            <a:r>
              <a:rPr lang="zh-CN" altLang="zh-CN" sz="2200" u="heavy" dirty="0">
                <a:solidFill>
                  <a:srgbClr val="000000"/>
                </a:solidFill>
                <a:uFill>
                  <a:solidFill>
                    <a:srgbClr val="80808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本文是歌德的一次著名的演讲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这次讲话自始至终都回荡着汹涌澎湃的激情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强烈的感情是全篇讲话的主旋律。整个演讲体现了歌德语言的魅力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驾轻就熟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挥洒自如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正是这些激情澎湃的语言给这次演讲赋予了极大的魅力。</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63310450"/>
      </p:ext>
    </p:extLst>
  </p:cSld>
  <p:clrMapOvr>
    <a:masterClrMapping/>
  </p:clrMapOvr>
  <p:transition spd="slow">
    <p:randomBa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250675"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素材开发</a:t>
            </a:r>
          </a:p>
        </p:txBody>
      </p:sp>
      <p:sp>
        <p:nvSpPr>
          <p:cNvPr id="11" name="矩形 10">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6" action="ppaction://hlinksldjump"/>
          </p:cNvPr>
          <p:cNvSpPr/>
          <p:nvPr/>
        </p:nvSpPr>
        <p:spPr>
          <a:xfrm>
            <a:off x="312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哈姆莱特一生都伴随着成长的痛苦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理想与现实的冲突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亲情的背离和爱情的无望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重整乾坤的责任与薄弱的意志之间的矛盾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等等。哈姆莱特始终没有满足于个人的复仇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他以那好问的头脑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在与社会邪恶和自身人性弱点的斗争中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追求社会正义的实现和自身人性的完美。他在比剑中悲壮地结束他的一生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哈姆莱特也给万千的读者留下了这样一个值得思考的问题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如何对待人生的挑战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是直面迎接还是懦弱地逃避</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运用方向</a:t>
            </a:r>
            <a:r>
              <a:rPr lang="zh-CN" altLang="zh-CN" sz="2200" u="heavy" dirty="0">
                <a:solidFill>
                  <a:srgbClr val="000000"/>
                </a:solidFill>
                <a:uFill>
                  <a:solidFill>
                    <a:srgbClr val="80808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面对挑战、选择、战胜懦弱等。</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15104476"/>
      </p:ext>
    </p:extLst>
  </p:cSld>
  <p:clrMapOvr>
    <a:masterClrMapping/>
  </p:clrMapOvr>
  <p:transition spd="slow">
    <p:wip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背景助读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581624"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基础梳理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pic>
        <p:nvPicPr>
          <p:cNvPr id="7" name="M15.eps" descr="id:2147486980;FounderCES"/>
          <p:cNvPicPr/>
          <p:nvPr/>
        </p:nvPicPr>
        <p:blipFill>
          <a:blip r:embed="rId5"/>
          <a:stretch>
            <a:fillRect/>
          </a:stretch>
        </p:blipFill>
        <p:spPr>
          <a:xfrm>
            <a:off x="3243096" y="1207768"/>
            <a:ext cx="2120992" cy="2558565"/>
          </a:xfrm>
          <a:prstGeom prst="rect">
            <a:avLst/>
          </a:prstGeom>
        </p:spPr>
      </p:pic>
      <p:sp>
        <p:nvSpPr>
          <p:cNvPr id="2" name="矩形 1"/>
          <p:cNvSpPr>
            <a:spLocks noChangeAspect="1"/>
          </p:cNvSpPr>
          <p:nvPr/>
        </p:nvSpPr>
        <p:spPr>
          <a:xfrm>
            <a:off x="508000" y="3726105"/>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《哈姆莱特》是莎士比亚戏剧的代表作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该剧写于</a:t>
            </a:r>
            <a:r>
              <a:rPr lang="en-US" altLang="zh-CN" sz="2200" dirty="0">
                <a:solidFill>
                  <a:srgbClr val="000000"/>
                </a:solidFill>
                <a:latin typeface="Times New Roman" panose="02020603050405020304" pitchFamily="18" charset="0"/>
                <a:cs typeface="Times New Roman" panose="02020603050405020304" pitchFamily="18" charset="0"/>
              </a:rPr>
              <a:t>1610</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描写的是古丹麦王子哈姆莱特为父报仇的故事。</a:t>
            </a:r>
            <a:r>
              <a:rPr lang="en-US" altLang="zh-CN" sz="2200" dirty="0">
                <a:solidFill>
                  <a:srgbClr val="000000"/>
                </a:solidFill>
                <a:latin typeface="Times New Roman" panose="02020603050405020304" pitchFamily="18" charset="0"/>
                <a:cs typeface="Times New Roman" panose="02020603050405020304" pitchFamily="18" charset="0"/>
              </a:rPr>
              <a:t>16</a:t>
            </a:r>
            <a:r>
              <a:rPr lang="zh-CN" altLang="zh-CN" sz="2200" dirty="0">
                <a:solidFill>
                  <a:srgbClr val="000000"/>
                </a:solidFill>
                <a:latin typeface="Times New Roman" panose="02020603050405020304" pitchFamily="18" charset="0"/>
                <a:cs typeface="Times New Roman" panose="02020603050405020304" pitchFamily="18" charset="0"/>
              </a:rPr>
              <a:t>世纪末和</a:t>
            </a:r>
            <a:r>
              <a:rPr lang="en-US" altLang="zh-CN" sz="2200" dirty="0">
                <a:solidFill>
                  <a:srgbClr val="000000"/>
                </a:solidFill>
                <a:latin typeface="Times New Roman" panose="02020603050405020304" pitchFamily="18" charset="0"/>
                <a:cs typeface="Times New Roman" panose="02020603050405020304" pitchFamily="18" charset="0"/>
              </a:rPr>
              <a:t>17</a:t>
            </a:r>
            <a:r>
              <a:rPr lang="zh-CN" altLang="zh-CN" sz="2200" dirty="0">
                <a:solidFill>
                  <a:srgbClr val="000000"/>
                </a:solidFill>
                <a:latin typeface="Times New Roman" panose="02020603050405020304" pitchFamily="18" charset="0"/>
                <a:cs typeface="Times New Roman" panose="02020603050405020304" pitchFamily="18" charset="0"/>
              </a:rPr>
              <a:t>世纪初正是欧洲文艺复兴时期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文艺复兴运动使先进于封建专制思想的资产阶级民主思想深入人心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而当时的英国由于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王位继承权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政治斗争非常尖锐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人们的进步思想和社会的腐朽现状形成了鲜明对比。悲剧《哈姆莱特》正是在这种大的社会背景下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以古丹麦国的政治斗争暗示英国社会现实的。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02319192"/>
      </p:ext>
    </p:extLst>
  </p:cSld>
  <p:clrMapOvr>
    <a:masterClrMapping/>
  </p:clrMapOvr>
  <p:transition spd="slow">
    <p:wipe dir="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250675"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素材开发</a:t>
            </a:r>
          </a:p>
        </p:txBody>
      </p:sp>
      <p:sp>
        <p:nvSpPr>
          <p:cNvPr id="11" name="矩形 10">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6" action="ppaction://hlinksldjump"/>
          </p:cNvPr>
          <p:cNvSpPr/>
          <p:nvPr/>
        </p:nvSpPr>
        <p:spPr>
          <a:xfrm>
            <a:off x="312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26888"/>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哈姆莱特是一个性格非常复杂的人物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他对社会现实善于观察和思考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怀着美好的理想和善良的愿望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同时他又对丑恶现象深恶痛绝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对解决现实生活的矛盾无能为力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他痛苦地喊出</a:t>
            </a:r>
            <a:r>
              <a:rPr lang="en-US" altLang="zh-CN" sz="2200" dirty="0">
                <a:solidFill>
                  <a:srgbClr val="000000"/>
                </a:solidFill>
                <a:latin typeface="Times New Roman" panose="02020603050405020304" pitchFamily="18" charset="0"/>
                <a:cs typeface="Times New Roman" panose="02020603050405020304" pitchFamily="18" charset="0"/>
              </a:rPr>
              <a:t>“To</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be</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or</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not</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to</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be”(</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被译为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活着还是死去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生存还是毁灭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忍受下去还是反抗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这一震撼了数代人灵魂的问题。但是他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天生患有忧郁症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歌德语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生性犹豫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缺乏行动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。在为父报仇这件事上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思考了很多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在自己的头脑中斗争了许多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但思考多于行动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他一拖再拖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在复仇行动开始后又一错再错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虽然在这场血淋淋的宫廷决斗中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他杀死了阴险狡诈的新王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但自己年轻的生命之花也随之凋零。可见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耽于沉思的延宕只能贻误时机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果敢与坚决是成功者应具备的首要品格。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运用方向</a:t>
            </a:r>
            <a:r>
              <a:rPr lang="zh-CN" altLang="zh-CN" sz="2200" u="heavy" dirty="0">
                <a:solidFill>
                  <a:srgbClr val="000000"/>
                </a:solidFill>
                <a:uFill>
                  <a:solidFill>
                    <a:srgbClr val="80808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克服延宕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战胜懦弱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果断行动等。</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16689817"/>
      </p:ext>
    </p:extLst>
  </p:cSld>
  <p:clrMapOvr>
    <a:masterClrMapping/>
  </p:clrMapOvr>
  <p:transition spd="slow">
    <p:checke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3990673"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5" action="ppaction://hlinksldjump"/>
          </p:cNvPr>
          <p:cNvSpPr/>
          <p:nvPr/>
        </p:nvSpPr>
        <p:spPr>
          <a:xfrm>
            <a:off x="3120674"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每课一法</a:t>
            </a:r>
          </a:p>
        </p:txBody>
      </p:sp>
      <p:sp>
        <p:nvSpPr>
          <p:cNvPr id="13" name="矩形 12">
            <a:hlinkClick r:id="rId6" action="ppaction://hlinksldjump"/>
          </p:cNvPr>
          <p:cNvSpPr/>
          <p:nvPr/>
        </p:nvSpPr>
        <p:spPr>
          <a:xfrm>
            <a:off x="225067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14868"/>
            <a:ext cx="8128000" cy="288226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对比手法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对比是文学创作中常用的一种表现手法。这种手法是把对立的意思或事物、或把事物的两个方面放在一起作比较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让读者在比较中分清好坏、辨别是非。运用这种手法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要设置一定的条件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把事物集中在一个完整的艺术统一体中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形成相辅相成的比照和呼应关系。显示事物的矛盾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突出被表现事物的本质特征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加强文章的艺术效果和感染力。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63186732"/>
      </p:ext>
    </p:extLst>
  </p:cSld>
  <p:clrMapOvr>
    <a:masterClrMapping/>
  </p:clrMapOvr>
  <p:transition spd="slow">
    <p:strips/>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3990673"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5" action="ppaction://hlinksldjump"/>
          </p:cNvPr>
          <p:cNvSpPr/>
          <p:nvPr/>
        </p:nvSpPr>
        <p:spPr>
          <a:xfrm>
            <a:off x="3120674"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每课一法</a:t>
            </a:r>
          </a:p>
        </p:txBody>
      </p:sp>
      <p:sp>
        <p:nvSpPr>
          <p:cNvPr id="13" name="矩形 12">
            <a:hlinkClick r:id="rId6" action="ppaction://hlinksldjump"/>
          </p:cNvPr>
          <p:cNvSpPr/>
          <p:nvPr/>
        </p:nvSpPr>
        <p:spPr>
          <a:xfrm>
            <a:off x="225067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在《哈姆莱特》中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莎士比亚为了使人物形象达到丰富性和个性化的有机结合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成功地把对比手法用于人物塑造。哈姆莱特、雷欧提斯同样肩负着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为父报仇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的责任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但雷欧提斯动机狭隘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行动鲁莽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结果成了奸王借刀杀人的工具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哈姆莱特志向远大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意志坚强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虽然行动犹豫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但思虑细致周密。霍拉旭、罗森格兰兹和吉尔登斯吞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均为哈姆莱特的同窗学友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但是霍拉旭冷静理智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忠于友谊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富于正义感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是哈姆莱特的忠实战友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罗森格兰兹和吉尔登斯吞却见风使舵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趋炎附势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背叛友情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甘当奴才与帮凶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最终身败名裂。这些人物形象在对比中跃然纸上。</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23077918"/>
      </p:ext>
    </p:extLst>
  </p:cSld>
  <p:clrMapOvr>
    <a:masterClrMapping/>
  </p:clrMapOvr>
  <p:transition spd="slow">
    <p:strips dir="rd"/>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25067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微写作</a:t>
            </a:r>
          </a:p>
        </p:txBody>
      </p:sp>
      <p:sp>
        <p:nvSpPr>
          <p:cNvPr id="9" name="矩形 8">
            <a:hlinkClick r:id="rId6" action="ppaction://hlinksldjump"/>
          </p:cNvPr>
          <p:cNvSpPr/>
          <p:nvPr/>
        </p:nvSpPr>
        <p:spPr>
          <a:xfrm>
            <a:off x="312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请尝试采用对比手法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进行人物描写。</a:t>
            </a:r>
            <a:r>
              <a:rPr lang="en-US" altLang="zh-CN" sz="2200" dirty="0">
                <a:solidFill>
                  <a:srgbClr val="000000"/>
                </a:solidFill>
                <a:latin typeface="Times New Roman" panose="02020603050405020304" pitchFamily="18" charset="0"/>
                <a:cs typeface="Times New Roman" panose="02020603050405020304" pitchFamily="18" charset="0"/>
              </a:rPr>
              <a:t>200</a:t>
            </a:r>
            <a:r>
              <a:rPr lang="zh-CN" altLang="zh-CN" sz="2200" dirty="0">
                <a:solidFill>
                  <a:srgbClr val="000000"/>
                </a:solidFill>
                <a:latin typeface="Times New Roman" panose="02020603050405020304" pitchFamily="18" charset="0"/>
                <a:cs typeface="Times New Roman" panose="02020603050405020304" pitchFamily="18" charset="0"/>
              </a:rPr>
              <a:t>字左右。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写作示例</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记得初次见他时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他梳了一个三七分的板头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耳鬓的头发也规规矩矩地贴在耳旁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显得一丝不乱。加之那套在当时看来阔气得很的黑色背带裤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一看就知道他是一个有钱人家的少爷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只不过年纪小了点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还显示不出少爷那高人一等的气质。在当时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我还不敢接近他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总是以崇拜偶像的心态看他。而今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我怎能想到眼前这个衣衫褴褛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手上、脸上布满着深深刀痕的市井混混竟是当时那个让我仰慕的少爷</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59534728"/>
      </p:ext>
    </p:extLst>
  </p:cSld>
  <p:clrMapOvr>
    <a:masterClrMapping/>
  </p:clrMapOvr>
  <p:transition spd="slow">
    <p:cover dir="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背景助读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581624"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基础梳理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23723"/>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课文节选的是第五幕第二场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与其相关的故事是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丹麦王子哈姆莱特在威登堡大学读书期间突然遭遇了一系列不幸和家庭变故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父亲暴亡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叔叔克劳狄斯篡位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母亲改嫁给了叔叔。这一切使他陷入了巨大的痛苦之中。后来父亲的鬼魂告诉他自己是被克劳狄斯毒死的。哈姆莱特认为现在为父复仇不是时候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只好装疯卖傻以迷惑仇敌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等待时机。克劳狄斯觉察到了危险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想方设法除掉哈姆莱特。而哈姆莱特为了进一步证实事实真相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也授意戏班进宫演了一出恶人杀兄、篡位、娶嫂的戏剧。克劳狄斯果然惊恐万分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仓皇退席。哈姆莱特的母亲企图劝说他忍让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却受到了他的指责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激愤中哈姆莱特误杀了情人奥菲莉娅的父亲。狡猾的克劳狄斯这时派哈姆莱特出使英国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背后命人暗地将他处死。哈姆莱特察觉内情后中途逃回丹麦。课文节选部分就是从这里开始。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99638002"/>
      </p:ext>
    </p:extLst>
  </p:cSld>
  <p:clrMapOvr>
    <a:masterClrMapping/>
  </p:clrMapOvr>
  <p:transition spd="slow">
    <p:strips dir="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知识链接</a:t>
            </a:r>
          </a:p>
        </p:txBody>
      </p:sp>
      <p:sp>
        <p:nvSpPr>
          <p:cNvPr id="10" name="矩形 9">
            <a:hlinkClick r:id="rId4" action="ppaction://hlinksldjump"/>
          </p:cNvPr>
          <p:cNvSpPr/>
          <p:nvPr/>
        </p:nvSpPr>
        <p:spPr>
          <a:xfrm>
            <a:off x="2581624"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基础梳理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521133"/>
            <a:ext cx="8128000" cy="206973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莎士比亚</a:t>
            </a:r>
            <a:r>
              <a:rPr lang="en-US" altLang="zh-CN" sz="2200" dirty="0">
                <a:solidFill>
                  <a:srgbClr val="000000"/>
                </a:solidFill>
                <a:latin typeface="Times New Roman" panose="02020603050405020304" pitchFamily="18" charset="0"/>
                <a:cs typeface="Times New Roman" panose="02020603050405020304" pitchFamily="18" charset="0"/>
              </a:rPr>
              <a:t>(1564—1616),</a:t>
            </a:r>
            <a:r>
              <a:rPr lang="zh-CN" altLang="zh-CN" sz="2200" dirty="0">
                <a:solidFill>
                  <a:srgbClr val="000000"/>
                </a:solidFill>
                <a:latin typeface="Times New Roman" panose="02020603050405020304" pitchFamily="18" charset="0"/>
                <a:cs typeface="Times New Roman" panose="02020603050405020304" pitchFamily="18" charset="0"/>
              </a:rPr>
              <a:t>欧洲文艺复兴时期英国伟大的诗人、戏剧家。一生共创作了</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篇叙事长诗</a:t>
            </a:r>
            <a:r>
              <a:rPr lang="en-US" altLang="zh-CN" sz="2200" dirty="0">
                <a:solidFill>
                  <a:srgbClr val="000000"/>
                </a:solidFill>
                <a:latin typeface="Times New Roman" panose="02020603050405020304" pitchFamily="18" charset="0"/>
                <a:cs typeface="Times New Roman" panose="02020603050405020304" pitchFamily="18" charset="0"/>
              </a:rPr>
              <a:t>,154</a:t>
            </a:r>
            <a:r>
              <a:rPr lang="zh-CN" altLang="zh-CN" sz="2200" dirty="0">
                <a:solidFill>
                  <a:srgbClr val="000000"/>
                </a:solidFill>
                <a:latin typeface="Times New Roman" panose="02020603050405020304" pitchFamily="18" charset="0"/>
                <a:cs typeface="Times New Roman" panose="02020603050405020304" pitchFamily="18" charset="0"/>
              </a:rPr>
              <a:t>首十四行诗和</a:t>
            </a:r>
            <a:r>
              <a:rPr lang="en-US" altLang="zh-CN" sz="2200" dirty="0">
                <a:solidFill>
                  <a:srgbClr val="000000"/>
                </a:solidFill>
                <a:latin typeface="Times New Roman" panose="02020603050405020304" pitchFamily="18" charset="0"/>
                <a:cs typeface="Times New Roman" panose="02020603050405020304" pitchFamily="18" charset="0"/>
              </a:rPr>
              <a:t>37</a:t>
            </a:r>
            <a:r>
              <a:rPr lang="zh-CN" altLang="zh-CN" sz="2200" dirty="0">
                <a:solidFill>
                  <a:srgbClr val="000000"/>
                </a:solidFill>
                <a:latin typeface="Times New Roman" panose="02020603050405020304" pitchFamily="18" charset="0"/>
                <a:cs typeface="Times New Roman" panose="02020603050405020304" pitchFamily="18" charset="0"/>
              </a:rPr>
              <a:t>部戏剧。主要作品有《李尔王》《哈姆莱特》《奥赛罗》《罗密欧与朱丽叶》《威尼斯商人》等。他的作品是人文主义文学的杰出代表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在世界文学史上占有极重要的地位。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38876198"/>
      </p:ext>
    </p:extLst>
  </p:cSld>
  <p:clrMapOvr>
    <a:masterClrMapping/>
  </p:clrMapOvr>
  <p:transition spd="slow">
    <p:strips dir="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2581624"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3" name="矩形 2"/>
          <p:cNvSpPr>
            <a:spLocks noChangeAspect="1"/>
          </p:cNvSpPr>
          <p:nvPr/>
        </p:nvSpPr>
        <p:spPr>
          <a:xfrm>
            <a:off x="508000" y="1412776"/>
            <a:ext cx="1321196" cy="498598"/>
          </a:xfrm>
          <a:prstGeom prst="rect">
            <a:avLst/>
          </a:prstGeom>
        </p:spPr>
        <p:txBody>
          <a:bodyPr wrap="none">
            <a:spAutoFit/>
          </a:bodyPr>
          <a:lstStyle/>
          <a:p>
            <a:pPr>
              <a:lnSpc>
                <a:spcPct val="120000"/>
              </a:lnSpc>
            </a:pPr>
            <a:r>
              <a:rPr lang="en-US" altLang="zh-CN" sz="2200" b="1" dirty="0">
                <a:solidFill>
                  <a:srgbClr val="000000"/>
                </a:solidFill>
                <a:latin typeface="Times New Roman" panose="02020603050405020304" pitchFamily="18" charset="0"/>
              </a:rPr>
              <a:t>1</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字音</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200" dirty="0"/>
          </a:p>
        </p:txBody>
      </p:sp>
      <p:graphicFrame>
        <p:nvGraphicFramePr>
          <p:cNvPr id="2" name="对象 1"/>
          <p:cNvGraphicFramePr>
            <a:graphicFrameLocks noChangeAspect="1"/>
          </p:cNvGraphicFramePr>
          <p:nvPr>
            <p:extLst>
              <p:ext uri="{D42A27DB-BD31-4B8C-83A1-F6EECF244321}">
                <p14:modId xmlns:p14="http://schemas.microsoft.com/office/powerpoint/2010/main" val="4057836767"/>
              </p:ext>
            </p:extLst>
          </p:nvPr>
        </p:nvGraphicFramePr>
        <p:xfrm>
          <a:off x="508000" y="1948762"/>
          <a:ext cx="8128000" cy="4360558"/>
        </p:xfrm>
        <a:graphic>
          <a:graphicData uri="http://schemas.openxmlformats.org/presentationml/2006/ole">
            <mc:AlternateContent xmlns:mc="http://schemas.openxmlformats.org/markup-compatibility/2006">
              <mc:Choice xmlns:v="urn:schemas-microsoft-com:vml" Requires="v">
                <p:oleObj spid="_x0000_s7202" name="文档" r:id="rId6" imgW="3893887" imgH="2089366" progId="Word.Document.12">
                  <p:embed/>
                </p:oleObj>
              </mc:Choice>
              <mc:Fallback>
                <p:oleObj name="文档" r:id="rId6" imgW="3893887" imgH="2089366" progId="Word.Document.12">
                  <p:embed/>
                  <p:pic>
                    <p:nvPicPr>
                      <p:cNvPr id="0" name=""/>
                      <p:cNvPicPr/>
                      <p:nvPr/>
                    </p:nvPicPr>
                    <p:blipFill>
                      <a:blip r:embed="rId7"/>
                      <a:stretch>
                        <a:fillRect/>
                      </a:stretch>
                    </p:blipFill>
                    <p:spPr>
                      <a:xfrm>
                        <a:off x="508000" y="1948762"/>
                        <a:ext cx="8128000" cy="4360558"/>
                      </a:xfrm>
                      <a:prstGeom prst="rect">
                        <a:avLst/>
                      </a:prstGeom>
                    </p:spPr>
                  </p:pic>
                </p:oleObj>
              </mc:Fallback>
            </mc:AlternateContent>
          </a:graphicData>
        </a:graphic>
      </p:graphicFrame>
    </p:spTree>
    <p:extLst>
      <p:ext uri="{BB962C8B-B14F-4D97-AF65-F5344CB8AC3E}">
        <p14:creationId xmlns:p14="http://schemas.microsoft.com/office/powerpoint/2010/main" val="2994052892"/>
      </p:ext>
    </p:extLst>
  </p:cSld>
  <p:clrMapOvr>
    <a:masterClrMapping/>
  </p:clrMapOvr>
  <mc:AlternateContent xmlns:mc="http://schemas.openxmlformats.org/markup-compatibility/2006">
    <mc:Choice xmlns:p14="http://schemas.microsoft.com/office/powerpoint/2010/main" Requires="p14">
      <p:transition spd="slow" p14:dur="1100">
        <p:pull dir="ld"/>
      </p:transition>
    </mc:Choice>
    <mc:Fallback>
      <p:transition spd="slow">
        <p:pull dir="ld"/>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2581624"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2" name="矩形 1"/>
          <p:cNvSpPr>
            <a:spLocks noChangeAspect="1"/>
          </p:cNvSpPr>
          <p:nvPr/>
        </p:nvSpPr>
        <p:spPr>
          <a:xfrm>
            <a:off x="508000" y="1224692"/>
            <a:ext cx="1603324" cy="498598"/>
          </a:xfrm>
          <a:prstGeom prst="rect">
            <a:avLst/>
          </a:prstGeom>
        </p:spPr>
        <p:txBody>
          <a:bodyPr wrap="none">
            <a:spAutoFit/>
          </a:bodyPr>
          <a:lstStyle/>
          <a:p>
            <a:pPr>
              <a:lnSpc>
                <a:spcPct val="120000"/>
              </a:lnSpc>
            </a:pPr>
            <a:r>
              <a:rPr lang="en-US" altLang="zh-CN" sz="2200" b="1" dirty="0" smtClean="0">
                <a:solidFill>
                  <a:srgbClr val="000000"/>
                </a:solidFill>
                <a:latin typeface="Times New Roman" panose="02020603050405020304" pitchFamily="18" charset="0"/>
              </a:rPr>
              <a:t>    2</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汉字</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200" dirty="0"/>
          </a:p>
        </p:txBody>
      </p:sp>
      <p:graphicFrame>
        <p:nvGraphicFramePr>
          <p:cNvPr id="3" name="对象 2"/>
          <p:cNvGraphicFramePr>
            <a:graphicFrameLocks noChangeAspect="1"/>
          </p:cNvGraphicFramePr>
          <p:nvPr>
            <p:extLst>
              <p:ext uri="{D42A27DB-BD31-4B8C-83A1-F6EECF244321}">
                <p14:modId xmlns:p14="http://schemas.microsoft.com/office/powerpoint/2010/main" val="4109973499"/>
              </p:ext>
            </p:extLst>
          </p:nvPr>
        </p:nvGraphicFramePr>
        <p:xfrm>
          <a:off x="508000" y="1681069"/>
          <a:ext cx="8128000" cy="2567959"/>
        </p:xfrm>
        <a:graphic>
          <a:graphicData uri="http://schemas.openxmlformats.org/presentationml/2006/ole">
            <mc:AlternateContent xmlns:mc="http://schemas.openxmlformats.org/markup-compatibility/2006">
              <mc:Choice xmlns:v="urn:schemas-microsoft-com:vml" Requires="v">
                <p:oleObj spid="_x0000_s27677" name="文档" r:id="rId6" imgW="3893887" imgH="1230077" progId="Word.Document.12">
                  <p:embed/>
                </p:oleObj>
              </mc:Choice>
              <mc:Fallback>
                <p:oleObj name="文档" r:id="rId6" imgW="3893887" imgH="1230077" progId="Word.Document.12">
                  <p:embed/>
                  <p:pic>
                    <p:nvPicPr>
                      <p:cNvPr id="0" name=""/>
                      <p:cNvPicPr/>
                      <p:nvPr/>
                    </p:nvPicPr>
                    <p:blipFill>
                      <a:blip r:embed="rId7"/>
                      <a:stretch>
                        <a:fillRect/>
                      </a:stretch>
                    </p:blipFill>
                    <p:spPr>
                      <a:xfrm>
                        <a:off x="508000" y="1681069"/>
                        <a:ext cx="8128000" cy="2567959"/>
                      </a:xfrm>
                      <a:prstGeom prst="rect">
                        <a:avLst/>
                      </a:prstGeom>
                    </p:spPr>
                  </p:pic>
                </p:oleObj>
              </mc:Fallback>
            </mc:AlternateContent>
          </a:graphicData>
        </a:graphic>
      </p:graphicFrame>
      <p:sp>
        <p:nvSpPr>
          <p:cNvPr id="8" name="矩形 7"/>
          <p:cNvSpPr>
            <a:spLocks noChangeAspect="1"/>
          </p:cNvSpPr>
          <p:nvPr/>
        </p:nvSpPr>
        <p:spPr>
          <a:xfrm>
            <a:off x="508000" y="3774185"/>
            <a:ext cx="8128000" cy="24910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解词语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孟浪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鲁莽草率。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自不量力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不能正确估量自己的能力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多指做力不能及的事情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当之无愧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当得起某种称号或荣誉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无须感到惭愧。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追踪求迹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按照行迹踪影去寻找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也比喻盲目效仿。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繁文缛节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烦琐而不必要的礼节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也泛指烦琐多余的事项。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85805196"/>
      </p:ext>
    </p:extLst>
  </p:cSld>
  <p:clrMapOvr>
    <a:masterClrMapping/>
  </p:clrMapOvr>
  <mc:AlternateContent xmlns:mc="http://schemas.openxmlformats.org/markup-compatibility/2006">
    <mc:Choice xmlns:p14="http://schemas.microsoft.com/office/powerpoint/2010/main" Requires="p14">
      <p:transition spd="slow" p14:dur="1100">
        <p:strips/>
      </p:transition>
    </mc:Choice>
    <mc:Fallback>
      <p:transition spd="slow">
        <p:strip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2581624"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2" name="矩形 1"/>
          <p:cNvSpPr>
            <a:spLocks noChangeAspect="1"/>
          </p:cNvSpPr>
          <p:nvPr/>
        </p:nvSpPr>
        <p:spPr>
          <a:xfrm>
            <a:off x="508000" y="1701069"/>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辨近义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莫名其妙</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莫可名状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辨析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莫名其妙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没有人能说明它的奥妙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道理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表示事情很奇怪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使人不明白。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莫可名状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不能用言语来形容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指事物极复杂微妙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无法描述。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用言语说出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描绘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按照以往的规则谁犯规谁取消成绩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为什么能要求重赛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真是</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莫名其妙</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静坐在静谧的大自然中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气定神闲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舒缓、绵长、柔软、曼妙的肢体语言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透着一种</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莫可名状</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的神秘之美。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904607" y="4171114"/>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203848" y="4974219"/>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81391600"/>
      </p:ext>
    </p:extLst>
  </p:cSld>
  <p:clrMapOvr>
    <a:masterClrMapping/>
  </p:clrMapOvr>
  <mc:AlternateContent xmlns:mc="http://schemas.openxmlformats.org/markup-compatibility/2006">
    <mc:Choice xmlns:p14="http://schemas.microsoft.com/office/powerpoint/2010/main" Requires="p14">
      <p:transition spd="slow" p14:dur="1100">
        <p:split orient="vert" dir="in"/>
      </p:transition>
    </mc:Choice>
    <mc:Fallback>
      <p:transition spd="slow">
        <p:split orient="vert"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2581624"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3" name="矩形 2"/>
          <p:cNvSpPr>
            <a:spLocks noChangeAspect="1"/>
          </p:cNvSpPr>
          <p:nvPr/>
        </p:nvSpPr>
        <p:spPr>
          <a:xfrm>
            <a:off x="508000" y="1556792"/>
            <a:ext cx="8128000" cy="415498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亦步亦趋</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拾人牙慧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辨析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两者都有缺乏创新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盲目模仿的意思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但词义的侧重点不同。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亦步亦趋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原意是你慢走我也慢走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你快走我也快走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你跑我也跑。比喻由于缺乏主张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或为了讨好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事事模仿或追随别人。侧重点是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盲目仿效、追随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拾人牙慧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比喻拾取别人的一言半语当作自己的话。侧重点是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缺乏创新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编创者们逐渐认识到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中国现代舞不能</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亦步亦趋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除了传承西方的固定技术外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还需结合本土艺术特色。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图省力、吃老本的思想惰性是文化创新的大忌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嚼饭与</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人和</a:t>
            </a:r>
            <a:r>
              <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u="sng" dirty="0" smtClean="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拾人牙慧</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的伪创新最为可恶。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6045211" y="4016081"/>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89526" y="5229200"/>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37019275"/>
      </p:ext>
    </p:extLst>
  </p:cSld>
  <p:clrMapOvr>
    <a:masterClrMapping/>
  </p:clrMapOvr>
  <mc:AlternateContent xmlns:mc="http://schemas.openxmlformats.org/markup-compatibility/2006">
    <mc:Choice xmlns:p14="http://schemas.microsoft.com/office/powerpoint/2010/main" Requires="p14">
      <p:transition spd="slow" p14:dur="1100">
        <p:pull dir="lu"/>
      </p:transition>
    </mc:Choice>
    <mc:Fallback>
      <p:transition spd="slow">
        <p:pull dir="l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259</TotalTime>
  <Words>3168</Words>
  <Application>Microsoft Office PowerPoint</Application>
  <PresentationFormat>全屏显示(4:3)</PresentationFormat>
  <Paragraphs>215</Paragraphs>
  <Slides>33</Slides>
  <Notes>0</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1</vt:i4>
      </vt:variant>
      <vt:variant>
        <vt:lpstr>幻灯片标题</vt:lpstr>
      </vt:variant>
      <vt:variant>
        <vt:i4>33</vt:i4>
      </vt:variant>
    </vt:vector>
  </HeadingPairs>
  <TitlesOfParts>
    <vt:vector size="46" baseType="lpstr">
      <vt:lpstr>NEU-BZ-S92</vt:lpstr>
      <vt:lpstr>方正书宋_GBK</vt:lpstr>
      <vt:lpstr>方正宋黑_GBK</vt:lpstr>
      <vt:lpstr>仿宋</vt:lpstr>
      <vt:lpstr>黑体</vt:lpstr>
      <vt:lpstr>楷体</vt:lpstr>
      <vt:lpstr>宋体</vt:lpstr>
      <vt:lpstr>微软雅黑</vt:lpstr>
      <vt:lpstr>Arial</vt:lpstr>
      <vt:lpstr>Calibri</vt:lpstr>
      <vt:lpstr>Times New Roman</vt:lpstr>
      <vt:lpstr>测控设计模板14新</vt:lpstr>
      <vt:lpstr>文档</vt:lpstr>
      <vt:lpstr>3　哈姆莱特</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第一单元  用事实说话</dc:title>
  <dc:creator>阳光暖暖</dc:creator>
  <cp:lastModifiedBy>dbc</cp:lastModifiedBy>
  <cp:revision>34</cp:revision>
  <dcterms:created xsi:type="dcterms:W3CDTF">2015-04-23T00:36:31Z</dcterms:created>
  <dcterms:modified xsi:type="dcterms:W3CDTF">2016-11-15T02:39:26Z</dcterms:modified>
</cp:coreProperties>
</file>