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74" r:id="rId2"/>
    <p:sldId id="265" r:id="rId3"/>
    <p:sldId id="311" r:id="rId4"/>
    <p:sldId id="344" r:id="rId5"/>
    <p:sldId id="345" r:id="rId6"/>
    <p:sldId id="346" r:id="rId7"/>
    <p:sldId id="347" r:id="rId8"/>
    <p:sldId id="266" r:id="rId9"/>
    <p:sldId id="350" r:id="rId10"/>
    <p:sldId id="351" r:id="rId11"/>
    <p:sldId id="352" r:id="rId12"/>
    <p:sldId id="269" r:id="rId13"/>
    <p:sldId id="355" r:id="rId14"/>
    <p:sldId id="283" r:id="rId15"/>
    <p:sldId id="356" r:id="rId16"/>
    <p:sldId id="357" r:id="rId17"/>
    <p:sldId id="358" r:id="rId18"/>
    <p:sldId id="270" r:id="rId19"/>
    <p:sldId id="359" r:id="rId20"/>
    <p:sldId id="360" r:id="rId21"/>
    <p:sldId id="361" r:id="rId2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2016-11-15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slide" Target="../slides/slide1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1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TextBox 16">
            <a:hlinkClick r:id="rId2" action="ppaction://hlinksldjump"/>
          </p:cNvPr>
          <p:cNvSpPr txBox="1"/>
          <p:nvPr userDrawn="1"/>
        </p:nvSpPr>
        <p:spPr>
          <a:xfrm>
            <a:off x="4905511" y="240903"/>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考点内引外联</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8" name="TextBox 34">
            <a:hlinkClick r:id="rId3" action="ppaction://hlinksldjump"/>
          </p:cNvPr>
          <p:cNvSpPr txBox="1"/>
          <p:nvPr userDrawn="1"/>
        </p:nvSpPr>
        <p:spPr>
          <a:xfrm>
            <a:off x="6241896" y="244964"/>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写作步步推进</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1" name="组合 20"/>
          <p:cNvGrpSpPr/>
          <p:nvPr userDrawn="1"/>
        </p:nvGrpSpPr>
        <p:grpSpPr>
          <a:xfrm>
            <a:off x="4852164" y="-27384"/>
            <a:ext cx="1443037" cy="880109"/>
            <a:chOff x="11613" y="1584001"/>
            <a:chExt cx="1443037" cy="733424"/>
          </a:xfrm>
        </p:grpSpPr>
        <p:pic>
          <p:nvPicPr>
            <p:cNvPr id="25" name="图片 2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27" name="TextBox 26">
              <a:hlinkClick r:id="rId3" action="ppaction://hlinksldjump"/>
            </p:cNvPr>
            <p:cNvSpPr txBox="1"/>
            <p:nvPr userDrawn="1"/>
          </p:nvSpPr>
          <p:spPr>
            <a:xfrm>
              <a:off x="53741" y="1764689"/>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考点内引外联</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18" name="TextBox 34">
            <a:hlinkClick r:id="rId4" action="ppaction://hlinksldjump"/>
          </p:cNvPr>
          <p:cNvSpPr txBox="1"/>
          <p:nvPr userDrawn="1"/>
        </p:nvSpPr>
        <p:spPr>
          <a:xfrm>
            <a:off x="6241896" y="244964"/>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写作步步推进</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50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down)">
                                      <p:cBhvr>
                                        <p:cTn id="8" dur="500"/>
                                        <p:tgtEl>
                                          <p:spTgt spid="21"/>
                                        </p:tgtEl>
                                      </p:cBhvr>
                                    </p:animEffect>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20" name="TextBox 16">
            <a:hlinkClick r:id="rId2" action="ppaction://hlinksldjump"/>
          </p:cNvPr>
          <p:cNvSpPr txBox="1"/>
          <p:nvPr userDrawn="1"/>
        </p:nvSpPr>
        <p:spPr>
          <a:xfrm>
            <a:off x="4905511" y="240903"/>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考点内引外联</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1" name="组合 20"/>
          <p:cNvGrpSpPr/>
          <p:nvPr userDrawn="1"/>
        </p:nvGrpSpPr>
        <p:grpSpPr>
          <a:xfrm>
            <a:off x="6197901" y="-27384"/>
            <a:ext cx="1443037" cy="880109"/>
            <a:chOff x="11613" y="2237065"/>
            <a:chExt cx="1443037" cy="733424"/>
          </a:xfrm>
        </p:grpSpPr>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25" name="TextBox 42">
              <a:hlinkClick r:id="rId4" action="ppaction://hlinksldjump"/>
            </p:cNvPr>
            <p:cNvSpPr txBox="1"/>
            <p:nvPr userDrawn="1"/>
          </p:nvSpPr>
          <p:spPr>
            <a:xfrm>
              <a:off x="52170" y="2452075"/>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写作步步推进</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down)">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34" name="组合 33"/>
          <p:cNvGrpSpPr/>
          <p:nvPr userDrawn="1"/>
        </p:nvGrpSpPr>
        <p:grpSpPr>
          <a:xfrm>
            <a:off x="4947050" y="29753"/>
            <a:ext cx="1154483" cy="584775"/>
            <a:chOff x="29482" y="1624652"/>
            <a:chExt cx="1154483" cy="487312"/>
          </a:xfrm>
        </p:grpSpPr>
        <p:sp>
          <p:nvSpPr>
            <p:cNvPr id="35" name="TextBox 34"/>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36" name="TextBox 35">
              <a:hlinkClick r:id="rId4"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4" name="组合 43"/>
          <p:cNvGrpSpPr/>
          <p:nvPr userDrawn="1"/>
        </p:nvGrpSpPr>
        <p:grpSpPr>
          <a:xfrm>
            <a:off x="6167395" y="29755"/>
            <a:ext cx="1261884" cy="584775"/>
            <a:chOff x="29482" y="2276803"/>
            <a:chExt cx="1261884" cy="487312"/>
          </a:xfrm>
        </p:grpSpPr>
        <p:sp>
          <p:nvSpPr>
            <p:cNvPr id="45" name="TextBox 44"/>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46" name="TextBox 45">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7" name="组合 46"/>
          <p:cNvGrpSpPr/>
          <p:nvPr userDrawn="1"/>
        </p:nvGrpSpPr>
        <p:grpSpPr>
          <a:xfrm>
            <a:off x="7543337" y="-27384"/>
            <a:ext cx="1443037" cy="880109"/>
            <a:chOff x="11613" y="2907777"/>
            <a:chExt cx="1443037" cy="733424"/>
          </a:xfrm>
        </p:grpSpPr>
        <p:pic>
          <p:nvPicPr>
            <p:cNvPr id="48" name="图片 4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9" name="TextBox 48"/>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UXIE TUOZHAN</a:t>
              </a:r>
              <a:endParaRPr lang="zh-CN" altLang="en-US" sz="1000" dirty="0">
                <a:solidFill>
                  <a:schemeClr val="bg1"/>
                </a:solidFill>
              </a:endParaRPr>
            </a:p>
          </p:txBody>
        </p:sp>
        <p:sp>
          <p:nvSpPr>
            <p:cNvPr id="50" name="TextBox 49">
              <a:hlinkClick r:id="rId6"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读写拓展</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25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53" presetClass="entr" presetSubtype="16" fill="hold" nodeType="withEffect">
                                  <p:stCondLst>
                                    <p:cond delay="500"/>
                                  </p:stCondLst>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ppt_w</p:attrName>
                                        </p:attrNameLst>
                                      </p:cBhvr>
                                      <p:tavLst>
                                        <p:tav tm="0">
                                          <p:val>
                                            <p:fltVal val="0"/>
                                          </p:val>
                                        </p:tav>
                                        <p:tav tm="100000">
                                          <p:val>
                                            <p:strVal val="#ppt_w"/>
                                          </p:val>
                                        </p:tav>
                                      </p:tavLst>
                                    </p:anim>
                                    <p:anim calcmode="lin" valueType="num">
                                      <p:cBhvr>
                                        <p:cTn id="19" dur="500" fill="hold"/>
                                        <p:tgtEl>
                                          <p:spTgt spid="44"/>
                                        </p:tgtEl>
                                        <p:attrNameLst>
                                          <p:attrName>ppt_h</p:attrName>
                                        </p:attrNameLst>
                                      </p:cBhvr>
                                      <p:tavLst>
                                        <p:tav tm="0">
                                          <p:val>
                                            <p:fltVal val="0"/>
                                          </p:val>
                                        </p:tav>
                                        <p:tav tm="100000">
                                          <p:val>
                                            <p:strVal val="#ppt_h"/>
                                          </p:val>
                                        </p:tav>
                                      </p:tavLst>
                                    </p:anim>
                                    <p:animEffect transition="in" filter="fade">
                                      <p:cBhvr>
                                        <p:cTn id="20" dur="500"/>
                                        <p:tgtEl>
                                          <p:spTgt spid="44"/>
                                        </p:tgtEl>
                                      </p:cBhvr>
                                    </p:animEffect>
                                  </p:childTnLst>
                                </p:cTn>
                              </p:par>
                              <p:par>
                                <p:cTn id="21" presetID="12" presetClass="entr" presetSubtype="1" fill="hold" nodeType="withEffect">
                                  <p:stCondLst>
                                    <p:cond delay="50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p:tgtEl>
                                          <p:spTgt spid="47"/>
                                        </p:tgtEl>
                                        <p:attrNameLst>
                                          <p:attrName>ppt_y</p:attrName>
                                        </p:attrNameLst>
                                      </p:cBhvr>
                                      <p:tavLst>
                                        <p:tav tm="0">
                                          <p:val>
                                            <p:strVal val="#ppt_y-#ppt_h*1.125000"/>
                                          </p:val>
                                        </p:tav>
                                        <p:tav tm="100000">
                                          <p:val>
                                            <p:strVal val="#ppt_y"/>
                                          </p:val>
                                        </p:tav>
                                      </p:tavLst>
                                    </p:anim>
                                    <p:animEffect transition="in" filter="wipe(down)">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b="1" dirty="0" smtClean="0"/>
              <a:t>单元知能整合</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slide" Target="slide18.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slide" Target="slide18.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slide" Target="slide18.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slide" Target="slide18.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slide" Target="slide18.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slide" Target="slide18.xml"/></Relationships>
</file>

<file path=ppt/slides/_rels/slide1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slide" Target="slide18.xml"/></Relationships>
</file>

<file path=ppt/slides/_rels/slide2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slide" Target="slide18.xml"/></Relationships>
</file>

<file path=ppt/slides/_rels/slide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dirty="0"/>
              <a:t>单元知能整合</a:t>
            </a:r>
            <a:endParaRPr lang="zh-CN" altLang="zh-CN" dirty="0"/>
          </a:p>
        </p:txBody>
      </p:sp>
    </p:spTree>
    <p:extLst>
      <p:ext uri="{BB962C8B-B14F-4D97-AF65-F5344CB8AC3E}">
        <p14:creationId xmlns:p14="http://schemas.microsoft.com/office/powerpoint/2010/main" val="591445002"/>
      </p:ext>
    </p:extLst>
  </p:cSld>
  <p:clrMapOvr>
    <a:masterClrMapping/>
  </p:clrMapOvr>
  <p:transition spd="slow">
    <p:wipe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阅读下面的这首宋词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西江月</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题溧阳三塔寺</a:t>
            </a:r>
            <a:r>
              <a:rPr lang="zh-CN" altLang="zh-CN" sz="2200" baseline="30000" dirty="0">
                <a:solidFill>
                  <a:srgbClr val="000000"/>
                </a:solidFill>
                <a:latin typeface="NEU-BZ-S92"/>
                <a:cs typeface="宋体" panose="02010600030101010101" pitchFamily="2" charset="-122"/>
              </a:rPr>
              <a:t>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张孝祥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问讯湖边春色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重来又是三年。东风吹我过湖船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杨柳丝丝拂面。</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世路如今已惯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此心到处悠然。寒光亭下水连天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飞起沙鸥一片。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三塔寺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在今江苏溧阳市三塔湖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寺内有寒光亭。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这首词描写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手法多样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试简要赏析。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61202805"/>
      </p:ext>
    </p:extLst>
  </p:cSld>
  <p:clrMapOvr>
    <a:masterClrMapping/>
  </p:clrMapOvr>
  <mc:AlternateContent xmlns:mc="http://schemas.openxmlformats.org/markup-compatibility/2006">
    <mc:Choice xmlns:p14="http://schemas.microsoft.com/office/powerpoint/2010/main" Requires="p14">
      <p:transition spd="slow" p14:dur="1600">
        <p:dissolve/>
      </p:transition>
    </mc:Choice>
    <mc:Fallback>
      <p:transition spd="slow">
        <p:dissolv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7982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此题考查鉴赏诗歌的表达技巧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从题目要求看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是就全篇而言的。上片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东风吹我过湖船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杨柳丝丝拂面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明显运用拟人手法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寒光亭下水连天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飞起沙鸥一片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明显运用夸张手法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同时又是动静结合。答题时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要先用一两个词语准确地指出运用了何种手法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然后结合相关语句阐释作者是怎样运用这种手法的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看看这种手法表达了作者怎样的感情。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运用拟人手法写春风杨柳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东风似乎有意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轻轻吹拂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渡过湖波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杨柳似乎含情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微微摆动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丝丝擦着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面。词人不说船乘风势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人触柳丝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而说风助船行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柳拂人面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正是寓情于物的拟人写法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从而创造出一个物我合一、通体和谐的艺术境界。</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运用夸张手法写湖水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寒光亭下一碧万顷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犹如辽阔无际的蓝天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在这明丽如画的水天之间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一群沙鸥展翅飞起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自由翱翔。一静一动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动静结合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有点有面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点面交映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使得整个画面充满了蓬勃的生气。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17191495"/>
      </p:ext>
    </p:extLst>
  </p:cSld>
  <p:clrMapOvr>
    <a:masterClrMapping/>
  </p:clrMapOvr>
  <mc:AlternateContent xmlns:mc="http://schemas.openxmlformats.org/markup-compatibility/2006">
    <mc:Choice xmlns:p14="http://schemas.microsoft.com/office/powerpoint/2010/main" Requires="p14">
      <p:transition spd="slow" p14:dur="1600">
        <p:split/>
      </p:transition>
    </mc:Choice>
    <mc:Fallback>
      <p:transition spd="slow">
        <p:spli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84399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写法指导</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166861"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37231"/>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纵向展开议论是议论文常用的一种结构方式。它主要采用层进式结构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即文章各层次之间是层层深入、步步推进的关系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各层的前后顺序有严格要求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不能随意改动。根据层次间的逻辑关系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我们可以按以下思路进行写作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层层推进。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解决问题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这是议论文常用的论证结构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也是纵向展开议论的常用思路。文章开头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先亮明自己的观点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然后围绕观点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展开论证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在论证中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各分论点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按照一定的逻辑顺序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由浅入深或由小到大逐层展开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最后总结收束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深化升华。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设问作答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探究本质。这就是我们常说的层进法。写作时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思路有由远到近、由小到大、由轻到重、由次到主、由易到难、由表及里等。各分论点之间意旨层层递进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直达问题的本质。也就是遵循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怎么办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这样一个思路。通过层层论述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问题也就得到了解决。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76317821"/>
      </p:ext>
    </p:extLst>
  </p:cSld>
  <p:clrMapOvr>
    <a:masterClrMapping/>
  </p:clrMapOvr>
  <mc:AlternateContent xmlns:mc="http://schemas.openxmlformats.org/markup-compatibility/2006">
    <mc:Choice xmlns:p14="http://schemas.microsoft.com/office/powerpoint/2010/main" Requires="p14">
      <p:transition spd="slow" p14:dur="1300">
        <p:pull dir="r"/>
      </p:transition>
    </mc:Choice>
    <mc:Fallback>
      <p:transition spd="slow">
        <p:pull dir="r"/>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84399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写法指导</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166861"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观点批驳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抽丝剥茧。这种思路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一般是就某些热点问题进行批驳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先列出某种错误的观点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然后分析产生的原因和危害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在这一个环节里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又往往正反论证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增强说服力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最后阐明自己的观点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提出解决办法。这种方式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就像把一个蚕茧拿在手里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然后抽丝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一层层剥开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直到见到里面的蛹。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纵向展开的议论文各层次之间是层层深入步步推进的。这种文章思路清晰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说理透彻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富有说服力。写作时一般还会把它和横向结构灵活地结合在一起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从而收到更好的表达效果。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24750281"/>
      </p:ext>
    </p:extLst>
  </p:cSld>
  <p:clrMapOvr>
    <a:masterClrMapping/>
  </p:clrMapOvr>
  <mc:AlternateContent xmlns:mc="http://schemas.openxmlformats.org/markup-compatibility/2006">
    <mc:Choice xmlns:p14="http://schemas.microsoft.com/office/powerpoint/2010/main" Requires="p14">
      <p:transition spd="slow" p14:dur="1300">
        <p:cut thruBlk="1"/>
      </p:transition>
    </mc:Choice>
    <mc:Fallback>
      <p:transition spd="slow">
        <p:cut thruBlk="1"/>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84399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写法指导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根据以下材料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选取角度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文体不限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诗歌除外。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俗话说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有话则长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无话则短。有人却说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有话则短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无话则长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别人已说的我不必再说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别人无话可说处我也许有话要说。有时这是个性的彰显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有时则是创新意识的闪现。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17266785"/>
      </p:ext>
    </p:extLst>
  </p:cSld>
  <p:clrMapOvr>
    <a:masterClrMapping/>
  </p:clrMapOvr>
  <mc:AlternateContent xmlns:mc="http://schemas.openxmlformats.org/markup-compatibility/2006">
    <mc:Choice xmlns:p14="http://schemas.microsoft.com/office/powerpoint/2010/main" Requires="p14">
      <p:transition spd="slow" p14:dur="1300">
        <p:pull/>
      </p:transition>
    </mc:Choice>
    <mc:Fallback>
      <p:transition spd="slow">
        <p:pull/>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84399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写法指导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不一样的烟火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醉笑陪君三万场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不诉离伤。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自古以来都是有酒就酣畅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有愁就倾肠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而突然来了这一句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不诉离伤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倍感新异。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宋代婉约词大多缠绵悱恻、凄婉动人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其中柳永的长调更是声情绵邈、缱绻柔肠。只一篇《雨霖铃》便唱尽离伤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此后难有胜者。但可惜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宋词偏偏都喜欢诉那离情别绪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虽说没有重章合曲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但殊途同归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无非都绕进了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一曲长歌婉转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一顾只影阑珊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的格调。读一篇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百转回肠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读两首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有所感伤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但到了第三首四首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不消说心中乏味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视觉疲劳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在所难免。所以尤其到了北宋后期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词人们大都落入庸庸之道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只有少数颜色不一样的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烟火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才得以在古今文化长卷上再次华丽绽放。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53808884"/>
      </p:ext>
    </p:extLst>
  </p:cSld>
  <p:clrMapOvr>
    <a:masterClrMapping/>
  </p:clrMapOvr>
  <mc:AlternateContent xmlns:mc="http://schemas.openxmlformats.org/markup-compatibility/2006">
    <mc:Choice xmlns:p14="http://schemas.microsoft.com/office/powerpoint/2010/main" Requires="p14">
      <p:transition spd="slow" p14:dur="1300">
        <p:cover dir="d"/>
      </p:transition>
    </mc:Choice>
    <mc:Fallback>
      <p:transition spd="slow">
        <p:cover dir="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84399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写法指导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51465"/>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不知历史是否真的会重演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绚烂的宋词之风在当今歌坛上竟得以延续。各种陈词滥调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竟也引得一时风起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直到林夕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颜色不一样的烟火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的出现。曾关注过《天天向上》林夕上的那期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主持人刁难他用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锅铲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锅铲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这似乎从未进入文人视线的平常工具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在林夕眼里却能翻滚着酸甜苦辣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煎熬出人生百味。被说俗说滥之物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无话可说之物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林夕却能将它们写出不一样的光彩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无话则长。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颜色不一样的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烟火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不是在哪里都能绽放。正如职场上都习惯于在总结会上这样开头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好的我就不说了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不足的方面我来谈一谈。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但一直奇怪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好的地方为什么不讲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是众人都夸遍而无话可说吗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想来未必。正是因为无话可说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无话则长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的人才显得特立独行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一番异世见解独具匠心。就如山人的妙计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妙就妙在想世人之未想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度常人所未度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独具只眼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遗世独立。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96700226"/>
      </p:ext>
    </p:extLst>
  </p:cSld>
  <p:clrMapOvr>
    <a:masterClrMapping/>
  </p:clrMapOvr>
  <mc:AlternateContent xmlns:mc="http://schemas.openxmlformats.org/markup-compatibility/2006">
    <mc:Choice xmlns:p14="http://schemas.microsoft.com/office/powerpoint/2010/main" Requires="p14">
      <p:transition spd="slow" p14:dur="1300">
        <p:strips dir="rd"/>
      </p:transition>
    </mc:Choice>
    <mc:Fallback>
      <p:transition spd="slow">
        <p:strips dir="r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84399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写法指导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追求与众不同固然不错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但那些看似不一样的颜色为何不会都绽放异光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做一个特立独行的人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也成了可以呼出的口号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刻意地只求新异反让人觉得矫情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失了自我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当然不会出彩绽光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就像用胭脂粉饰了的东施终究比不上不着粉黛、溪头浣纱的西子。即使是耍些心机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用一个已经被证明的方程式去玩游戏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然后暂时得益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也终将会被管理员因开挂而封锁你的账号。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只有真正拥有属于自己的不一样的颜色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才能在烟火绽放的瞬间让全世界都瞩目。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夜空晴阔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我悠然轻唱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我就是我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是颜色不一样的烟火。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39006926"/>
      </p:ext>
    </p:extLst>
  </p:cSld>
  <p:clrMapOvr>
    <a:masterClrMapping/>
  </p:clrMapOvr>
  <mc:AlternateContent xmlns:mc="http://schemas.openxmlformats.org/markup-compatibility/2006">
    <mc:Choice xmlns:p14="http://schemas.microsoft.com/office/powerpoint/2010/main" Requires="p14">
      <p:transition spd="slow" p14:dur="1300">
        <p:strips/>
      </p:transition>
    </mc:Choice>
    <mc:Fallback>
      <p:transition spd="slow">
        <p:strip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39716" y="84399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写法指导</a:t>
            </a:r>
          </a:p>
        </p:txBody>
      </p:sp>
      <p:sp>
        <p:nvSpPr>
          <p:cNvPr id="7" name="矩形 6">
            <a:hlinkClick r:id="rId3" action="ppaction://hlinksldjump"/>
          </p:cNvPr>
          <p:cNvSpPr/>
          <p:nvPr/>
        </p:nvSpPr>
        <p:spPr>
          <a:xfrm>
            <a:off x="130276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166861"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写作练习</a:t>
            </a:r>
          </a:p>
        </p:txBody>
      </p:sp>
      <p:sp>
        <p:nvSpPr>
          <p:cNvPr id="3" name="矩形 2"/>
          <p:cNvSpPr>
            <a:spLocks noChangeAspect="1"/>
          </p:cNvSpPr>
          <p:nvPr/>
        </p:nvSpPr>
        <p:spPr>
          <a:xfrm>
            <a:off x="508000" y="1131325"/>
            <a:ext cx="8128000" cy="57261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有一对母女相依为命。一天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女儿上学前提醒久病在床的母亲要按时服药。放学后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母亲敷衍女儿说吃过药了。女儿将药瓶中的药物倒出来一粒粒数过之后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责怪道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您根本没吃。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母亲一愣之后紧紧拥住女儿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泪水夺眶而出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生活就是这样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最感人的故事往往很平凡。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选择一个角度构思作文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自主确定立意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写作提示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生活中不可能尽是轰轰烈烈的大事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平凡的故事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可能蕴藏着最宝贵的东西。女儿数药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却深含着母女深情。这则背景材料本身就让人感受到那绵绵不尽、如涓涓细流般的母女之情。把握住平凡的生活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珍惜所拥有的事物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等到有一天将所有的记忆拿出来晾晒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你会发现平凡的色彩也可以如此悦目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平凡的人生也值得你去自豪。</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39716" y="84399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写法指导</a:t>
            </a:r>
          </a:p>
        </p:txBody>
      </p:sp>
      <p:sp>
        <p:nvSpPr>
          <p:cNvPr id="7" name="矩形 6">
            <a:hlinkClick r:id="rId3" action="ppaction://hlinksldjump"/>
          </p:cNvPr>
          <p:cNvSpPr/>
          <p:nvPr/>
        </p:nvSpPr>
        <p:spPr>
          <a:xfrm>
            <a:off x="130276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166861"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写作练习</a:t>
            </a:r>
          </a:p>
        </p:txBody>
      </p:sp>
      <p:sp>
        <p:nvSpPr>
          <p:cNvPr id="2" name="矩形 1"/>
          <p:cNvSpPr>
            <a:spLocks noChangeAspect="1"/>
          </p:cNvSpPr>
          <p:nvPr/>
        </p:nvSpPr>
        <p:spPr>
          <a:xfrm>
            <a:off x="508000" y="1135761"/>
            <a:ext cx="8128000" cy="5863144"/>
          </a:xfrm>
          <a:prstGeom prst="rect">
            <a:avLst/>
          </a:prstGeom>
        </p:spPr>
        <p:txBody>
          <a:bodyPr>
            <a:spAutoFit/>
          </a:bodyPr>
          <a:lstStyle/>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蹲下去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请蹲下去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细细观察一棵草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哪怕是一棵最平常、最弱小的草。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草也是一个生命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生命与生命相对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你不再是观察草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而是面对着另一个生命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交流、领悟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草也不再是观察你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草面对着你这庞大而复杂的另一生命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将自由地显示出自己的全部尊严、醒悟与憧憬。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蹲下去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请蹲下去</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读完材料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你有什么感想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请写一篇文章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角度自选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立意自定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除诗歌外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文体自选。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写作提示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这则材料蕴含着很深刻的人生哲理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世界上的万事万物共同组成了这个大千世界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而其中的每个生命都自成一道风景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每个生命都是平等、伟大、厚重的。我们应该敬畏生命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尊重生命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善待万物。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蹲下去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请蹲下去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的反复叮咛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又能让我们联想到简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爱所说的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我们是平等的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我们不是无感情的机器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任何生命都不容藐视、践踏。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67967247"/>
      </p:ext>
    </p:extLst>
  </p:cSld>
  <p:clrMapOvr>
    <a:masterClrMapping/>
  </p:clrMapOvr>
  <p:transition spd="slow">
    <p:cover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135761"/>
            <a:ext cx="8128000" cy="572611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鉴赏诗歌的表达技巧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诗歌的表达技巧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是指作者在谋篇布局、选材立意、遣词造句、塑造形象、写景状物、抒发感情等方面运用的方法和手段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主要包括表达方式、表现手法和修辞手法等。鉴赏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即对诗歌的表达技巧进行感受、理解、鉴定和欣赏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并作出自己的评判。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对诗歌表达技巧的鉴赏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要注意如下几个方面的问题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首先要明确类型和鉴赏角度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表达技巧是一个非常宽泛的概念。从诗歌鉴赏的角度说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诗歌的表达技巧包括三方面的内容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记叙、描写、议论、抒情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比喻、借代、夸张、对偶、比拟、排比、设问、反问、起兴、互文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用典、联想、想象、衬托或烘托、渲染、象征、对比、对照、抑扬、照应、动静、正侧、直抒胸臆、借景抒情、融情于景、托物言志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。鉴赏时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要注意是从局部的角度还是从整篇的角度入手。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mc:Choice xmlns:p14="http://schemas.microsoft.com/office/powerpoint/2010/main" Requires="p14">
      <p:transition spd="slow" p14:dur="2000">
        <p:cut thruBlk="1"/>
      </p:transition>
    </mc:Choice>
    <mc:Fallback>
      <p:transition spd="slow">
        <p:cut thruBlk="1"/>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39716" y="84399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写法指导</a:t>
            </a:r>
          </a:p>
        </p:txBody>
      </p:sp>
      <p:sp>
        <p:nvSpPr>
          <p:cNvPr id="7" name="矩形 6">
            <a:hlinkClick r:id="rId3" action="ppaction://hlinksldjump"/>
          </p:cNvPr>
          <p:cNvSpPr/>
          <p:nvPr/>
        </p:nvSpPr>
        <p:spPr>
          <a:xfrm>
            <a:off x="130276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166861"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写作练习</a:t>
            </a:r>
          </a:p>
        </p:txBody>
      </p:sp>
      <p:sp>
        <p:nvSpPr>
          <p:cNvPr id="4" name="矩形 3"/>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英国牛津大学发现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有着</a:t>
            </a:r>
            <a:r>
              <a:rPr lang="en-US" altLang="zh-CN" sz="2200" dirty="0">
                <a:solidFill>
                  <a:srgbClr val="000000"/>
                </a:solidFill>
                <a:latin typeface="Times New Roman" panose="02020603050405020304" pitchFamily="18" charset="0"/>
                <a:cs typeface="Times New Roman" panose="02020603050405020304" pitchFamily="18" charset="0"/>
              </a:rPr>
              <a:t>350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年历史的学校大礼堂的横梁已经风干朽化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必须得更换。这二十根横梁由巨大的橡木制成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可到哪里去找长得一般粗壮的橡树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来保持这所有着几百年历史的大礼堂的原有风貌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学校园艺师向校方报告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当年的设计师已经预想到这种情况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所以早在校内一块土地上安排种植了大片橡树林。在一代代园艺师的守护下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每棵橡树的尺寸都超过了横梁所需。大礼堂的横梁问题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可以圆满解决了。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选准角度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不要脱离材料内容和含意的范围作文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12096260"/>
      </p:ext>
    </p:extLst>
  </p:cSld>
  <p:clrMapOvr>
    <a:masterClrMapping/>
  </p:clrMapOvr>
  <p:transition spd="slow">
    <p:strips dir="l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39716" y="84399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写法指导</a:t>
            </a:r>
          </a:p>
        </p:txBody>
      </p:sp>
      <p:sp>
        <p:nvSpPr>
          <p:cNvPr id="7" name="矩形 6">
            <a:hlinkClick r:id="rId3" action="ppaction://hlinksldjump"/>
          </p:cNvPr>
          <p:cNvSpPr/>
          <p:nvPr/>
        </p:nvSpPr>
        <p:spPr>
          <a:xfrm>
            <a:off x="130276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166861"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写作练习</a:t>
            </a: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写作提示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这则材料作文的立意可以从设计师、园艺师的角度出发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设计师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园艺师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预想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守护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等关键词。</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从设计师的角度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可以写要有远见卓识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要有预见性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要未雨绸缪、防患未然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要早做准备、考虑周密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有备无患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高度的责任感等。</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从园艺师的角度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可以写尽责守护等。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67654010"/>
      </p:ext>
    </p:extLst>
  </p:cSld>
  <p:clrMapOvr>
    <a:masterClrMapping/>
  </p:clrMapOvr>
  <p:transition spd="slow">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268760"/>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如柳永《雨霖铃》一词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都门帐饮无绪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留恋处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兰舟催发。执手相看泪眼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竟无语凝噎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采用了白描手法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属于从表达方式的角度进行鉴赏的。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今宵酒醒何处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杨柳岸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晓风残月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采用了设问的手法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属于从修辞手法的角度进行鉴赏的。整首词上片景物渲染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用了融情于景、情景交融的手法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下片虚写烟波暮霭、晓风残月的别后情景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采用了虚实结合的手法。全词情景交融、虚实相生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是从表现手法的角度进行鉴赏的。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再如辛弃疾的《永遇乐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京口北固亭怀古》一词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从整篇的角度看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采用了借典抒情的手法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成功地运用了孙权、刘裕、刘义隆、拓跋焘、廉颇等人的故事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借助这些历史事实含蓄自然而又充分地表达了自己的思想感情。这是从整体的角度、从表现手法方面进行鉴赏的。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35968812"/>
      </p:ext>
    </p:extLst>
  </p:cSld>
  <p:clrMapOvr>
    <a:masterClrMapping/>
  </p:clrMapOvr>
  <mc:AlternateContent xmlns:mc="http://schemas.openxmlformats.org/markup-compatibility/2006">
    <mc:Choice xmlns:p14="http://schemas.microsoft.com/office/powerpoint/2010/main" Requires="p14">
      <p:transition spd="slow" p14:dur="2000">
        <p:pull dir="r"/>
      </p:transition>
    </mc:Choice>
    <mc:Fallback>
      <p:transition spd="slow">
        <p:pull dir="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05490"/>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准确辨析易混的表达技巧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比如借景抒情与托物言志。两者有相似之处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都是借某种景物来抒情的。但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借景抒情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中所借之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具有临时性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一般是眼前实实在在的景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通常是多种景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需要从多方面来细致描绘出这些景物的自然形态特点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所抒之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多是指热爱、愤怒、赞美、快乐、悲伤等情感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情与景都是临时性的。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托物言志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中所托之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一般具有一种约定俗成的性质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通过特定的容易引起联想的具体形象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表现的是某种概念、思想、情操、追求等。作者的描写多聚焦在一个主体事物之中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兼备的。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如辛弃疾的《水龙吟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登建康赏心亭》一词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上片描写了登临看到的一幅楚天千里、辽远空阔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秋色无边无际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大江流向天边的烟波浩渺秋景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就属于借景抒情或寓情于景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而不是托物言志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而陆游的《咏梅》就属于托物言志而不是借景抒情。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85340284"/>
      </p:ext>
    </p:extLst>
  </p:cSld>
  <p:clrMapOvr>
    <a:masterClrMapping/>
  </p:clrMapOvr>
  <mc:AlternateContent xmlns:mc="http://schemas.openxmlformats.org/markup-compatibility/2006">
    <mc:Choice xmlns:p14="http://schemas.microsoft.com/office/powerpoint/2010/main" Requires="p14">
      <p:transition spd="slow" p14:dur="2000">
        <p:strips/>
      </p:transition>
    </mc:Choice>
    <mc:Fallback>
      <p:transition spd="slow">
        <p:strip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再如衬托与对比。衬托是利用事物间相近或对立的元素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用一些事物作为陪衬来突出所要表现的事物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对比是把两个对立事物或一个事物的两个对立面进行对照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突出事物特点。二者的区别主要是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衬托有主有次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对比不分主次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对比主体双双出现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衬托主体未必出现。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如苏轼《念奴娇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赤壁怀古》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大江东去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浪淘尽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千古风流人物。故垒西边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人道是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三国周郎赤壁。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这里要塑造的人物形象是周瑜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千古风流人物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并由此引出赤壁之战时的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多少豪杰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最后才集中为周瑜一人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突出了周瑜在作者心中的主要地位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是衬托手法。而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多情应笑我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早生华发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则是将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与周瑜进行对比了。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65875216"/>
      </p:ext>
    </p:extLst>
  </p:cSld>
  <p:clrMapOvr>
    <a:masterClrMapping/>
  </p:clrMapOvr>
  <mc:AlternateContent xmlns:mc="http://schemas.openxmlformats.org/markup-compatibility/2006">
    <mc:Choice xmlns:p14="http://schemas.microsoft.com/office/powerpoint/2010/main" Requires="p14">
      <p:transition spd="slow" p14:dur="2000">
        <p:strips/>
      </p:transition>
    </mc:Choice>
    <mc:Fallback>
      <p:transition spd="slow">
        <p:strip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126214"/>
            <a:ext cx="8128000" cy="57261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要理清答题思路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在分析诗歌的表达技巧时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不仅仅要知道表达技巧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更重要的是要知道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这种表达技巧本身的表达效果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怎么样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这种表达技巧对表达诗歌思想感情的作用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。对表达技巧的鉴赏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重点考查的不是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怎么样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。在回答此类问题时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应注意在辨识表达技巧的基础上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熟练掌握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怎么样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这一答题思路。具体说来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有以下步骤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必须准确地指出用了什么表现手法或何种技巧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其次才是对相关表达技巧的具体的鉴赏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结合相关诗句说说这个手法的内容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在诗歌中的具体运用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说说作者采取这种手法的原因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解释这种手法表达了诗人怎样的情感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传达了怎样的旨趣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运用该手法的好处。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52370628"/>
      </p:ext>
    </p:extLst>
  </p:cSld>
  <p:clrMapOvr>
    <a:masterClrMapping/>
  </p:clrMapOvr>
  <mc:AlternateContent xmlns:mc="http://schemas.openxmlformats.org/markup-compatibility/2006">
    <mc:Choice xmlns:p14="http://schemas.microsoft.com/office/powerpoint/2010/main" Requires="p14">
      <p:transition spd="slow" p14:dur="2000">
        <p:split orient="vert"/>
      </p:transition>
    </mc:Choice>
    <mc:Fallback>
      <p:transition spd="slow">
        <p:split orient="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要注意在鉴赏过程中的语言表述必须是将诗歌的意境解释和形式技巧的鉴赏结合在一起的流畅优美的赏析。解题格式可以参照以下示例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赏析修辞方法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分析表达作用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主旨情感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赏析表达方式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怎样叙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抒什么情。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赏析表现手法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主旨情感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13473503"/>
      </p:ext>
    </p:extLst>
  </p:cSld>
  <p:clrMapOvr>
    <a:masterClrMapping/>
  </p:clrMapOvr>
  <mc:AlternateContent xmlns:mc="http://schemas.openxmlformats.org/markup-compatibility/2006">
    <mc:Choice xmlns:p14="http://schemas.microsoft.com/office/powerpoint/2010/main" Requires="p14">
      <p:transition spd="slow" p14:dur="2000">
        <p:strips dir="ld"/>
      </p:transition>
    </mc:Choice>
    <mc:Fallback>
      <p:transition spd="slow">
        <p:strips dir="l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阅读下面这首宋词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减字木兰花</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春月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春庭月午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摇荡香醪光欲舞。步转回廊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半落梅花婉娩香。</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轻云薄雾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总是少年行乐处。不似秋光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只与离人照断肠。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苏词运用了哪些手法描写春月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mc:Choice xmlns:p14="http://schemas.microsoft.com/office/powerpoint/2010/main" Requires="p14">
      <p:transition spd="slow" p14:dur="1600">
        <p:split orient="vert"/>
      </p:transition>
    </mc:Choice>
    <mc:Fallback>
      <p:transition spd="slow">
        <p:split orient="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此题考查鉴赏诗歌的表现手法。结合诗歌的具体内容看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词人写的是春季午夜的月光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是拟人手法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春庭的月光与秋庭的月光不同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春庭的月光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轻云薄雾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给人以朦胧之美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秋庭的月光只与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离人照断肠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是对比。结合诗歌的题目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可知这是词人写旧友重逢的欢乐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是对月光善解人意的赞美之情。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运用了拟人的修辞手法。春季月夜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与友人聚首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月光、月影在酒杯中浮动欲舞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写出了诗人与友人月下共饮的喜悦之情。</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对比。最后两句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词人将春月与秋月进行对比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春月不像秋月那样教人心生感慨凄凉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春月多情思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表达了词人对春天月色之美的赞颂。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56652287"/>
      </p:ext>
    </p:extLst>
  </p:cSld>
  <p:clrMapOvr>
    <a:masterClrMapping/>
  </p:clrMapOvr>
  <mc:AlternateContent xmlns:mc="http://schemas.openxmlformats.org/markup-compatibility/2006">
    <mc:Choice xmlns:p14="http://schemas.microsoft.com/office/powerpoint/2010/main" Requires="p14">
      <p:transition spd="slow" p14:dur="16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97</TotalTime>
  <Words>3523</Words>
  <Application>Microsoft Office PowerPoint</Application>
  <PresentationFormat>全屏显示(4:3)</PresentationFormat>
  <Paragraphs>118</Paragraphs>
  <Slides>21</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21</vt:i4>
      </vt:variant>
    </vt:vector>
  </HeadingPairs>
  <TitlesOfParts>
    <vt:vector size="32" baseType="lpstr">
      <vt:lpstr>NEU-BZ-S92</vt:lpstr>
      <vt:lpstr>方正书宋_GBK</vt:lpstr>
      <vt:lpstr>方正宋黑_GBK</vt:lpstr>
      <vt:lpstr>黑体</vt:lpstr>
      <vt:lpstr>楷体</vt:lpstr>
      <vt:lpstr>宋体</vt:lpstr>
      <vt:lpstr>微软雅黑</vt:lpstr>
      <vt:lpstr>Arial</vt:lpstr>
      <vt:lpstr>Calibri</vt:lpstr>
      <vt:lpstr>Times New Roman</vt:lpstr>
      <vt:lpstr>测控设计模板14新</vt:lpstr>
      <vt:lpstr>单元知能整合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30</cp:revision>
  <dcterms:created xsi:type="dcterms:W3CDTF">2015-04-23T00:36:31Z</dcterms:created>
  <dcterms:modified xsi:type="dcterms:W3CDTF">2016-11-15T03:24:23Z</dcterms:modified>
</cp:coreProperties>
</file>