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3" r:id="rId2"/>
    <p:sldId id="263" r:id="rId3"/>
    <p:sldId id="264" r:id="rId4"/>
    <p:sldId id="267" r:id="rId5"/>
    <p:sldId id="268" r:id="rId6"/>
    <p:sldId id="295" r:id="rId7"/>
    <p:sldId id="296" r:id="rId8"/>
    <p:sldId id="297" r:id="rId9"/>
    <p:sldId id="265" r:id="rId10"/>
    <p:sldId id="300" r:id="rId11"/>
    <p:sldId id="301" r:id="rId12"/>
    <p:sldId id="302" r:id="rId13"/>
    <p:sldId id="266" r:id="rId14"/>
    <p:sldId id="303" r:id="rId15"/>
    <p:sldId id="344" r:id="rId16"/>
    <p:sldId id="269" r:id="rId17"/>
    <p:sldId id="270" r:id="rId18"/>
    <p:sldId id="321" r:id="rId19"/>
    <p:sldId id="322" r:id="rId20"/>
    <p:sldId id="341" r:id="rId21"/>
    <p:sldId id="271" r:id="rId22"/>
    <p:sldId id="325" r:id="rId23"/>
    <p:sldId id="326" r:id="rId24"/>
    <p:sldId id="327" r:id="rId25"/>
    <p:sldId id="343" r:id="rId26"/>
    <p:sldId id="305" r:id="rId27"/>
    <p:sldId id="345" r:id="rId28"/>
    <p:sldId id="330" r:id="rId29"/>
    <p:sldId id="316" r:id="rId30"/>
    <p:sldId id="306"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9.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9</a:t>
            </a:r>
            <a:r>
              <a:rPr lang="zh-CN" altLang="zh-CN" sz="1600" dirty="0" smtClean="0"/>
              <a:t>　</a:t>
            </a:r>
            <a:r>
              <a:rPr lang="zh-CN" altLang="zh-CN" sz="1600" b="1" dirty="0" smtClean="0"/>
              <a:t>父母与孩子之间的爱</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9.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6.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9.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6.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9.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1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17.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17.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17.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9.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0.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a:t>
            </a:r>
            <a:r>
              <a:rPr lang="zh-CN" altLang="zh-CN" b="1" dirty="0"/>
              <a:t>父母与孩子之间的爱</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35761"/>
            <a:ext cx="5658600"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母爱和父爱的积极面和消极面各是什么</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103689466"/>
              </p:ext>
            </p:extLst>
          </p:nvPr>
        </p:nvGraphicFramePr>
        <p:xfrm>
          <a:off x="508000" y="1553133"/>
          <a:ext cx="8128000" cy="2080874"/>
        </p:xfrm>
        <a:graphic>
          <a:graphicData uri="http://schemas.openxmlformats.org/presentationml/2006/ole">
            <mc:AlternateContent xmlns:mc="http://schemas.openxmlformats.org/markup-compatibility/2006">
              <mc:Choice xmlns:v="urn:schemas-microsoft-com:vml" Requires="v">
                <p:oleObj spid="_x0000_s39939" name="文档" r:id="rId7" imgW="3893887" imgH="997525" progId="Word.Document.12">
                  <p:embed/>
                </p:oleObj>
              </mc:Choice>
              <mc:Fallback>
                <p:oleObj name="文档" r:id="rId7" imgW="3893887" imgH="997525" progId="Word.Document.12">
                  <p:embed/>
                  <p:pic>
                    <p:nvPicPr>
                      <p:cNvPr id="0" name=""/>
                      <p:cNvPicPr/>
                      <p:nvPr/>
                    </p:nvPicPr>
                    <p:blipFill>
                      <a:blip r:embed="rId8"/>
                      <a:stretch>
                        <a:fillRect/>
                      </a:stretch>
                    </p:blipFill>
                    <p:spPr>
                      <a:xfrm>
                        <a:off x="508000" y="1553133"/>
                        <a:ext cx="8128000" cy="2080874"/>
                      </a:xfrm>
                      <a:prstGeom prst="rect">
                        <a:avLst/>
                      </a:prstGeom>
                    </p:spPr>
                  </p:pic>
                </p:oleObj>
              </mc:Fallback>
            </mc:AlternateContent>
          </a:graphicData>
        </a:graphic>
      </p:graphicFrame>
      <p:sp>
        <p:nvSpPr>
          <p:cNvPr id="8" name="矩形 7"/>
          <p:cNvSpPr>
            <a:spLocks noChangeAspect="1"/>
          </p:cNvSpPr>
          <p:nvPr/>
        </p:nvSpPr>
        <p:spPr>
          <a:xfrm>
            <a:off x="508000" y="3157539"/>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①母爱是世界上最伟大的爱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是每个人内心深处最为渴求的。②母爱不能用努力去换取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而且根本无法赢得。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父爱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①父爱可以通过自己的努力去获得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可以受自己的控制和支配。②父爱必须靠努力才能得到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在辜负父亲期望的情况下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可能会失去父爱。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弗洛姆认为怎样的状态才算拥有成熟的健康的灵魂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成熟的人不依赖父母提供的世界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而是自己心中拥有两个世界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树立两个形象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在母性的良知即爱的能力之上同时具备理智和判断。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down)">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理解文中重要语句的含义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如果不是一个仁慈的命运在保护婴儿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不让他感觉到离开母体的恐惧的话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那么在诞生的一刹那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婴儿就会感到极度的恐惧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用假设的语句表现婴儿出生时的情况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为后文写母亲无私的关爱做铺垫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形象地表现了母爱的特点。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怎样理解文中加点的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我被人爱是因为我有被人爱的资本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更确切的表达是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我被人爱是因为我是我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这句话具体解说了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这种心理体验的内涵。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我被人爱的资本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指的就是上文提到的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我是母亲的孩子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我孤立无援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我长得可爱并能赢得别人的喜爱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这两种感情有何本质的区别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前一种是不成熟的爱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只懂得接受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并且因此使自己看起来弱小、孤立无援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处于被动的状态。后一种则是通过努力去赢得爱、创造爱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变得有力量而且成熟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处于主动地位。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弗罗姆认为父爱是有条件的。你觉得他的这种理解正确吗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作者对父亲作用的阐释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基本上是正确的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因为在父系氏族社会里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父亲的角色是很具有社会性的。但是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这种作用不是绝对的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绝对地认为父爱是有条件的也是不科学的。在不同国家、不同民族的社会环境中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往往会有不同的文化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因而父母亲的角色和作用也就不同。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63990"/>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作者阐释父母与孩子之间的爱有何意义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可从父母的爱的特点以及如何取得爱的角度思考。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作者在文中阐释了孩子对父母爱的认知过程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母亲对孩子爱的无条件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父亲对孩子爱的原则。同时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也指出了不成熟的、幼稚的爱的特点和成熟的爱的原则。这些文字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对读者至少有两方面的重大意义。一是具有重要的理性认识作用。生活中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大部分人生活在这种亲情和爱之中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却很少有人有这么清晰的理性认识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读来给人茅塞顿开或恍然大悟的感觉。二是作者的结论让人认识到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爱是可以主动争取的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爱你所以需要你。这种认识具有积极的社会意义和重大的人生意义。如果我们每个人都这样去践行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那么人类社会将变得更加美好。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弗洛姆《爱的艺术》一书指出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爱是一种必须经过训练才能学到手的能力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这一点对父母来说意味着什么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我们在理解了父爱和母爱的不同特点后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该如何去实践这两种爱并成就完美人生呢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可以从母爱是无条件的爱需要珍惜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父爱是有条件的爱通过努力可以获取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一个成熟的人既要有父爱的理智又要有母爱的良知等角度分析。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785"/>
            <a:ext cx="173957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938126996"/>
              </p:ext>
            </p:extLst>
          </p:nvPr>
        </p:nvGraphicFramePr>
        <p:xfrm>
          <a:off x="508000" y="1875043"/>
          <a:ext cx="8128000" cy="4583852"/>
        </p:xfrm>
        <a:graphic>
          <a:graphicData uri="http://schemas.openxmlformats.org/presentationml/2006/ole">
            <mc:AlternateContent xmlns:mc="http://schemas.openxmlformats.org/markup-compatibility/2006">
              <mc:Choice xmlns:v="urn:schemas-microsoft-com:vml" Requires="v">
                <p:oleObj spid="_x0000_s40963" name="文档" r:id="rId7" imgW="3946425" imgH="2226161" progId="Word.Document.12">
                  <p:embed/>
                </p:oleObj>
              </mc:Choice>
              <mc:Fallback>
                <p:oleObj name="文档" r:id="rId7" imgW="3946425" imgH="2226161" progId="Word.Document.12">
                  <p:embed/>
                  <p:pic>
                    <p:nvPicPr>
                      <p:cNvPr id="0" name=""/>
                      <p:cNvPicPr/>
                      <p:nvPr/>
                    </p:nvPicPr>
                    <p:blipFill>
                      <a:blip r:embed="rId8"/>
                      <a:stretch>
                        <a:fillRect/>
                      </a:stretch>
                    </p:blipFill>
                    <p:spPr>
                      <a:xfrm>
                        <a:off x="508000" y="1875043"/>
                        <a:ext cx="8128000" cy="4583852"/>
                      </a:xfrm>
                      <a:prstGeom prst="rect">
                        <a:avLst/>
                      </a:prstGeom>
                    </p:spPr>
                  </p:pic>
                </p:oleObj>
              </mc:Fallback>
            </mc:AlternateContent>
          </a:graphicData>
        </a:graphic>
      </p:graphicFrame>
    </p:spTree>
    <p:extLst>
      <p:ext uri="{BB962C8B-B14F-4D97-AF65-F5344CB8AC3E}">
        <p14:creationId xmlns:p14="http://schemas.microsoft.com/office/powerpoint/2010/main" val="4237868348"/>
      </p:ext>
    </p:extLst>
  </p:cSld>
  <p:clrMapOvr>
    <a:masterClrMapping/>
  </p:clrMapOvr>
  <mc:AlternateContent xmlns:mc="http://schemas.openxmlformats.org/markup-compatibility/2006">
    <mc:Choice xmlns:p14="http://schemas.microsoft.com/office/powerpoint/2010/main" Requires="p14">
      <p:transition spd="slow" p14:dur="1600">
        <p:zoom dir="in"/>
      </p:transition>
    </mc:Choice>
    <mc:Fallback>
      <p:transition spd="slow">
        <p:zoom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91532680"/>
              </p:ext>
            </p:extLst>
          </p:nvPr>
        </p:nvGraphicFramePr>
        <p:xfrm>
          <a:off x="985414" y="1174718"/>
          <a:ext cx="7114978" cy="5616624"/>
        </p:xfrm>
        <a:graphic>
          <a:graphicData uri="http://schemas.openxmlformats.org/presentationml/2006/ole">
            <mc:AlternateContent xmlns:mc="http://schemas.openxmlformats.org/markup-compatibility/2006">
              <mc:Choice xmlns:v="urn:schemas-microsoft-com:vml" Requires="v">
                <p:oleObj spid="_x0000_s38916" name="文档" r:id="rId7" imgW="3837032" imgH="3028573" progId="Word.Document.12">
                  <p:embed/>
                </p:oleObj>
              </mc:Choice>
              <mc:Fallback>
                <p:oleObj name="文档" r:id="rId7" imgW="3837032" imgH="3028573" progId="Word.Document.12">
                  <p:embed/>
                  <p:pic>
                    <p:nvPicPr>
                      <p:cNvPr id="0" name=""/>
                      <p:cNvPicPr/>
                      <p:nvPr/>
                    </p:nvPicPr>
                    <p:blipFill>
                      <a:blip r:embed="rId8"/>
                      <a:stretch>
                        <a:fillRect/>
                      </a:stretch>
                    </p:blipFill>
                    <p:spPr>
                      <a:xfrm>
                        <a:off x="985414" y="1174718"/>
                        <a:ext cx="7114978" cy="5616624"/>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7374"/>
            <a:ext cx="8240464" cy="5780044"/>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一件事原则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弗洛姆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一个人的精力是有限的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把精力分散在好几件事情上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不仅是不明智的选择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而且是不切实际的考虑。因此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只有专心致志地做好一件事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才能有所收益。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最成功的人都是能够迅速而果断作出决定的人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他们总是首先确定一个明确的目标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并集中精力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专心致志地朝这个目标努力。譬如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伍尔沃斯的目标是要在全国各地设立一连串的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廉价连锁商店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于是他把全部精力花在这件工作上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最后终于完成了此项目标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而这项目标也使他成为成大事者。林肯专心致力于解放黑奴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因此成为美国伟大的总统。李斯特在听了林肯的一次演讲后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内心充满了成为一名伟大的律师的欲望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他把一切心力专注于这项目标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结果成为美国最成大事的律师之一。从这些人物的成功可以看出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所有成大事的人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都把某种明确而特殊的目标当作他们努力的主要推动力。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如何才能专心致志地做好一件事呢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必须具有自信心和欲望。因为自信心和欲望是构成成大事者的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行为的主要因素。没有这些因素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专心致志的神奇力量将毫无用处。为什么只有很少数人能够拥有这种神奇的力量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其主要原因是大多数人缺乏自信心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而且没有什么特别的欲望。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自信心和欲望的获得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这种神奇的力量来实现。当要专心致志地集中你的思想时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你就应该把你的眼光望向一年、三年、五年甚至十年后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幻想你自己是这个时代最有力量的演说家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假想你拥有相当不错的收入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假想你利用演说的金钱报酬购买了自己的房子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幻想你的银行里有一笔数目可观的存款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想象你自己是位极有影响力的人物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假想你自己正从事一项永远不用害怕失去地位的工作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唯有专注于这些想象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才有可能付出努力。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042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一次只专心致志地做一件事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全身心地投入并积极地希望它成功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这样你的心里就不会感到筋疲力尽。不要让你的思维转到别的事情、别的需要或别的想法上去。专心于你已经决定做的那个重要项目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放弃其他所有的事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把你需要做的事想象成是一大排抽屉中的一个小抽屉。你的工作只是一次拉开一个抽屉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令人满意地完成抽屉内的工作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然后将抽屉推回去。不要总想着所有的抽屉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而将精力集中于你已经打开的那个抽屉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一旦你把一个抽屉推回去了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就不要再去想它。了解你在每次任务中所需担负的责任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了解你的极限。如果你把自己弄得筋疲力尽和失去控制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那就是在浪费你的效率、健康和快乐。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在当今社会激烈的竞争中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如果你能向一个目标集中注意力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成功的机会将大大增加。全心专注于你所期望的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必如所期。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07552988"/>
              </p:ext>
            </p:extLst>
          </p:nvPr>
        </p:nvGraphicFramePr>
        <p:xfrm>
          <a:off x="508000" y="1508674"/>
          <a:ext cx="8128000" cy="4094652"/>
        </p:xfrm>
        <a:graphic>
          <a:graphicData uri="http://schemas.openxmlformats.org/presentationml/2006/ole">
            <mc:AlternateContent xmlns:mc="http://schemas.openxmlformats.org/markup-compatibility/2006">
              <mc:Choice xmlns:v="urn:schemas-microsoft-com:vml" Requires="v">
                <p:oleObj spid="_x0000_s1093" name="文档" r:id="rId4" imgW="3998962" imgH="2015209" progId="Word.Document.12">
                  <p:embed/>
                </p:oleObj>
              </mc:Choice>
              <mc:Fallback>
                <p:oleObj name="文档" r:id="rId4" imgW="3998962" imgH="2015209" progId="Word.Document.12">
                  <p:embed/>
                  <p:pic>
                    <p:nvPicPr>
                      <p:cNvPr id="0" name=""/>
                      <p:cNvPicPr/>
                      <p:nvPr/>
                    </p:nvPicPr>
                    <p:blipFill>
                      <a:blip r:embed="rId5"/>
                      <a:stretch>
                        <a:fillRect/>
                      </a:stretch>
                    </p:blipFill>
                    <p:spPr>
                      <a:xfrm>
                        <a:off x="508000" y="1508674"/>
                        <a:ext cx="8128000" cy="4094652"/>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选文的中心论点是什么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只有专心致志地做好一件事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才能有所收益。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你同意选文作者的观点吗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请结合实际谈谈你的理由。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同意作者的观点。因为一个人的精力是有限的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我们要把有限的精力放在最重要的事情上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才会有所收获。尤其在当今社会激烈的竞争中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我们只有集中精力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专心致志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逐个攻破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才会取得成就。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不同意作者的观点。无论做什么事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在确定主攻方向的同时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还可以兼顾其他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因为事物之间是相互联系、相互促进的。在今天激烈的竞争中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我们只有同时做好几件事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才能增加选择的空间。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104357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永恒的母亲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我的母亲在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岁高中毕业那年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经过相亲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认识了我的父亲。母亲</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她放弃进入大学的机会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下嫁父亲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成为一个妇人。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很少看见母亲有过什么表情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她的脸色一向安详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在那安详的背后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总使人感受到那一份巨大的茫然。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3318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等我上了大学的时候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对于母亲的存在以及价值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才知道再做一次评价。记得放学回家来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看见总是在厨房里的母亲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突然脱口问道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你读过尼采没有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母亲说没有。又问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那叔本华、康德和萨特呢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这些哲人难道你都不晓得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母亲还是说不晓得。我呆望着她转身而去的身影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一时感慨不已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觉得母亲居然是这么一个没有学问的人。我有些发怒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那你去读呀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这句喊叫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被母亲丢向油锅内的炒菜声挡掉了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我回到房间去读书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却听见母亲在叫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今天都是你喜欢的菜。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以前母亲除了东南亚之外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没有去过其他的国家。</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当父亲和母亲排除万难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飞到欧洲探望荷西和我时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是我的不孝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给了母亲一场碎心的旅行。荷西的意外死亡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使得父母亲一夜之间白了头发。更有讽刺意味的是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母女分别了</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年的那个中秋节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我们却正在埋葬一个亲爱的家人。这万万不是存心伤害父母的行为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却使我今生今世一想起那父母的头发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就要泪湿满襟。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好似绑着一条无形的带子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那一条带子的长度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只够她在厨房和家中走来走去。大门虽没有上锁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却使她心甘情愿把自己锁了一辈子。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母亲总认为她爱父亲的深度胜于父亲爱她的程度。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小兄的终身大事终于在一场喜宴里完成了。那一天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当全场安静下来的时候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父亲开始致辞。父亲要说什么话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母亲事先并不知道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他娓娓动听地说了一番话。最后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他话锋一转道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我同时要深深感谢我的妻子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我不能得到这四个诚诚恳恳、正正当当的孩子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我不能拥有一个美好的家庭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当父亲说到这里时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母亲的眼泪夺眶而出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她站在众人面前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任凭泪水奔流。我相信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母亲一生的辛劳和付出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得到了全部的回收和喜极而泣的感触。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randomBa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回想一生对于母亲的愧疚和爱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回想当年读大学时看不起母亲不懂哲学书籍的罪过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我恨不能就此在她的面前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向她请求宽恕。今生唯一的孝顺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好似只有在努力加餐这件事上来讨得母亲的快乐。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想对母亲说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真正了解人生的人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真正走过那么长的路的人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真正经历过那么多沧桑的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全然用行为解释了爱的人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也是她。在人生的旅途上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母亲所赋予生命的深度和广度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没有一本哲学书籍比她更周全了。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母亲啊母亲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在你女儿的心里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是永恒。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你也是我们终生追寻的道路、真理和生命。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en-US"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也是一个常说常新的话题。千百万张嘴对它有千百万种解释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但没有一个解释不真诚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千百万个解释中又无一例外地包含一种情感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这种情感叫感恩。三毛的《永恒的母亲》向我们展现了这样一种母爱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它与哲学无关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也不属于言辞的表达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完全是本性、天然的默默付出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一切为了家人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为了家人的一切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这就是母爱。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4702225"/>
      </p:ext>
    </p:extLst>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44197"/>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父母的爱是天地间最伟大的爱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自从我们呱呱坠地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父母就开始爱我们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直到永远。父母的爱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是一种对儿女天生的爱、自然的爱。犹如天降甘霖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沛然而莫之能御。世间最伟大、最美妙的力量莫过于父母对我们的爱。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弗罗姆说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母爱是无条件的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母亲是我们的故乡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是大自然、大地和海洋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犹如春天里灿烂的阳光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带给我光明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犹如狂风中的一把稳定而沉着的大伞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为我遮风挡雨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总在我困难的时候给予我帮助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给予我动力。那股如丝般连绵不断的爱意成为我坚强的后盾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让我时时刻刻不再有空虚的感觉。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还是弗罗姆说的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父亲是教育孩子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向孩子指出通往世界之路的人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总在我们犯错误时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给予我们正确的指导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总是在我们遇到难题时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给予我们正确的教导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母亲的爱如水一般深远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父亲的爱就如山一般厚重了。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cover dir="l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32613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　</a:t>
            </a:r>
            <a:r>
              <a:rPr lang="zh-CN" altLang="zh-CN" sz="2200" dirty="0">
                <a:solidFill>
                  <a:srgbClr val="000000"/>
                </a:solidFill>
                <a:latin typeface="Times New Roman" panose="02020603050405020304" pitchFamily="18" charset="0"/>
                <a:cs typeface="Times New Roman" panose="02020603050405020304" pitchFamily="18" charset="0"/>
              </a:rPr>
              <a:t>爱、亲情、铭记、成长中的阳光等。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237213"/>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溺爱是一种不负责任的爱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与溺爱相对应的是真爱。真爱是尊重孩子独立的爱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拥有真爱的父母懂得在孩子不同的成长阶段满足他们不同的成长需求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拥有真爱的父母懂得放手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接受并乐于看到孩子的自我独立和自我成长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为孩子的前途着想。只要对孩子前途有益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就应该鼓励孩子努力去做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哪怕这样做需要自己做出许多牺牲。要把对孩子的爱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藏在心灵深处。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　</a:t>
            </a:r>
            <a:r>
              <a:rPr lang="zh-CN" altLang="zh-CN" sz="2200" dirty="0">
                <a:solidFill>
                  <a:srgbClr val="000000"/>
                </a:solidFill>
                <a:latin typeface="Times New Roman" panose="02020603050405020304" pitchFamily="18" charset="0"/>
                <a:cs typeface="Times New Roman" panose="02020603050405020304" pitchFamily="18" charset="0"/>
              </a:rPr>
              <a:t>真正的爱、放手、尊重孩子等。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对比论证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是正反对比论证的简称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是把两种事物加以对照、比较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指出它们之间的差异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使结论相映而出的论证方法。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对比有纵比和横比两种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所谓纵比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是指同一事物或现象在时间上的前后时期、过程的前后阶段的对比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所谓横比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是指同类事物间进行的对比。在本文中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孩子成长的不同阶段对父母之爱的理解不同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是纵向对比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父母之爱的不同是横向对比。运用对比论证要注意如下两点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一是对比的双方要具备可比性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二是要建立合理的对比点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标准要客观。否则比较的结论不一定可靠。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M29.eps" descr="id:2147486929;FounderCES"/>
          <p:cNvPicPr/>
          <p:nvPr/>
        </p:nvPicPr>
        <p:blipFill>
          <a:blip r:embed="rId5"/>
          <a:stretch>
            <a:fillRect/>
          </a:stretch>
        </p:blipFill>
        <p:spPr>
          <a:xfrm>
            <a:off x="2843808" y="1170152"/>
            <a:ext cx="2664296" cy="1887791"/>
          </a:xfrm>
          <a:prstGeom prst="rect">
            <a:avLst/>
          </a:prstGeom>
        </p:spPr>
      </p:pic>
      <p:sp>
        <p:nvSpPr>
          <p:cNvPr id="2" name="矩形 1"/>
          <p:cNvSpPr>
            <a:spLocks noChangeAspect="1"/>
          </p:cNvSpPr>
          <p:nvPr/>
        </p:nvSpPr>
        <p:spPr>
          <a:xfrm>
            <a:off x="508000" y="3046574"/>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本文节选自弗罗姆的《爱的艺术》。这部书是一部以精神分析的方法研究和阐述爱的艺术的理论专著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被誉为当代爱的艺术理论专著最著名的作品之一。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弗罗姆认为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爱是一种主动的能力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因而它像其他艺术一样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是可以而且应该学习的。只有学会爱的艺术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并且才能获得别人的爱。本文不是简单的父爱与母爱的颂歌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而是为了构建健康、成熟的灵魂而对父爱与母爱以及孩子的发展进行的剖析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弗罗姆对于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是基于人道主义立场的。他将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放到人类存在的本质的高度去对待与认识。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401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请采用对比论证的方法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父母与孩子之间的爱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表达你对这种爱的理解。</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沟通是父母与子女之间传递爱的桥梁。现代社会许多家长常抱怨孩子老是以自我为中心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总是不听自己的话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许多孩子也埋怨家长老是不理解自己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总是束缚着自己。这种状况发生的原因有很多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但最主要的一点是家长与孩子之间的沟通太少。有的家长什么事都不让孩子做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只要求孩子好好读书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这不能算是关爱。真正的关爱应该是建立在相互理解的基础上。有一些家庭会每天腾出一些时间来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让一家人能够说出各自内心所想的和所希望的。父母仔细聆听儿女的心声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儿女默默记住父母的教诲和期望。彼此的了解促进了彼此的沟通。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弗罗姆</a:t>
            </a:r>
            <a:r>
              <a:rPr lang="en-US" altLang="zh-CN" sz="2200" dirty="0">
                <a:solidFill>
                  <a:srgbClr val="000000"/>
                </a:solidFill>
                <a:latin typeface="Times New Roman" panose="02020603050405020304" pitchFamily="18" charset="0"/>
                <a:cs typeface="Times New Roman" panose="02020603050405020304" pitchFamily="18" charset="0"/>
              </a:rPr>
              <a:t>(1900—1980),</a:t>
            </a:r>
            <a:r>
              <a:rPr lang="zh-CN" altLang="zh-CN" sz="2200" dirty="0">
                <a:solidFill>
                  <a:srgbClr val="000000"/>
                </a:solidFill>
                <a:latin typeface="Times New Roman" panose="02020603050405020304" pitchFamily="18" charset="0"/>
                <a:cs typeface="Times New Roman" panose="02020603050405020304" pitchFamily="18" charset="0"/>
              </a:rPr>
              <a:t>美国心理学家、哲学家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法兰克福学派的重要代表人物。代表作品有《逃离自由》《健全的社会》《爱的艺术》《随笔》等。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56792"/>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778243876"/>
              </p:ext>
            </p:extLst>
          </p:nvPr>
        </p:nvGraphicFramePr>
        <p:xfrm>
          <a:off x="508000" y="2072492"/>
          <a:ext cx="8128000" cy="3876788"/>
        </p:xfrm>
        <a:graphic>
          <a:graphicData uri="http://schemas.openxmlformats.org/presentationml/2006/ole">
            <mc:AlternateContent xmlns:mc="http://schemas.openxmlformats.org/markup-compatibility/2006">
              <mc:Choice xmlns:v="urn:schemas-microsoft-com:vml" Requires="v">
                <p:oleObj spid="_x0000_s7202" name="文档" r:id="rId7" imgW="3893887" imgH="1857174" progId="Word.Document.12">
                  <p:embed/>
                </p:oleObj>
              </mc:Choice>
              <mc:Fallback>
                <p:oleObj name="文档" r:id="rId7" imgW="3893887" imgH="1857174" progId="Word.Document.12">
                  <p:embed/>
                  <p:pic>
                    <p:nvPicPr>
                      <p:cNvPr id="0" name=""/>
                      <p:cNvPicPr/>
                      <p:nvPr/>
                    </p:nvPicPr>
                    <p:blipFill>
                      <a:blip r:embed="rId8"/>
                      <a:stretch>
                        <a:fillRect/>
                      </a:stretch>
                    </p:blipFill>
                    <p:spPr>
                      <a:xfrm>
                        <a:off x="508000" y="2072492"/>
                        <a:ext cx="8128000" cy="3876788"/>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mc:Choice xmlns:p14="http://schemas.microsoft.com/office/powerpoint/2010/main" Requires="p14">
      <p:transition spd="slow" p14:dur="1100">
        <p:fade thruBlk="1"/>
      </p:transition>
    </mc:Choice>
    <mc:Fallback>
      <p:transition spd="slow">
        <p:fade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157795"/>
            <a:ext cx="1603324"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4252175765"/>
              </p:ext>
            </p:extLst>
          </p:nvPr>
        </p:nvGraphicFramePr>
        <p:xfrm>
          <a:off x="508000" y="1663026"/>
          <a:ext cx="8128000" cy="2945695"/>
        </p:xfrm>
        <a:graphic>
          <a:graphicData uri="http://schemas.openxmlformats.org/presentationml/2006/ole">
            <mc:AlternateContent xmlns:mc="http://schemas.openxmlformats.org/markup-compatibility/2006">
              <mc:Choice xmlns:v="urn:schemas-microsoft-com:vml" Requires="v">
                <p:oleObj spid="_x0000_s27677" name="文档" r:id="rId7" imgW="3893887" imgH="1411870" progId="Word.Document.12">
                  <p:embed/>
                </p:oleObj>
              </mc:Choice>
              <mc:Fallback>
                <p:oleObj name="文档" r:id="rId7" imgW="3893887" imgH="1411870" progId="Word.Document.12">
                  <p:embed/>
                  <p:pic>
                    <p:nvPicPr>
                      <p:cNvPr id="0" name=""/>
                      <p:cNvPicPr/>
                      <p:nvPr/>
                    </p:nvPicPr>
                    <p:blipFill>
                      <a:blip r:embed="rId8"/>
                      <a:stretch>
                        <a:fillRect/>
                      </a:stretch>
                    </p:blipFill>
                    <p:spPr>
                      <a:xfrm>
                        <a:off x="508000" y="1663026"/>
                        <a:ext cx="8128000" cy="2945695"/>
                      </a:xfrm>
                      <a:prstGeom prst="rect">
                        <a:avLst/>
                      </a:prstGeom>
                    </p:spPr>
                  </p:pic>
                </p:oleObj>
              </mc:Fallback>
            </mc:AlternateContent>
          </a:graphicData>
        </a:graphic>
      </p:graphicFrame>
      <p:sp>
        <p:nvSpPr>
          <p:cNvPr id="8" name="矩形 7"/>
          <p:cNvSpPr>
            <a:spLocks noChangeAspect="1"/>
          </p:cNvSpPr>
          <p:nvPr/>
        </p:nvSpPr>
        <p:spPr>
          <a:xfrm>
            <a:off x="508000" y="4139336"/>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极短的时间。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应受到报应的罪恶。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概括起来说。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归根结蒂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归结到根本上。现在多写作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归根结底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咄咄逼人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盛气凌人。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mc:Choice xmlns:p14="http://schemas.microsoft.com/office/powerpoint/2010/main" Requires="p14">
      <p:transition spd="slow" p14:dur="1100">
        <p:strips/>
      </p:transition>
    </mc:Choice>
    <mc:Fallback>
      <p:transition spd="slow">
        <p:strip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鉴于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基于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两者都引出原因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表示以某种情况为前提加以考虑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②连词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用在表示因果关系的复句中前一分句句首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指出后一分句行为的依据、原因或理由。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表示以某种事物作为结论的前提或语言行动的基础。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的是凭借、根据。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的是引为教训或教训的事。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鉴于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防洪形势严峻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军民日夜奋战一线巡查排险。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目前我们应用的环形线圈车辆检测器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基于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电磁感应原理制造的。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517910" y="438202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51169" y="478613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mc:Choice xmlns:p14="http://schemas.microsoft.com/office/powerpoint/2010/main" Requires="p14">
      <p:transition spd="slow" p14:dur="11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836712"/>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836712"/>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节外生枝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多此一举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不应该出现而出现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但词性和词义的侧重点不同。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比喻在问题之外又出现了新问题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出现了新情况。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多此一举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指多余的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没有必要的举动。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为避免交易谈判</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双方都制订了详细的计划。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新加坡有关人士指出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寨卡病毒并没那么恐怖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旅游自带蚊香完全是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多此一举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8829" y="379053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31687"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mc:Choice xmlns:p14="http://schemas.microsoft.com/office/powerpoint/2010/main"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35362"/>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把握作者在文中的观点态度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文章第一段的主要内容是什么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文章第一段主要是说明婴儿时期人还不能辨认物体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还意识不到自己的存在以及他身体以外的世界的存在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因此婴儿还无法明白爱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不具备爱的能力。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爱从幼稚走向成熟需要哪些条件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克服自我中心阶段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从自恋引起的孤独中解脱出来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②体会到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给比得更能使自己满足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更能使自己快乐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爱要比被爱更重要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不再依赖接受爱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③在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的实践中学会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265</TotalTime>
  <Words>3359</Words>
  <Application>Microsoft Office PowerPoint</Application>
  <PresentationFormat>全屏显示(4:3)</PresentationFormat>
  <Paragraphs>197</Paragraphs>
  <Slides>30</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9　父母与孩子之间的爱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34</cp:revision>
  <dcterms:created xsi:type="dcterms:W3CDTF">2015-04-23T00:36:31Z</dcterms:created>
  <dcterms:modified xsi:type="dcterms:W3CDTF">2016-11-15T03:01:01Z</dcterms:modified>
</cp:coreProperties>
</file>