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4" r:id="rId2"/>
    <p:sldId id="263" r:id="rId3"/>
    <p:sldId id="264" r:id="rId4"/>
    <p:sldId id="317" r:id="rId5"/>
    <p:sldId id="267" r:id="rId6"/>
    <p:sldId id="268" r:id="rId7"/>
    <p:sldId id="295" r:id="rId8"/>
    <p:sldId id="296" r:id="rId9"/>
    <p:sldId id="297" r:id="rId10"/>
    <p:sldId id="265" r:id="rId11"/>
    <p:sldId id="300" r:id="rId12"/>
    <p:sldId id="301" r:id="rId13"/>
    <p:sldId id="302" r:id="rId14"/>
    <p:sldId id="318" r:id="rId15"/>
    <p:sldId id="266" r:id="rId16"/>
    <p:sldId id="303" r:id="rId17"/>
    <p:sldId id="269" r:id="rId18"/>
    <p:sldId id="270" r:id="rId19"/>
    <p:sldId id="321" r:id="rId20"/>
    <p:sldId id="322" r:id="rId21"/>
    <p:sldId id="340" r:id="rId22"/>
    <p:sldId id="341" r:id="rId23"/>
    <p:sldId id="271" r:id="rId24"/>
    <p:sldId id="325" r:id="rId25"/>
    <p:sldId id="326" r:id="rId26"/>
    <p:sldId id="327" r:id="rId27"/>
    <p:sldId id="342" r:id="rId28"/>
    <p:sldId id="343" r:id="rId29"/>
    <p:sldId id="305" r:id="rId30"/>
    <p:sldId id="330" r:id="rId31"/>
    <p:sldId id="344" r:id="rId32"/>
    <p:sldId id="316" r:id="rId33"/>
    <p:sldId id="306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2016-11-15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1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1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1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image" Target="../media/image5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1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0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7" name="TextBox 16">
            <a:hlinkClick r:id="rId5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5" grpId="0"/>
      <p:bldP spid="41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4981272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9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0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34">
              <a:hlinkClick r:id="rId6" action="ppaction://hlinksldjump"/>
            </p:cNvPr>
            <p:cNvSpPr txBox="1"/>
            <p:nvPr userDrawn="1"/>
          </p:nvSpPr>
          <p:spPr>
            <a:xfrm>
              <a:off x="6309554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课堂探究案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8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2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TextBox 34">
            <a:hlinkClick r:id="rId5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40">
              <a:hlinkClick r:id="rId7" action="ppaction://hlinksldjump"/>
            </p:cNvPr>
            <p:cNvSpPr txBox="1"/>
            <p:nvPr userDrawn="1"/>
          </p:nvSpPr>
          <p:spPr>
            <a:xfrm>
              <a:off x="7637836" y="21029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课外拓展案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2</a:t>
            </a:r>
            <a:r>
              <a:rPr lang="zh-CN" altLang="zh-CN" sz="1600" smtClean="0"/>
              <a:t>　</a:t>
            </a:r>
            <a:r>
              <a:rPr lang="zh-CN" altLang="zh-CN" sz="1600" b="1" smtClean="0"/>
              <a:t>雷</a:t>
            </a:r>
            <a:r>
              <a:rPr lang="zh-CN" altLang="zh-CN" sz="1600" smtClean="0"/>
              <a:t>　　</a:t>
            </a:r>
            <a:r>
              <a:rPr lang="zh-CN" altLang="zh-CN" sz="1600" b="1" smtClean="0"/>
              <a:t>雨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" Target="slide10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" Target="slide17.xml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" Target="slide10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17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" Target="slide10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slide" Target="slide17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3.xml"/><Relationship Id="rId4" Type="http://schemas.openxmlformats.org/officeDocument/2006/relationships/slide" Target="slide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3.xml"/><Relationship Id="rId4" Type="http://schemas.openxmlformats.org/officeDocument/2006/relationships/slide" Target="slide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3.xml"/><Relationship Id="rId4" Type="http://schemas.openxmlformats.org/officeDocument/2006/relationships/slide" Target="slide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3.xml"/><Relationship Id="rId4" Type="http://schemas.openxmlformats.org/officeDocument/2006/relationships/slide" Target="slide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3.xml"/><Relationship Id="rId4" Type="http://schemas.openxmlformats.org/officeDocument/2006/relationships/slide" Target="slide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7" Type="http://schemas.openxmlformats.org/officeDocument/2006/relationships/image" Target="../media/image14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3.xml"/><Relationship Id="rId4" Type="http://schemas.openxmlformats.org/officeDocument/2006/relationships/slide" Target="slide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3.xml"/><Relationship Id="rId4" Type="http://schemas.openxmlformats.org/officeDocument/2006/relationships/slide" Target="slide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3.xml"/><Relationship Id="rId4" Type="http://schemas.openxmlformats.org/officeDocument/2006/relationships/slide" Target="slide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3.xml"/><Relationship Id="rId4" Type="http://schemas.openxmlformats.org/officeDocument/2006/relationships/slide" Target="slide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3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3.xml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3.xml"/><Relationship Id="rId4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3.xml"/><Relationship Id="rId4" Type="http://schemas.openxmlformats.org/officeDocument/2006/relationships/slide" Target="slide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3.xml"/><Relationship Id="rId4" Type="http://schemas.openxmlformats.org/officeDocument/2006/relationships/slide" Target="slide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32.xml"/><Relationship Id="rId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3.xml"/><Relationship Id="rId4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" Target="slide3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slide" Target="slide3.xml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</a:t>
            </a:r>
            <a:r>
              <a:rPr lang="zh-CN" altLang="zh-CN" dirty="0"/>
              <a:t>　</a:t>
            </a:r>
            <a:r>
              <a:rPr lang="zh-CN" altLang="zh-CN" b="1" dirty="0"/>
              <a:t>雷</a:t>
            </a:r>
            <a:r>
              <a:rPr lang="zh-CN" altLang="zh-CN" dirty="0"/>
              <a:t>　　</a:t>
            </a:r>
            <a:r>
              <a:rPr lang="zh-CN" altLang="zh-CN" b="1" dirty="0"/>
              <a:t>雨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梳理周、鲁矛盾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把握戏剧冲突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课文节选部分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与周朴园有关的矛盾冲突主要涉及哪些人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他们之间是什么关系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有怎样的矛盾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节选部分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与周朴园有关的矛盾冲突主要涉及鲁侍萍、鲁大海。他们其实是有血缘关系的一家人。节选部分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主要写了周朴园与鲁侍萍的爱情纠葛和与鲁大海的阶级矛盾。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鲁侍萍在与周朴园的对话中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有几处掩饰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请概括说明。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周朴园三次问到她姓什么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她都很自然地掩饰过去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语调平缓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不露声色。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5679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周朴园在得知来者正是鲁侍萍之后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对鲁侍萍的态度有哪些变化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请先概括说明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然后再摘引原文语句印证。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9658474"/>
              </p:ext>
            </p:extLst>
          </p:nvPr>
        </p:nvGraphicFramePr>
        <p:xfrm>
          <a:off x="508000" y="2470433"/>
          <a:ext cx="8128000" cy="2110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0" name="文档" r:id="rId7" imgW="3893887" imgH="1011924" progId="Word.Document.12">
                  <p:embed/>
                </p:oleObj>
              </mc:Choice>
              <mc:Fallback>
                <p:oleObj name="文档" r:id="rId7" imgW="3893887" imgH="10119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470433"/>
                        <a:ext cx="8128000" cy="2110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08000" y="412672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首先恐吓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厉声责问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你来干什么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谁指使你来的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其次哄骗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现在你我都是有子女的人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从前的旧恩怨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过了几十年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又何必再提呢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多少年我总是留着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为着纪念你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。最后收买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这是一张五千块钱的支票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594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周朴园给侍萍巨额支票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侍萍愤怒地撕掉支票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字用得很精妙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妙在何处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表现了侍萍刚强而又有自尊的性格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钱并不是她想要的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钱是不能赎买人的罪恶的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这是鲁侍萍因人格受到侮辱而引发的愤怒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表现出对周朴园的蔑视。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530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鉴赏人物形象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探究戏剧主题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周朴园已经知道鲁大海是他的亲生儿子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他对鲁大海有怎样的态度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从他的态度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你能看出什么问题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周朴园面对自己的儿子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依然摆出资本家对待工人的冷酷面孔和傲慢的态度。由此可见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周朴园与鲁大海的冲突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是两个阶级之间的斗争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从而揭露了周朴园剥削工人、凶暴残忍的阶级本性。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通过鲁大海与周朴园的斗争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你看出了什么问题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鲁大海的斗争经验明显不足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却表现出工人阶级英勇、顽强的斗争精神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增强了作品的时代意义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使整个悲剧透出一线光明。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264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3219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周朴园不但没有认自己的儿子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反而开除了鲁大海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这说明了什么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说明在周朴园眼中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没有什么亲情和血缘关系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有的只是利益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充分暴露了他的虚伪和残忍。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周朴园作为这部戏剧中的一个典型形象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其社会意义是什么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周朴园是专制蛮横的封建家长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是虚伪矫情的资本家。作者通过对周朴园形象的成功塑造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深刻地揭示出几千年来的封建制度有一种可怕的统治力量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也反映出在半殖民地半封建社会长成的资产阶级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同封建阶级有着深刻的政治的、经济的、思想的血肉联系。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922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戏剧写周、鲁两家的矛盾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为什么要以《雷雨》为题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雷雨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既是故事发生的时间、背景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年代正在酝酿的一场社会变革。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2652237"/>
              </p:ext>
            </p:extLst>
          </p:nvPr>
        </p:nvGraphicFramePr>
        <p:xfrm>
          <a:off x="508000" y="2958624"/>
          <a:ext cx="8128000" cy="3854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8" name="文档" r:id="rId7" imgW="3946425" imgH="1871214" progId="Word.Document.12">
                  <p:embed/>
                </p:oleObj>
              </mc:Choice>
              <mc:Fallback>
                <p:oleObj name="文档" r:id="rId7" imgW="3946425" imgH="18712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958624"/>
                        <a:ext cx="8128000" cy="38547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3180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周朴园一直用着梅侍萍用过的旧家具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记着她的生日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甚至保留着她因生周萍受了病而总需要关窗子的生活习惯。那么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应该怎样看待周朴园对梅侍萍的怀念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这个问题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要辩证看待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既有赎罪的想法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也有虚伪的成分。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周朴园并非认识不到自己当年对梅侍萍犯下的罪恶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在梅侍萍讲述往事的时候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汗涔涔地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为了求得良心上的安宁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为了表达自己的赎罪之心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他有些刻意表达自己对侍萍的怀念。他的怀念有刻意、虚伪的成分。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周朴园当年对侍萍是有真感情的。他难免会留恋过去他和侍萍的感情生活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这种留恋是真实的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也是他人性中应有的部分。不过这种情感属于过去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当他得知梅侍萍没有死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而且就是眼前的鲁妈时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现实的利益又占了上风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他的温情一下子消失殆尽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发出了冷酷无情、带有侮辱意味的质问。至于周朴园向梅侍萍表白的他是如何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纪念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基本上就带有欺蒙哄骗的成分。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9284453"/>
              </p:ext>
            </p:extLst>
          </p:nvPr>
        </p:nvGraphicFramePr>
        <p:xfrm>
          <a:off x="508000" y="1915622"/>
          <a:ext cx="8128000" cy="3601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9" name="文档" r:id="rId7" imgW="3837032" imgH="1700580" progId="Word.Document.12">
                  <p:embed/>
                </p:oleObj>
              </mc:Choice>
              <mc:Fallback>
                <p:oleObj name="文档" r:id="rId7" imgW="3837032" imgH="17005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915622"/>
                        <a:ext cx="8128000" cy="3601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042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雷雨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外面敲门声。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外面的声音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我姓周。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喜形于色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来了不是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周家的人来了。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鲁四凤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惊骇着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忙说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您说我们都出去了。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乖巧地看她一眼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这叫什么话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鲁贵下。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鲁四凤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把屋子略微整理一下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不用的东西放在左边帐后的小屋里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立在右边角上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等候着客进来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听见周冲同鲁贵说话的声音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一时鲁贵同周冲上。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24744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见着四凤高兴地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鲁四凤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奇怪地望着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二少爷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谄笑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您别见笑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我们这儿穷地方。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这地方真不好找。外边有一片水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很好的。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二少爷。您先坐下。四凤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指圆椅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你把那张好椅子拿过来。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见四凤不说话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你不舒服么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鲁四凤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规规矩矩地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二少爷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你到这里来干什么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要是太太知道了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这是太太叫我来的。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明白了一半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太太要您来的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我自己也想来看看你们。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问四凤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你哥哥同母亲呢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他们出去了。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鲁四凤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你怎么知道这个地方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571976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3898048"/>
              </p:ext>
            </p:extLst>
          </p:nvPr>
        </p:nvGraphicFramePr>
        <p:xfrm>
          <a:off x="508000" y="1074770"/>
          <a:ext cx="8128000" cy="5559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0" name="文档" r:id="rId4" imgW="3998962" imgH="2735543" progId="Word.Document.12">
                  <p:embed/>
                </p:oleObj>
              </mc:Choice>
              <mc:Fallback>
                <p:oleObj name="文档" r:id="rId4" imgW="3998962" imgH="27355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074770"/>
                        <a:ext cx="8128000" cy="5559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79405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母亲告诉我的。没想到这地方还有一大片水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一下雨真滑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黑天要是不小心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真容易摔下去。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二少爷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您没摔着么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稀罕地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没有。我坐着家里的车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很有趣的。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四面望望这屋子的摆设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很高兴地笑着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看四凤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你原来在这儿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鲁四凤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我看你赶快回家吧。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我忘了我为什么来的了。妈跟我说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你们离开我们家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她很不放心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她怕你们一时找不着事情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叫我送给你母亲一百块钱。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拿出钱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鲁四凤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以为周家的人怕得罪他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得意地笑着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对四凤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你看人家多厚道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到底是人家有钱的人。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8279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鲁四凤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二少爷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你替我谢谢太太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我们还好过日子。拿回去吧。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向四凤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你看你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哪有你这么说话的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太太叫二少爷亲自送来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这点意思我们好意思不领下么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收下钞票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您回头跟太太回一声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我们都挺好的。请太太放心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谢谢太太。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有改动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78112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思维训练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这段文字中涉及的戏剧冲突有几个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有两点冲突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一是对周冲深夜来到周家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鲁四凤感到吃惊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劝他回去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鲁贵感到高兴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急忙招待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二是对周冲送来的钱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鲁四凤坚决拒绝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鲁贵收下钞票。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结合这段文字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简要概述鲁贵和周冲的性格特点。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鲁贵是一个圆滑、心怀鬼胎、心术不正的无赖之徒。周冲是一个单纯、真诚、善良、不谙世事而又充满激情的青年。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204381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24744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当年海上惊雷雨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从年轻时代的照片可以看到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曹禺面容清秀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目光明亮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当时同学评价他是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流盼之间透露着一种迷人的力量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他还有着醇厚甜润的嗓音。于是在学校的话剧舞台上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曹禺总是扮演女主角。从南开中学到南开大学再到清华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谁都知道这个平日沉默忧郁的男生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一旦上了舞台就像换了个人。曹禺演活了《玩偶之家》的娜拉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清华同学都昵称他为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小宝贝儿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M14.eps" descr="id:2147486890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229308" y="4397248"/>
            <a:ext cx="1702732" cy="2355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曹禺爱演戏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同时爱编戏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导演戏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他把清华图书馆里西方戏剧文学的书看了个遍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同学去借书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发现借书记录卡上必有万家宝的名字。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曹禺就开始构思《雷雨》了。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我才明白我正浮沉在无边惨痛的人海里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我要攀上高山之巅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仔仔细细地望穿、判断这些叫作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的东西是美是丑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究竟有怎样复杂的个性和灵魂。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这就是曹禺写作《雷雨》的初衷。几十年来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观众和研究者给了《雷雨》很多种解读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阶级斗争的角度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弗洛伊德的角度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宿命论的角度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这令曹禺本人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都感到惊讶。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我并没有显明地意识着我是要匡正、讽刺或攻击些什么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称为万物之灵的人物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不是做着最愚蠢的事么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9870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岁的曹禺不会想到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他利用暑假在图书馆阅览室写出的《雷雨》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让中国话剧提早进入了黄金时代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他甚至没有想到会有人演他的戏。他是西洋文学系的大三学生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还要忙着写毕业论文。而在北平三座门大街一间阴暗的小屋里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有人已流着泪一口气读完他的四幕悲剧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当场决定把这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万字的剧本一次刊登在颇有影响力的《文学季刊》杂志上。这个人就是巴金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他当时已经凭借《家》奠定了文坛声誉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是《文学季刊》的编委。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巴金在积压的稿件中发现了《雷雨》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发现了千里马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后来这两个文坛巨匠成为一生的挚友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,1942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巴金还把《家》交给曹禺改编成了话剧剧本。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《雷雨》被东京的中国留学生首次搬上舞台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郭沫若当时正流亡日本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观看了演出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震撼不已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一再打听这是谁写的剧。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07663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3180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郭沫若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岁写出中国现代新诗奠基之作《女神》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岁写出中国第一篇白话小说《狂人日记》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而写出中国现代话剧开山之作的曹禺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岁。今天提起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曹禺的天才仍然是令人惊叹的传奇。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年《雷雨》在南京演出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当时曹禺已经从清华毕业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在国立戏剧专科学校任教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他亲自担任导演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演员都是他的学生。有一次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扮演周朴园的演员突然眼睛上火红肿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实在无法坚持演出。正当大家万分焦急之时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曹禺沉着地说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明天的日夜场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我来演周朴园。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曹禺需要合适的头套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可南京市面上没有。此时已是晚上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曹禺连夜起程乘火车到上海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次日在上海霞飞路美容店买了一个大背头的头套。这天日场是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点半开演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时过中午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曹禺才手提着头套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急匆匆地来到剧场。他将脸颊和眼窝画得塌陷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面色苍白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身穿灰色团花空纱长袍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贴了个很长的小指甲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本来音量宽宏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又特意压低嗓门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带有几分苍老地念着台词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我听人说你现在做了一件很对不起自己的事情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01923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观众见到台上的周朴园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都猜不出是谁演的。因为曹禺扮演的周朴园言谈举止、音容笑貌都和他本人判若两人。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自此以后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曹禺成了生动教材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在当时国立剧校的操场、宿舍和排练场经常能够听到同学们的模仿声音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我听人说你现在做了一件很对不起自己的事情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《雷雨》在上海公演三个月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轰动全城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茅盾后来给曹禺贺诗一首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当年海上惊雷雨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雷雨年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中国话剧进入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雷雨时代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节选自《苦闷的先知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纪念曹禺百年诞辰》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31045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品读提示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《雷雨》是一个奇迹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不仅因为它诞生于一个青年学子之手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也不仅因为它写了一个封建家庭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年的恩怨情仇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甚至它的情节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而在于它给人们心灵带来的震撼。巴金的流泪捧读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郭沫若的惊赞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茅盾的贺信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都表明了这一剧本在中国文学艺术史上无人可及的地位。直至今天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提起话剧人物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无人不知周朴园。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2252321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观察生活是曹禺的习惯。他总是揣着一个小本子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随时把观察到的生活景象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人物的言谈、动作记在笔记本上。一次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一位做豆腐的老婆婆使他产生了兴趣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他一观察就是三天。曹禺在开始进行艺术构思时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首先出现在他心目中的是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几个人物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然后再从人物出发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构成尖锐复杂而又有重大社会意义的戏剧冲突。他不仅熟悉每一个剧中人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而且探索每个人的内心深处的奥秘。因此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他给每个人所写的台词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好像并非出于剧作家的手笔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而是发自剧中人的内心深处。他的语言来自生活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经过反复锤炼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表面看来都是极普通的日常语言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但是随处都带有鲜明的性格特征。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观察、积累、向生活学习。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104476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3180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《雷雨》是曹禺先生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年创作的一部杰出的现实主义悲剧。该剧共四幕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讲述了如下故事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周朴园和女仆梅侍萍相爱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周家为了与一位门当户对的小姐结婚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在大年三十晚上赶走了梅侍萍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强迫她留下了长子周萍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让她带走刚刚出生三天的病重的次子。侍萍被逼投河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幸而被救。此后她嫁给了鲁贵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又生了女儿四凤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自己改名鲁侍萍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带走的儿子也改名鲁大海。岂料鲁贵不但在周家当差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而且女儿四凤又像侍萍当初一样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来到周家做佣人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鲁大海在周家煤矿做矿工。四凤同周家的大少爷周萍相爱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并已有孕在身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周家年轻的太太蘩漪与周萍有不清白的关系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而四凤又要面对周家二少爷周冲的爱情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鲁大海也与罢工工人来与周朴园谈判。当一切血缘情仇的谜底在一个闷热的午后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因从外地来看望女儿四凤的鲁侍萍与周朴园不期而遇被揭穿后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一场大悲剧发生了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四凤、周冲触电身亡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周萍开枪自尽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蘩漪发了疯。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在《雷雨》中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周朴园是一个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坏到自己都不认为自己是坏人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他把自己个人的利益摆在第一位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认为金钱是万能的。在他知道来者是侍萍时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他马上说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痛痛快快的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你现在要多少钱吧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在他看来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金钱能消除侍萍的愤恨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金钱能赎回他的罪恶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金钱能使受害者微笑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金钱能使造孽者心安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金钱能永远消除别人对他的威胁。为确保自己的名誉地位不受威胁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他不许侍萍同自己的亲生骨肉相认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并勒令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以后鲁家的人永远不许再到周家来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还以五千块钱的支票进行收买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以策万全。他这种卑鄙的金钱观在剧中表现得淋漓尽致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而在今天的现实生活中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唯金钱为尊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却还有很多。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金钱与亲情、价值观等。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689817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3180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曹禺名言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一时强弱在于力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千秋胜负在于理。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我有一种谬论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战士应该死在战场上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作家应该死在书桌上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演员应该死在舞台上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引申说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一个真正的人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应该为人民用尽自己的才智、专长和精力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再离开人间。不然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他总会感受到遗憾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浪费了有限的生命。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长相知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才能不相疑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不相疑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才能长相知。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我觉得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真正打动人的东西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是作家的那个极其亲切又极其真实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他感受到的、思考过的问题和他的答复。当然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无疑问地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还包括作家刻画人物的本领、文字的美、丰富的语言艺术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以及丰富的知识。但是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如果作家没有那个活生生的思想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那个深刻的感受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作品的艺术生命就短。艺术生命长的作品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它总是打动人的灵魂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叫人多懂人生的道理。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真理的力量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追求无止境等。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0255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26214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个性化的人物语言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戏剧语言有两种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一是舞台说明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二是人物语言。舞台说明要求简短明了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而人物语言则要求高度个性化。所谓个性化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就是什么样的人说什么样的话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语言是人物个性、性格、心理的声音外化。如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忽然严厉地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你来干什么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鲁侍萍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不是我要来的。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周朴园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谁指使你来的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鲁侍萍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不公平的命指使我来的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刚才还是一个温情脉脉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俨然在感情中不能自拔的性情中人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但立即就撕破了多情的面纱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露出了冷酷的本质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因为以周朴园之心度之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他感到了名声和利益的威胁。这个转变完全是人的本质使然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语言无法掩饰得了。正是这几句只有周朴园才能说出的话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充分暴露了周朴园卑怯而又凶恶的本性。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186732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人物语言的个性化要做到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四个符合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符合人物身份特征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符合人物年龄特点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符合人物职业习惯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符合人物品格修养。请根据这一要求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写一段富有个性化的人物语言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力求展现人物的精神面貌。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老海棠树枝繁叶茂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奶奶坐在树下的浓荫里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又不知从哪里找来了补花的活儿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戴着老花镜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一针一线地缝。天色暗下来时她冲我喊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你就不能去洗洗菜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没见我忙不过来吗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我跳下树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洗菜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胡乱一洗了事。奶奶生气了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你上学也这么糊弄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奶奶把手里的活儿推开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一边重新洗菜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我就一辈子得给你们做饭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就不能有我自己的工作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我不敢吭声。奶奶洗好菜重新捡起针线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或者从老花镜上缘抬起目光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或者又会有一阵子愣愣地张望。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53472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课文节选的是全剧的第二幕。曹禺在谈到写作意图时说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《雷雨》是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没有太阳的日子里的产物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那个时候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我是想反抗的。因陷于旧社会的昏暗、腐恶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我不甘模棱地活下去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所以我才拿起笔。《雷雨》是我的第一声呻吟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也或许是一声呼喊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638002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曹禺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(1910—1996),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原名万家宝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祖籍湖北潜江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生于天津。现代剧作家。代表作有《雷雨》《日出》《北京人》《王昭君》等。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戏剧的分类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按艺术形式和表现手法分为话剧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如《雷雨》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、歌剧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如《白毛女》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、舞剧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按剧情和结构分为独幕剧、多幕剧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按题材所反映的时代分为历史剧、现代剧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按矛盾冲突的性质分为悲剧、喜剧、正剧。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683067"/>
              </p:ext>
            </p:extLst>
          </p:nvPr>
        </p:nvGraphicFramePr>
        <p:xfrm>
          <a:off x="508000" y="2060848"/>
          <a:ext cx="8128000" cy="3883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9" name="文档" r:id="rId7" imgW="3893887" imgH="1860414" progId="Word.Document.12">
                  <p:embed/>
                </p:oleObj>
              </mc:Choice>
              <mc:Fallback>
                <p:oleObj name="文档" r:id="rId7" imgW="3893887" imgH="1860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060848"/>
                        <a:ext cx="8128000" cy="3883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160332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4958046"/>
              </p:ext>
            </p:extLst>
          </p:nvPr>
        </p:nvGraphicFramePr>
        <p:xfrm>
          <a:off x="508000" y="1725137"/>
          <a:ext cx="8128000" cy="2567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4" name="文档" r:id="rId7" imgW="3893887" imgH="1230077" progId="Word.Document.12">
                  <p:embed/>
                </p:oleObj>
              </mc:Choice>
              <mc:Fallback>
                <p:oleObj name="文档" r:id="rId7" imgW="3893887" imgH="12300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725137"/>
                        <a:ext cx="8128000" cy="25679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86104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郁热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闷热。郁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积聚而不得发泄。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汗涔涔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形容汗水不断地流下。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一帆风顺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船挂着满帆顺风行驶。比喻非常顺利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没有任何阻碍。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谛听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仔细地听。谛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仔细。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80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辨近义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拜望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探望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是敬辞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只表示看望、拜访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多用于下级对上级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晚辈对长辈。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是多义词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试图发现情况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这部电影讲述了一位母亲只身从中国前往纽约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两年未曾见面的儿子的故事。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遵照我们事前约定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假期一开始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我们就去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拜望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了我们的老师。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92280" y="397712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12160" y="478022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391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昧心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违心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两者都有与内心真实情感不合的意思。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昧心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指违背良心做坏事。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指不是出于本心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跟本意相反。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昧心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一定用于干坏事方面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不一定用于干坏事。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有些黑心商人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昧心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卖假农药、假种子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给农民带来极大的损害。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有人宁愿吃苦受罪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也不愿做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违心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说不实的话。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52049" y="377951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83017" y="458112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019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248</TotalTime>
  <Words>3380</Words>
  <Application>Microsoft Office PowerPoint</Application>
  <PresentationFormat>全屏显示(4:3)</PresentationFormat>
  <Paragraphs>249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2　雷　　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31</cp:revision>
  <dcterms:created xsi:type="dcterms:W3CDTF">2015-04-23T00:36:31Z</dcterms:created>
  <dcterms:modified xsi:type="dcterms:W3CDTF">2016-11-15T02:37:18Z</dcterms:modified>
</cp:coreProperties>
</file>