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74" r:id="rId2"/>
    <p:sldId id="263" r:id="rId3"/>
    <p:sldId id="264" r:id="rId4"/>
    <p:sldId id="317" r:id="rId5"/>
    <p:sldId id="267" r:id="rId6"/>
    <p:sldId id="268" r:id="rId7"/>
    <p:sldId id="295" r:id="rId8"/>
    <p:sldId id="296" r:id="rId9"/>
    <p:sldId id="297" r:id="rId10"/>
    <p:sldId id="340" r:id="rId11"/>
    <p:sldId id="354" r:id="rId12"/>
    <p:sldId id="357" r:id="rId13"/>
    <p:sldId id="358" r:id="rId14"/>
    <p:sldId id="400" r:id="rId15"/>
    <p:sldId id="401" r:id="rId16"/>
    <p:sldId id="402" r:id="rId17"/>
    <p:sldId id="265" r:id="rId18"/>
    <p:sldId id="356" r:id="rId19"/>
    <p:sldId id="300" r:id="rId20"/>
    <p:sldId id="266" r:id="rId21"/>
    <p:sldId id="303" r:id="rId22"/>
    <p:sldId id="394" r:id="rId23"/>
    <p:sldId id="403" r:id="rId24"/>
    <p:sldId id="269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63" r:id="rId34"/>
    <p:sldId id="364" r:id="rId35"/>
    <p:sldId id="365" r:id="rId36"/>
    <p:sldId id="366" r:id="rId37"/>
    <p:sldId id="367" r:id="rId38"/>
    <p:sldId id="368" r:id="rId39"/>
    <p:sldId id="369" r:id="rId40"/>
    <p:sldId id="370" r:id="rId41"/>
    <p:sldId id="270" r:id="rId42"/>
    <p:sldId id="321" r:id="rId43"/>
    <p:sldId id="322" r:id="rId44"/>
    <p:sldId id="390" r:id="rId45"/>
    <p:sldId id="391" r:id="rId46"/>
    <p:sldId id="392" r:id="rId47"/>
    <p:sldId id="395" r:id="rId48"/>
    <p:sldId id="396" r:id="rId49"/>
    <p:sldId id="271" r:id="rId50"/>
    <p:sldId id="325" r:id="rId51"/>
    <p:sldId id="397" r:id="rId52"/>
    <p:sldId id="398" r:id="rId53"/>
    <p:sldId id="399" r:id="rId54"/>
    <p:sldId id="305" r:id="rId55"/>
    <p:sldId id="393" r:id="rId56"/>
    <p:sldId id="316" r:id="rId57"/>
    <p:sldId id="306" r:id="rId5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2016-11-15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4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4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4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4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7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7" name="TextBox 16">
            <a:hlinkClick r:id="rId5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5" grpId="0"/>
      <p:bldP spid="41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4981272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9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0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34">
              <a:hlinkClick r:id="rId6" action="ppaction://hlinksldjump"/>
            </p:cNvPr>
            <p:cNvSpPr txBox="1"/>
            <p:nvPr userDrawn="1"/>
          </p:nvSpPr>
          <p:spPr>
            <a:xfrm>
              <a:off x="6309554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课堂探究案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8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2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TextBox 34">
            <a:hlinkClick r:id="rId5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40">
              <a:hlinkClick r:id="rId7" action="ppaction://hlinksldjump"/>
            </p:cNvPr>
            <p:cNvSpPr txBox="1"/>
            <p:nvPr userDrawn="1"/>
          </p:nvSpPr>
          <p:spPr>
            <a:xfrm>
              <a:off x="7637836" y="21029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课外拓展案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13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张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衡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传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" Target="slide3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3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" Target="slide3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.docx"/><Relationship Id="rId3" Type="http://schemas.openxmlformats.org/officeDocument/2006/relationships/slide" Target="slide17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3" Type="http://schemas.openxmlformats.org/officeDocument/2006/relationships/slide" Target="slide17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image" Target="../media/image19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3" Type="http://schemas.openxmlformats.org/officeDocument/2006/relationships/slide" Target="slide17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image" Target="../media/image2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17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image" Target="../media/image22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slide" Target="slide17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image" Target="../media/image23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17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image" Target="../media/image24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.docx"/><Relationship Id="rId3" Type="http://schemas.openxmlformats.org/officeDocument/2006/relationships/slide" Target="slide17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image" Target="../media/image2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3" Type="http://schemas.openxmlformats.org/officeDocument/2006/relationships/slide" Target="slide17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image" Target="../media/image26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slide" Target="slide17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image" Target="../media/image27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.docx"/><Relationship Id="rId3" Type="http://schemas.openxmlformats.org/officeDocument/2006/relationships/slide" Target="slide17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image" Target="../media/image28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3" Type="http://schemas.openxmlformats.org/officeDocument/2006/relationships/slide" Target="slide17.xml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image" Target="../media/image29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.docx"/><Relationship Id="rId3" Type="http://schemas.openxmlformats.org/officeDocument/2006/relationships/slide" Target="slide17.xm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image" Target="../media/image30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0.docx"/><Relationship Id="rId3" Type="http://schemas.openxmlformats.org/officeDocument/2006/relationships/slide" Target="slide17.xm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image" Target="../media/image31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1.docx"/><Relationship Id="rId3" Type="http://schemas.openxmlformats.org/officeDocument/2006/relationships/slide" Target="slide17.xml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image" Target="../media/image32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2.docx"/><Relationship Id="rId3" Type="http://schemas.openxmlformats.org/officeDocument/2006/relationships/slide" Target="slide17.xml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image" Target="../media/image33.e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3.docx"/><Relationship Id="rId3" Type="http://schemas.openxmlformats.org/officeDocument/2006/relationships/slide" Target="slide17.xml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image" Target="../media/image3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4.docx"/><Relationship Id="rId3" Type="http://schemas.openxmlformats.org/officeDocument/2006/relationships/slide" Target="slide17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0.xml"/><Relationship Id="rId9" Type="http://schemas.openxmlformats.org/officeDocument/2006/relationships/image" Target="../media/image35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5" Type="http://schemas.openxmlformats.org/officeDocument/2006/relationships/slide" Target="slide57.xml"/><Relationship Id="rId4" Type="http://schemas.openxmlformats.org/officeDocument/2006/relationships/slide" Target="slide5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5" Type="http://schemas.openxmlformats.org/officeDocument/2006/relationships/slide" Target="slide57.xml"/><Relationship Id="rId4" Type="http://schemas.openxmlformats.org/officeDocument/2006/relationships/slide" Target="slide5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5" Type="http://schemas.openxmlformats.org/officeDocument/2006/relationships/slide" Target="slide57.xml"/><Relationship Id="rId4" Type="http://schemas.openxmlformats.org/officeDocument/2006/relationships/slide" Target="slide5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5" Type="http://schemas.openxmlformats.org/officeDocument/2006/relationships/slide" Target="slide57.xml"/><Relationship Id="rId4" Type="http://schemas.openxmlformats.org/officeDocument/2006/relationships/slide" Target="slide5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5" Type="http://schemas.openxmlformats.org/officeDocument/2006/relationships/slide" Target="slide57.xml"/><Relationship Id="rId4" Type="http://schemas.openxmlformats.org/officeDocument/2006/relationships/slide" Target="slide5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5" Type="http://schemas.openxmlformats.org/officeDocument/2006/relationships/slide" Target="slide57.xml"/><Relationship Id="rId4" Type="http://schemas.openxmlformats.org/officeDocument/2006/relationships/slide" Target="slide54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slide" Target="slide41.xml"/><Relationship Id="rId7" Type="http://schemas.openxmlformats.org/officeDocument/2006/relationships/slide" Target="slide5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57.xml"/><Relationship Id="rId5" Type="http://schemas.openxmlformats.org/officeDocument/2006/relationships/slide" Target="slide54.xml"/><Relationship Id="rId10" Type="http://schemas.openxmlformats.org/officeDocument/2006/relationships/image" Target="../media/image36.emf"/><Relationship Id="rId4" Type="http://schemas.openxmlformats.org/officeDocument/2006/relationships/slide" Target="slide49.xml"/><Relationship Id="rId9" Type="http://schemas.openxmlformats.org/officeDocument/2006/relationships/package" Target="../embeddings/Microsoft_Word___25.docx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5" Type="http://schemas.openxmlformats.org/officeDocument/2006/relationships/slide" Target="slide57.xml"/><Relationship Id="rId4" Type="http://schemas.openxmlformats.org/officeDocument/2006/relationships/slide" Target="slide5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7" Type="http://schemas.openxmlformats.org/officeDocument/2006/relationships/image" Target="../media/image37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5" Type="http://schemas.openxmlformats.org/officeDocument/2006/relationships/slide" Target="slide57.xml"/><Relationship Id="rId4" Type="http://schemas.openxmlformats.org/officeDocument/2006/relationships/slide" Target="slide5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5" Type="http://schemas.openxmlformats.org/officeDocument/2006/relationships/slide" Target="slide57.xml"/><Relationship Id="rId4" Type="http://schemas.openxmlformats.org/officeDocument/2006/relationships/slide" Target="slide5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5" Type="http://schemas.openxmlformats.org/officeDocument/2006/relationships/slide" Target="slide57.xml"/><Relationship Id="rId4" Type="http://schemas.openxmlformats.org/officeDocument/2006/relationships/slide" Target="slide5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5" Type="http://schemas.openxmlformats.org/officeDocument/2006/relationships/slide" Target="slide57.xml"/><Relationship Id="rId4" Type="http://schemas.openxmlformats.org/officeDocument/2006/relationships/slide" Target="slide5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5" Type="http://schemas.openxmlformats.org/officeDocument/2006/relationships/slide" Target="slide57.xml"/><Relationship Id="rId4" Type="http://schemas.openxmlformats.org/officeDocument/2006/relationships/slide" Target="slide5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5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5" Type="http://schemas.openxmlformats.org/officeDocument/2006/relationships/slide" Target="slide57.xml"/><Relationship Id="rId4" Type="http://schemas.openxmlformats.org/officeDocument/2006/relationships/slide" Target="slide4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5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5" Type="http://schemas.openxmlformats.org/officeDocument/2006/relationships/slide" Target="slide57.xml"/><Relationship Id="rId4" Type="http://schemas.openxmlformats.org/officeDocument/2006/relationships/slide" Target="slide4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4.xml"/><Relationship Id="rId5" Type="http://schemas.openxmlformats.org/officeDocument/2006/relationships/slide" Target="slide56.xml"/><Relationship Id="rId4" Type="http://schemas.openxmlformats.org/officeDocument/2006/relationships/slide" Target="slide5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5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5" Type="http://schemas.openxmlformats.org/officeDocument/2006/relationships/slide" Target="slide57.xml"/><Relationship Id="rId4" Type="http://schemas.openxmlformats.org/officeDocument/2006/relationships/slide" Target="slide4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3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3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13</a:t>
            </a:r>
            <a:r>
              <a:rPr lang="zh-CN" altLang="zh-CN" dirty="0"/>
              <a:t>　</a:t>
            </a:r>
            <a:r>
              <a:rPr lang="zh-CN" altLang="zh-CN" b="1" dirty="0"/>
              <a:t>张</a:t>
            </a:r>
            <a:r>
              <a:rPr lang="zh-CN" altLang="zh-CN" dirty="0"/>
              <a:t>　</a:t>
            </a:r>
            <a:r>
              <a:rPr lang="zh-CN" altLang="zh-CN" b="1" dirty="0"/>
              <a:t>衡</a:t>
            </a:r>
            <a:r>
              <a:rPr lang="zh-CN" altLang="zh-CN" dirty="0"/>
              <a:t>　</a:t>
            </a:r>
            <a:r>
              <a:rPr lang="zh-CN" altLang="zh-CN" b="1" dirty="0"/>
              <a:t>传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9182803"/>
              </p:ext>
            </p:extLst>
          </p:nvPr>
        </p:nvGraphicFramePr>
        <p:xfrm>
          <a:off x="508000" y="1215408"/>
          <a:ext cx="8128000" cy="5309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6" name="文档" r:id="rId7" imgW="3837032" imgH="2506231" progId="Word.Document.12">
                  <p:embed/>
                </p:oleObj>
              </mc:Choice>
              <mc:Fallback>
                <p:oleObj name="文档" r:id="rId7" imgW="3837032" imgH="25062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215408"/>
                        <a:ext cx="8128000" cy="53099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228184" y="1259476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17607" y="1805867"/>
            <a:ext cx="8925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68421" y="2348880"/>
            <a:ext cx="8925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40851" y="2902910"/>
            <a:ext cx="15562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436096" y="3404451"/>
            <a:ext cx="8925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89721" y="3980077"/>
            <a:ext cx="14554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112196" y="4448129"/>
            <a:ext cx="210787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799041" y="4963202"/>
            <a:ext cx="210787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397838" y="5530804"/>
            <a:ext cx="8925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70714" y="6061379"/>
            <a:ext cx="8925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825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75962" y="2051958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424695"/>
              </p:ext>
            </p:extLst>
          </p:nvPr>
        </p:nvGraphicFramePr>
        <p:xfrm>
          <a:off x="508000" y="2550556"/>
          <a:ext cx="8128000" cy="1886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5" name="文档" r:id="rId7" imgW="3837032" imgH="891328" progId="Word.Document.12">
                  <p:embed/>
                </p:oleObj>
              </mc:Choice>
              <mc:Fallback>
                <p:oleObj name="文档" r:id="rId7" imgW="3837032" imgH="8913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550556"/>
                        <a:ext cx="8128000" cy="1886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779912" y="2638407"/>
            <a:ext cx="36004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187624" y="3617084"/>
            <a:ext cx="66967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627784" y="3978099"/>
            <a:ext cx="25922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8732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257743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2064048"/>
              </p:ext>
            </p:extLst>
          </p:nvPr>
        </p:nvGraphicFramePr>
        <p:xfrm>
          <a:off x="508000" y="1754131"/>
          <a:ext cx="8128000" cy="5031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3" name="文档" r:id="rId7" imgW="3908281" imgH="2419474" progId="Word.Document.12">
                  <p:embed/>
                </p:oleObj>
              </mc:Choice>
              <mc:Fallback>
                <p:oleObj name="文档" r:id="rId7" imgW="3908281" imgH="24194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754131"/>
                        <a:ext cx="8128000" cy="5031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4514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9939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张衡字平子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南阳西鄂人也。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举孝廉不行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连辟公府不就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省略主语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同时是被动句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饰以篆文山龟鸟兽之形。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验之以事。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自书典所记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未之有也。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果地震陇西。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尤致思于天文阴阳历算。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视事三年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上书乞骸骨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征拜尚书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省略主语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16016" y="1964441"/>
            <a:ext cx="22322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67362" y="2764005"/>
            <a:ext cx="454074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369946" y="3161054"/>
            <a:ext cx="193024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691728" y="3583713"/>
            <a:ext cx="193024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162589" y="3958728"/>
            <a:ext cx="13608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976095" y="4373999"/>
            <a:ext cx="455925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374214" y="4782065"/>
            <a:ext cx="192597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56345" y="5589240"/>
            <a:ext cx="374865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6951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记常识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关于官职任命、调动、贬谪等的词语。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举荐任官。如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举孝廉不行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征召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录用。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召。如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连辟公府不就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召请来授官。如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累召不应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授给官职。如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公车特征拜郎中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调动官职。如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再迁为太史令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调动官职。如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再转复为太史令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调动官职。如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所居之官辄积年不徙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离京去外地为官。如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出为河间相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指官吏初到任。如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衡下车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指官员到职工作。如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视事三年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40005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拜官。除去旧职任新职。如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予除右丞相兼枢密使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40005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乞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骸骨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请求辞职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告老还乡。如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上书乞骸骨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95"/>
          <p:cNvPicPr/>
          <p:nvPr/>
        </p:nvPicPr>
        <p:blipFill>
          <a:blip r:embed="rId5"/>
          <a:stretch>
            <a:fillRect/>
          </a:stretch>
        </p:blipFill>
        <p:spPr>
          <a:xfrm>
            <a:off x="862316" y="6036275"/>
            <a:ext cx="296417" cy="296417"/>
          </a:xfrm>
          <a:prstGeom prst="rect">
            <a:avLst/>
          </a:prstGeom>
        </p:spPr>
      </p:pic>
      <p:pic>
        <p:nvPicPr>
          <p:cNvPr id="12" name="Picture 96"/>
          <p:cNvPicPr/>
          <p:nvPr/>
        </p:nvPicPr>
        <p:blipFill>
          <a:blip r:embed="rId6"/>
          <a:stretch>
            <a:fillRect/>
          </a:stretch>
        </p:blipFill>
        <p:spPr>
          <a:xfrm>
            <a:off x="860635" y="6444951"/>
            <a:ext cx="296417" cy="29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906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9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官职、学校及相关用语。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被举荐的品行端正的人。如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举孝廉不行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指三公的公署。东汉以太尉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掌管军事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、司徒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掌管政事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、司空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掌管工程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为三公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是当时最高的官。如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连辟公府不就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大将军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位比三公。如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大将军邓骘奇其才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汉代官署名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臣民上书和征召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都由公车接待。如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公车特征拜郎中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郎中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官名。如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公车特征拜郎中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太史令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兼管天文和国史。如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再迁为太史令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尚书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协助皇帝处理政务的官员。如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征拜尚书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京城附近的三个地区。如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游于三辅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古代设在京城的全国最高学府。如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观太学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57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文化、文学知识名词。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《诗》《书》《易》《礼》《春秋》。如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通五经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为《论语》《孟子》《大学》《中庸》。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礼、乐、射、御、书、数六种学问和技能。如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贯六艺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《史记》《汉书》《后汉书》《三国志》。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《两都赋》和《二京赋》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《两都赋》的作者是班固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《二京赋》的作者是张衡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指汉的西京长安与东京洛阳。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056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37231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把握传主形象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体会传主品格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文中哪些地方能体现出张衡的高尚品德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虽才高于世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而无骄尚之情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从容淡静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不好交接俗人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举孝廉不行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连辟公府不就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累召不应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不慕当世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张衡的才能集中体现在哪几个方面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善属文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作《二京赋》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善机巧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做浑天仪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造候风地动仪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善术学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著有《灵宪》《算罔论》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善政事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不畏权贵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称为政理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本文介绍张衡在政治上的才干时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写了几件事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塑造了张衡怎样的形象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选取了两件事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一是《思玄赋》的由来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表现了张衡心思细密、小心谨慎的形象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一是出任河间相时与奸党斗争一事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表现其政治才能和卓然政绩。这样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笔墨寥寥却写出了一位真实可感、形神丰满的廉吏形象。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掌握文章写人叙事的手法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作为传记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它的一般写法是怎样的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本文是怎样写的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按照传记的体例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开头介绍人物的姓名、籍贯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再介绍人物的事迹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结尾写他死的年代。本文是完全按照一般传记体例的写法来写的。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传记是记述一个人的生平的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本文是怎样处理人物材料的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只记述人物一生中的重要事件。本文先介绍了张衡的品格和他卓越的文学才能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重点写他一生中最突出的辉煌的科学成就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最后介绍了他政治上的才干。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209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9474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张衡在科学上的辉煌成就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主要是通过具体、详细地介绍他的重大发明地动仪来说明的。文章这部分是怎样记事状物的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672200"/>
              </p:ext>
            </p:extLst>
          </p:nvPr>
        </p:nvGraphicFramePr>
        <p:xfrm>
          <a:off x="508000" y="2119835"/>
          <a:ext cx="8128000" cy="7331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5" name="文档" r:id="rId8" imgW="3837032" imgH="345948" progId="Word.Document.12">
                  <p:embed/>
                </p:oleObj>
              </mc:Choice>
              <mc:Fallback>
                <p:oleObj name="文档" r:id="rId8" imgW="3837032" imgH="3459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119835"/>
                        <a:ext cx="8128000" cy="7331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2891541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验证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)——(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本文在语言运用上有怎样的特点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简要举例分析。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记叙语言质朴通俗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等句用语非常质朴通俗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毫无雕饰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却鲜明地表现出了张衡不追名逐利的高尚品德。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说明语言准确简洁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段中仅用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多字就将候风地动仪的有关情况做了比较全面的介绍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可见用语简洁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用酒樽描摹仪器的外形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等指明部位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足见其用语之准确。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59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5956224"/>
              </p:ext>
            </p:extLst>
          </p:nvPr>
        </p:nvGraphicFramePr>
        <p:xfrm>
          <a:off x="508000" y="1502919"/>
          <a:ext cx="8128000" cy="4446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" name="文档" r:id="rId4" imgW="3998962" imgH="2188003" progId="Word.Document.12">
                  <p:embed/>
                </p:oleObj>
              </mc:Choice>
              <mc:Fallback>
                <p:oleObj name="文档" r:id="rId4" imgW="3998962" imgH="21880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502919"/>
                        <a:ext cx="8128000" cy="44463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《张衡传》中主要表现了张衡两方面的可贵品质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从容淡静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不慕当世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无骄尚之情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。这些都是难能可贵的。但在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宦官惧其毁己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皆共目之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衡乃诡对而出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。对张衡的这一全身避祸的做法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你怎样看待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请谈谈你的看法。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可以从当时的政治环境、人物处境、内心世界等多角度分析。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79712"/>
            <a:ext cx="173957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3754607"/>
              </p:ext>
            </p:extLst>
          </p:nvPr>
        </p:nvGraphicFramePr>
        <p:xfrm>
          <a:off x="508000" y="1794785"/>
          <a:ext cx="8128000" cy="4935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9" name="文档" r:id="rId8" imgW="3908281" imgH="2373756" progId="Word.Document.12">
                  <p:embed/>
                </p:oleObj>
              </mc:Choice>
              <mc:Fallback>
                <p:oleObj name="文档" r:id="rId8" imgW="3908281" imgH="23737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794785"/>
                        <a:ext cx="8128000" cy="49355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8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702587"/>
              </p:ext>
            </p:extLst>
          </p:nvPr>
        </p:nvGraphicFramePr>
        <p:xfrm>
          <a:off x="508000" y="2719100"/>
          <a:ext cx="8128000" cy="16738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1" name="文档" r:id="rId8" imgW="3908281" imgH="804572" progId="Word.Document.12">
                  <p:embed/>
                </p:oleObj>
              </mc:Choice>
              <mc:Fallback>
                <p:oleObj name="文档" r:id="rId8" imgW="3908281" imgH="8045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719100"/>
                        <a:ext cx="8128000" cy="16738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7540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1325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本文写了张衡的品格、文学才能、科学成就和政治才干四个方面的内容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它们之间有何联系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这对我们有何启示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高尚的品格是成功的基础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与文学成就、科学成就和政治才干互为因果。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谦虚的品格和卓越的才能是其成功的基础。因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才高于世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举孝廉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连辟公府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作《二京赋》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邓骘奇其才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累召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拜郎中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再迁为太史令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这样的被举荐、重用。也是因为其才能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作浑天仪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造候风地动仪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其特长与其官职二者互为因果。其次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其科学发明、理论著作也与其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无骄尚之情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从容淡静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不好交接俗人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的性情密不可分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这种性情利于潜心科研。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张衡凭借不慕名利的高尚品德、刻苦钻研的精神被后世铭记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其谦虚谨慎、勤学不倦、不畏强权、勇于进取的品格值得我们学习。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881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pic>
        <p:nvPicPr>
          <p:cNvPr id="8" name="M37.eps" descr="id:2147488417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784453" y="1220305"/>
            <a:ext cx="5235819" cy="546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482631"/>
              </p:ext>
            </p:extLst>
          </p:nvPr>
        </p:nvGraphicFramePr>
        <p:xfrm>
          <a:off x="508000" y="1340768"/>
          <a:ext cx="8128000" cy="47675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9" name="文档" r:id="rId8" imgW="3897126" imgH="2286639" progId="Word.Document.12">
                  <p:embed/>
                </p:oleObj>
              </mc:Choice>
              <mc:Fallback>
                <p:oleObj name="文档" r:id="rId8" imgW="3897126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47675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6263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游历、游学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指考察、学习。下文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观太学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的意思。三辅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汉朝以京兆尹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原为官名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汉朝也作政区名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、左冯翊、右扶风为三辅。这三个地区在今陕西西安附近。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京师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指洛阳。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古代设在京城的全国最高学府。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《诗》《书》《礼》《易》《春秋》五部经书。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礼、乐、射、御、书、数六种学问和技能。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虽才高于世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而无骄尚之情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相当于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。文言文里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前边分句用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后边分句有时候用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378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1309111"/>
              </p:ext>
            </p:extLst>
          </p:nvPr>
        </p:nvGraphicFramePr>
        <p:xfrm>
          <a:off x="508000" y="1444099"/>
          <a:ext cx="8128000" cy="4577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8" name="文档" r:id="rId8" imgW="3884531" imgH="2187643" progId="Word.Document.12">
                  <p:embed/>
                </p:oleObj>
              </mc:Choice>
              <mc:Fallback>
                <p:oleObj name="文档" r:id="rId8" imgW="3884531" imgH="21876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44099"/>
                        <a:ext cx="8128000" cy="4577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0100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2" name="矩形 11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533028"/>
              </p:ext>
            </p:extLst>
          </p:nvPr>
        </p:nvGraphicFramePr>
        <p:xfrm>
          <a:off x="508000" y="1204350"/>
          <a:ext cx="8128000" cy="5271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2" name="文档" r:id="rId8" imgW="4078488" imgH="2645186" progId="Word.Document.12">
                  <p:embed/>
                </p:oleObj>
              </mc:Choice>
              <mc:Fallback>
                <p:oleObj name="文档" r:id="rId8" imgW="4078488" imgH="2645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204350"/>
                        <a:ext cx="8128000" cy="5271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0201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100297"/>
              </p:ext>
            </p:extLst>
          </p:nvPr>
        </p:nvGraphicFramePr>
        <p:xfrm>
          <a:off x="508000" y="1340768"/>
          <a:ext cx="8128000" cy="4783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6" name="文档" r:id="rId8" imgW="3884531" imgH="2286639" progId="Word.Document.12">
                  <p:embed/>
                </p:oleObj>
              </mc:Choice>
              <mc:Fallback>
                <p:oleObj name="文档" r:id="rId8" imgW="3884531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4783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6913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M36.eps" descr="id:214748834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915816" y="1628800"/>
            <a:ext cx="2831430" cy="4042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213480"/>
              </p:ext>
            </p:extLst>
          </p:nvPr>
        </p:nvGraphicFramePr>
        <p:xfrm>
          <a:off x="508000" y="1702722"/>
          <a:ext cx="8128000" cy="37425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0" name="文档" r:id="rId8" imgW="4134624" imgH="1902893" progId="Word.Document.12">
                  <p:embed/>
                </p:oleObj>
              </mc:Choice>
              <mc:Fallback>
                <p:oleObj name="文档" r:id="rId8" imgW="4134624" imgH="19028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702722"/>
                        <a:ext cx="8128000" cy="37425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2579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991450"/>
              </p:ext>
            </p:extLst>
          </p:nvPr>
        </p:nvGraphicFramePr>
        <p:xfrm>
          <a:off x="508000" y="1724834"/>
          <a:ext cx="8128000" cy="3864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4" name="文档" r:id="rId8" imgW="3846388" imgH="1829455" progId="Word.Document.12">
                  <p:embed/>
                </p:oleObj>
              </mc:Choice>
              <mc:Fallback>
                <p:oleObj name="文档" r:id="rId8" imgW="3846388" imgH="18294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724834"/>
                        <a:ext cx="8128000" cy="38644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0910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692941"/>
              </p:ext>
            </p:extLst>
          </p:nvPr>
        </p:nvGraphicFramePr>
        <p:xfrm>
          <a:off x="508000" y="1340768"/>
          <a:ext cx="8128000" cy="461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8" name="文档" r:id="rId8" imgW="4024151" imgH="2286639" progId="Word.Document.12">
                  <p:embed/>
                </p:oleObj>
              </mc:Choice>
              <mc:Fallback>
                <p:oleObj name="文档" r:id="rId8" imgW="4024151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4617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汉顺帝年号。下文的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是他的另一个年号。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候风地动仪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一种测验地震的仪器。也有人说这是两种仪器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一是测验风向的候风仪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一是测验地震的地动仪。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合盖隆起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上下两部分相合盖住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中央凸起。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都柱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粗大的铜柱。都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大。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傍行八道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这个仪器已失传。推测起来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大约是在大柱的周围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设四根横杆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交叉起来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按照东、西、南、北、东南、西南、西北、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655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1942663"/>
              </p:ext>
            </p:extLst>
          </p:nvPr>
        </p:nvGraphicFramePr>
        <p:xfrm>
          <a:off x="508000" y="1146778"/>
          <a:ext cx="8128000" cy="5689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6" name="文档" r:id="rId8" imgW="3884531" imgH="2719344" progId="Word.Document.12">
                  <p:embed/>
                </p:oleObj>
              </mc:Choice>
              <mc:Fallback>
                <p:oleObj name="文档" r:id="rId8" imgW="3884531" imgH="27193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6778"/>
                        <a:ext cx="8128000" cy="5689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3280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3108541"/>
              </p:ext>
            </p:extLst>
          </p:nvPr>
        </p:nvGraphicFramePr>
        <p:xfrm>
          <a:off x="508000" y="1334797"/>
          <a:ext cx="8128000" cy="4830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9" name="文档" r:id="rId8" imgW="3846388" imgH="2286639" progId="Word.Document.12">
                  <p:embed/>
                </p:oleObj>
              </mc:Choice>
              <mc:Fallback>
                <p:oleObj name="文档" r:id="rId8" imgW="3846388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34797"/>
                        <a:ext cx="8128000" cy="4830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4467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767646"/>
              </p:ext>
            </p:extLst>
          </p:nvPr>
        </p:nvGraphicFramePr>
        <p:xfrm>
          <a:off x="508000" y="1268760"/>
          <a:ext cx="8128000" cy="5222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4" name="文档" r:id="rId8" imgW="3846388" imgH="2471673" progId="Word.Document.12">
                  <p:embed/>
                </p:oleObj>
              </mc:Choice>
              <mc:Fallback>
                <p:oleObj name="文档" r:id="rId8" imgW="3846388" imgH="24716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268760"/>
                        <a:ext cx="8128000" cy="5222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852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5445189"/>
              </p:ext>
            </p:extLst>
          </p:nvPr>
        </p:nvGraphicFramePr>
        <p:xfrm>
          <a:off x="508000" y="1146778"/>
          <a:ext cx="8128000" cy="5692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7" name="文档" r:id="rId8" imgW="3846388" imgH="2694505" progId="Word.Document.12">
                  <p:embed/>
                </p:oleObj>
              </mc:Choice>
              <mc:Fallback>
                <p:oleObj name="文档" r:id="rId8" imgW="3846388" imgH="26945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6778"/>
                        <a:ext cx="8128000" cy="5692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2083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7925630"/>
              </p:ext>
            </p:extLst>
          </p:nvPr>
        </p:nvGraphicFramePr>
        <p:xfrm>
          <a:off x="508000" y="1458594"/>
          <a:ext cx="8128000" cy="46347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1" name="文档" r:id="rId8" imgW="3922675" imgH="2237321" progId="Word.Document.12">
                  <p:embed/>
                </p:oleObj>
              </mc:Choice>
              <mc:Fallback>
                <p:oleObj name="文档" r:id="rId8" imgW="3922675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58594"/>
                        <a:ext cx="8128000" cy="46347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7028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6370685"/>
              </p:ext>
            </p:extLst>
          </p:nvPr>
        </p:nvGraphicFramePr>
        <p:xfrm>
          <a:off x="508000" y="1382174"/>
          <a:ext cx="8128000" cy="4783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5" name="文档" r:id="rId8" imgW="3884531" imgH="2286639" progId="Word.Document.12">
                  <p:embed/>
                </p:oleObj>
              </mc:Choice>
              <mc:Fallback>
                <p:oleObj name="文档" r:id="rId8" imgW="3884531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82174"/>
                        <a:ext cx="8128000" cy="4783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6958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(78—139),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东汉著名文学家、科学家、政治家。在文学方面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他是我国文学史上一颗光辉灿烂的明星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代表作有《二京赋》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《东京赋》《西京赋》的合称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。地震学方面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发明了世界上第一台测定地震及其方位的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候风地动仪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比欧洲早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1 700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多年。天文学方面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他发明了世界上第一台用水力推动的大型观察星象的天文仪器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浑天仪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著有《浑天仪图注》和《灵宪》等书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画出了完备的星相图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月光生于日之所照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的科学论断。地理学方面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绘制有完备的地形图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并研制出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记里鼓车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指南车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等。数学方面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著有《算罔论》。气象学方面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候风仪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预测风力、风向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比西方的风信鸡早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多年。机械学方面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他制造的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独木飞雕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是世界上最早的飞行器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还制造出土圭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日影器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、活动日历等。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638002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734455"/>
              </p:ext>
            </p:extLst>
          </p:nvPr>
        </p:nvGraphicFramePr>
        <p:xfrm>
          <a:off x="508000" y="1297749"/>
          <a:ext cx="8128000" cy="50005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9" name="文档" r:id="rId8" imgW="3837032" imgH="2360077" progId="Word.Document.12">
                  <p:embed/>
                </p:oleObj>
              </mc:Choice>
              <mc:Fallback>
                <p:oleObj name="文档" r:id="rId8" imgW="3837032" imgH="23600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297749"/>
                        <a:ext cx="8128000" cy="50005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3303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9042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祖冲之传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《南史》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祖冲之字文远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范阳遒人也。冲之稽古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有机思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宋孝武使直华林学省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赐宅宇车服。解褐南徐州从事、公府参军。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始元嘉中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用何承天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所制历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比古十一家为密。冲之以为尚疏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乃更造新法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上表言之。孝武令朝士善历者难之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不能屈。会帝崩不施行。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历位为娄县令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谒者仆射。初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宋武平关中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得姚兴指南车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有外形而无机杼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使人于内转之。昇明中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齐高帝辅政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使冲之追修古法。冲之改造铜机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圆转不穷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而司方如一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马钧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以来未之有也。时有北人索驭马粦者亦云能造指南车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高帝使与冲之各造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使于乐游苑对共校试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而颇有差僻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乃毁而焚之。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晋时杜预有巧思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造欹器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三改不成。永明中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竟陵王子良好古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冲之造欹器献之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与周庙不异。文惠太子在东宫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见冲之历法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启武帝施行。文惠寻薨又寝。转长水校尉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领本职。冲之造《安边论》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欲开屯田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广农殖。建武中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明帝欲使冲之巡行四方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兴造大业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可以利百姓者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会连有军事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事竟不行。冲之解钟律博塞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当时独绝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莫能对者。以诸葛亮有木牛流马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乃造一器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不因风水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施机自运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不劳人力。又造千里船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于新亭江试之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日行百余里。于乐游苑造水碓磨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武帝亲自临视。又特善算。永元二年卒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年七十二。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节选自《南史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文学传》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71976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81504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即太学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古代中央政府设立的国家学府。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何承天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(370—447),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南朝宋大臣、著名天文学家、无神论思想家。东海郯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今山东郯城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人。通览儒史百家、经史子集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知识渊博。精天文律历和计算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对天文律历造诣颇深。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字德衡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扶风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今陕西兴平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生活在汉朝末期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是中国古代最负盛名的机械发明家之一。其发明了指南车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改造了织绫机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还改良了用于农业灌溉的工具龙骨水车。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欹器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古代的一种盛水器。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下棋一类的游戏。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122827971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祖冲之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字文远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范阳遒县人。祖冲之喜欢考查古事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有技巧灵思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宋孝武帝让他到华林苑太学里当值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赏赐给他宅院车马服饰。任职南徐州从事、公府参军。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当初元嘉年间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朝廷使用何承天所制定的历法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比古代的十一家还严密。但是祖冲之认为还不够严密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于是重新制定了新的历法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上奏章加以说明。孝武帝让朝廷上擅长历法的人诘难他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但难不倒他。适逢武帝去世没能施行。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839741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后任职做娄县令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又做谒者仆射。当初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宋武帝平定关中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得到姚兴所制造的指南车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有外形而没有里面的机关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每当运行的时候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派人在里面转动它。昇明年间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齐高帝辅政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让祖冲之仿照古代的原样加以修理。祖冲之重新制作成铜机关的车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尽管可随意旋转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但指示方向却非常准确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自汉末的马钧以来没有这样的东西。当时有个叫索驭马粦的北方人也说能够造指南车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南朝的齐高帝让他和祖冲之各自制造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并让他们在乐游苑一同考校试验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两人所制造的指南车却有很大差别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于是毁掉并烧了索驭马粦制的车。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49591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晋代的杜预心思灵巧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制造欹器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多次改动都没有做成。永明年间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竟陵王子良喜欢古代的东西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祖冲之制造欹器献给他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和宗庙里摆放的没有区别。文惠太子在东宫时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见到祖冲之所制的历法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启禀武帝施行。因为文惠太子不久去世而搁置了。后来又转为长水校尉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并兼任原来的职务。祖冲之制定了《安边论》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想要建立屯田制度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扩大农业种植。建武年间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齐明帝想派祖冲之巡视四方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创建可以利于百姓的大业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适逢连续有战事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事情最终也没有做成。祖冲之精通音律棋类等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当时独一无二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没有谁能够成为他的对手。因为诸葛亮造有木牛流马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于是制造一种器物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不用凭借风和水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装置上机关自行运转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不费人力。又制造了千里船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在新亭江上试验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每天行走百余里。又在乐游苑造水碓磨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武帝曾亲自前往观看。又特别善于计算。永元二年去世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享年七十二岁。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698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思维训练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下列句子中加点的词语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意义和现代汉语相同的一项是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797914"/>
              </p:ext>
            </p:extLst>
          </p:nvPr>
        </p:nvGraphicFramePr>
        <p:xfrm>
          <a:off x="620464" y="2543370"/>
          <a:ext cx="8128000" cy="1832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4" name="文档" r:id="rId9" imgW="3837032" imgH="864689" progId="Word.Document.12">
                  <p:embed/>
                </p:oleObj>
              </mc:Choice>
              <mc:Fallback>
                <p:oleObj name="文档" r:id="rId9" imgW="3837032" imgH="8646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0464" y="2543370"/>
                        <a:ext cx="8128000" cy="1832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36510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风和水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原来的职务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不实行。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639130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9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下列对原文有关内容的分析和概括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祖冲之是南朝人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经历过宋、齐等几代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他在科学上的主要贡献是制定更加精密的历法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改造指南车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造水碓磨、千里船等。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祖冲之制定的历法虽然比前人的更加精密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但因为武帝去世而未能施行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后来他的儿子重新修订之后才得以施行。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因为古代传下来的指南车部件不全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无法正常运行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祖冲之加以改造之后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旋转更加灵活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在指示方向上却非常准确。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祖冲之不但在器物制造上精思巧妙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在音乐和棋类上也天下无双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同时在屯田种植、为官治军上也有突出的才能。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祖冲之在屯田种植上只是提出了一些想法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没有施行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为官治军上也有突出的才能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文中没有说明。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51596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977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千古孤独张衡墓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访亲南阳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与主人谈南阳名胜。主人道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我们小右桥就是东汉张衡故里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至今存有张衡墓。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出于对一代科学巨匠的仰慕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我便由主人的孙女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一个叫丹丹的十三岁女孩儿带领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骑车直奔张衡墓。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M38.eps" descr="id:214748846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1979712" y="2554925"/>
            <a:ext cx="4331642" cy="2798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范晔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(398—445),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字蔚宗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南朝宋顺阳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今河南淅川东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是我国古代的历史学家。他自幼好学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博通经史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善于写文章。先后担任过司徒从事中郎、尚书吏部郎、宣城太守等官职。因参加拥立彭城王刘义康为帝的政变活动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事泄被杀。范晔广泛搜集几十种关于后汉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亦称东汉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史事的著作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删繁补略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撰写《后汉书》。因突遭杀害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只写就帝纪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卷。后来梁代刘昭将晋朝人司马彪所著《续汉书》的志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以补范著所缺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卷。到北宋时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始将两书合刻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成为今本《后汉书》。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042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院内空寂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抛却了浮世的喧嚣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十分幽静。拜殿前的石像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把我带回了东汉。一个静静的夜晚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满天的星星像无数珍珠撒在碧玉盘里。一个孩子坐在院子里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靠着奶奶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仰起头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指着天空数星星。一颗、两颗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一直数到几百颗。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那是一个多梦的夜晚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孩子们在父母的怀里好梦连连。而这个孩子却一夜没睡好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几次起来看星星。寂寞的苍穹下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他孤独地寻觅着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他看清了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北斗星果然绕着北极星慢慢地转动。这晚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这个孩子也做了一个梦。为了这个梦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他追寻了一辈子。这孩子就是张衡。他观测了中原地区能看到的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颗星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绘制了我国第一幅比较完备的星座图。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张衡多才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在天文、地震、文学、机械制造、历法、绘画、地图绘制、数学等领域都做出了杰出的贡献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全面发展之人物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。曾任太史令、尚书等职。张衡发明了地动仪、浑天仪、记里鼓车、指南车等。他一生献身科学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不追求名利。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9870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正因如此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张衡走上了寂寞的人生路。东汉时期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光武中兴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社会治安、经济状况明显好转。繁荣兴旺的背后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却隐藏着豪强地主的骄奢淫逸、强征豪夺。张衡冷眼看世态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作《二京赋》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精思傅会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十年乃成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。赋文铺写京都景象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规模宏大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讽谏当时王侯的奢侈。十年磨剑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只为正义一呼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这就是张衡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他有高尚的人格和异乎常人的深度思考。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光武帝刘秀称帝初期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谶纬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为国典。张衡奋起展开了反对谶纬神学的斗争。汉顺帝阳嘉二年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张衡上书《驳图谶疏》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直接要求汉顺帝用行政命令禁绝图谶。在当时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为了科学和真理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孤身奋争的张衡该需要多大的勇气啊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6642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走过耀眼夺目的浑天仪、地动仪模型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眼前的张衡墓可真形成了强烈的反差。除去新中国成立后多次的修建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墓园仅存一丘荒冢与几块古碑了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墓冢苍苍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松柏萋萋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残碑横立。肃穆中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凭吊的我形只影单。微风徐徐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我似乎听到您与谗臣面红耳赤的争论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荒草深处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我看到一双双慌乱的眼睛。汉顺帝曾在帷幄中让您讽谏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宦官恐怕危及自己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都在给您使眼色。虽然您巧妙地回避了汉顺帝的垂问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却无意中树了敌。那些宦官一起参您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于是您的命运便遭到诋毁。虽然您的地动仪在公元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年准确无误地测出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公里以外的陇西的地震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但您还是为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光武中兴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后的衰落而郁郁寡欢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904707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走出墓冢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无意中发现有几个石臼、石磨、石碾散落在杂草丛中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这些已被遗忘的什物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却在漫长的人类历史中占有举足轻重的地位。面对尘世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名利与权势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在岁月长河里是这样的卑微与渺小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而一个人的人格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却升华得无比高大。于是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抚去浮华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我不由回头再看一眼张衡。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是人生的一种存在状态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这种状态施之于凡人叫悲凉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施之于伟人叫卓绝。张衡就是这样一位卓绝的伟人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他的伟大成就、高尚品格、不同流俗的人生追求都值得后人学习与敬仰。本文由瞻仰张衡墓写起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追怀张衡伟大的一生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抒发了对这位伟大的科学家的崇敬之情。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39227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9042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虽才高于世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而无骄尚之情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作为文学家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他善写诗、赋、文、铭、书、疏等各种文体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留传下来包括《二京赋》在内的佳作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其作品有很高的文学价值。作为科学家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尤致思于天文阴阳历算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妙尽璇机之正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作浑天仪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著《灵宪》《算罔论》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造候风地动仪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。他在实际政治活动中还表现出远见卓识的政治家风度。他出任河间相时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深入民间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调查豪强奸徒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擒拿惩办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清理冤狱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上下肃然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称为政理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受到百姓的称颂。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他是先行人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披荆斩棘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把智慧锻造成阶梯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留给后来的攀登者。他是知识的宝藏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是科学的旗帜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是中华民族知识分子的典范。他淡泊了功名利禄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远离了你争我斗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以奋发进取、自强不息、勤政为民的高尚品质和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约己博艺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无坚不钻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的科研精神向我们展示了一代伟人的风范。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德才兼备、全面发展、综合素质、宁静淡泊。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104476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张衡知天文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晓地理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明术数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善制作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精文学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通政治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博才多艺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品德高洁。这与他终生刻苦、奋发努力密不可分。人赞他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敏而好学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如川之逝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不舍昼夜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自述志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约己博艺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无坚不钻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自名心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君子不患位之不尊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而患德之不崇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不耻禄之不夥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而耻智之不博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。如此的治学态度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如此的做人品格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安能不成就他的通才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安能不成就他的博艺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安能不成就他的伟大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切记品德和人格是任何人成功的基础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一个人的潜能是取之不尽、用之不竭的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但前提是你得要取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你得要用。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品格是成才的基础。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374279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345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安排好说明的顺序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写好说明文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首先要抓住说明对象的特征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是运用合理的说明顺序。所谓合理的说明顺序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是指能充分表现事物或事理本身特征的顺序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也是符合人们认识事物、规律的顺序。常见的说明顺序有时间顺序、空间顺序、逻辑顺序等。时间顺序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即按照事理发展过程的先后来介绍某一事物的说明顺序。空间顺序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即按照事物空间存在的方式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或从外到内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或从上到下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或从整体到局部来加以介绍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这种说明顺序有利于全面说明事物各方面的特征。逻辑顺序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即按照事物、事理的内在逻辑关系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或由个别到一般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或由具体到抽象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或由主要到次要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或由现象到本质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或由原因到结果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或由概括到具体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或由特点到用途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或由整体到局部一一介绍说明。本课在说明候风地动仪时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先按照由外到内的空间顺序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再按照由构造到作用的逻辑顺序逐一进行的。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18673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965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笔是同学们不可或缺的书写工具。现在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笔的种类繁多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样式五花八门。请从种类繁多的笔中选择一种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选用恰当的说明顺序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写一段介绍性文字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钢笔是一种有贮水功能、使用方便的书写工具。它一般由笔套、笔芯、笔杆组成。笔套起着保护笔头的作用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是一硬壳的保护套筒。笔芯由笔头、贮水管组成。笔头是墨水和纸张接触的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介质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墨水就通过光滑的金属笔尖浸入纸张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从而留下书写的痕迹。贮水管是胶制的中空密封软管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利用气压的原理吸入墨水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写字时所需的墨水便是由这里源源不断供应的。也许由于墨水储量的有限或频繁吸取墨水的麻烦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钢笔在文具中的地位渐渐被圆珠笔取代。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534728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9029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1822423"/>
              </p:ext>
            </p:extLst>
          </p:nvPr>
        </p:nvGraphicFramePr>
        <p:xfrm>
          <a:off x="508000" y="1933355"/>
          <a:ext cx="8128000" cy="4353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8" name="文档" r:id="rId7" imgW="3893887" imgH="2085766" progId="Word.Document.12">
                  <p:embed/>
                </p:oleObj>
              </mc:Choice>
              <mc:Fallback>
                <p:oleObj name="文档" r:id="rId7" imgW="3893887" imgH="20857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933355"/>
                        <a:ext cx="8128000" cy="43539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员径八尺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圆周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形似酒尊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酒樽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一时收禽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捉拿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3320" y="3174019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12963" y="317401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2853" y="3576221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12496" y="357622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40408" y="3983945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10051" y="398394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0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878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219734"/>
              </p:ext>
            </p:extLst>
          </p:nvPr>
        </p:nvGraphicFramePr>
        <p:xfrm>
          <a:off x="508000" y="1706853"/>
          <a:ext cx="8128000" cy="4768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8" name="文档" r:id="rId7" imgW="3837032" imgH="2251000" progId="Word.Document.12">
                  <p:embed/>
                </p:oleObj>
              </mc:Choice>
              <mc:Fallback>
                <p:oleObj name="文档" r:id="rId7" imgW="3837032" imgH="2251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706853"/>
                        <a:ext cx="8128000" cy="4768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110937" y="1761938"/>
            <a:ext cx="8114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86821" y="2294766"/>
            <a:ext cx="22542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021055" y="2827594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88024" y="3379026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71049" y="3867093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87041" y="4383029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68947" y="4941168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022068" y="5485013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148154" y="6039875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91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959155"/>
              </p:ext>
            </p:extLst>
          </p:nvPr>
        </p:nvGraphicFramePr>
        <p:xfrm>
          <a:off x="508000" y="1396787"/>
          <a:ext cx="8128000" cy="4768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2" name="文档" r:id="rId7" imgW="3837032" imgH="2251000" progId="Word.Document.12">
                  <p:embed/>
                </p:oleObj>
              </mc:Choice>
              <mc:Fallback>
                <p:oleObj name="文档" r:id="rId7" imgW="3837032" imgH="2251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396787"/>
                        <a:ext cx="8128000" cy="4768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956979" y="1451872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96065" y="1988840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56979" y="2535808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08033" y="3057943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20072" y="3561999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08252" y="4099106"/>
            <a:ext cx="6921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07652" y="4647230"/>
            <a:ext cx="6921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56952" y="5190243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61183" y="5733256"/>
            <a:ext cx="8925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019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330</TotalTime>
  <Words>5212</Words>
  <Application>Microsoft Office PowerPoint</Application>
  <PresentationFormat>全屏显示(4:3)</PresentationFormat>
  <Paragraphs>351</Paragraphs>
  <Slides>57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70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13　张　衡　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48</cp:revision>
  <dcterms:created xsi:type="dcterms:W3CDTF">2015-04-23T00:36:31Z</dcterms:created>
  <dcterms:modified xsi:type="dcterms:W3CDTF">2016-11-15T03:23:35Z</dcterms:modified>
</cp:coreProperties>
</file>