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75" r:id="rId3"/>
    <p:sldId id="291" r:id="rId4"/>
    <p:sldId id="274" r:id="rId5"/>
    <p:sldId id="263" r:id="rId6"/>
    <p:sldId id="264" r:id="rId7"/>
    <p:sldId id="317" r:id="rId8"/>
    <p:sldId id="267" r:id="rId9"/>
    <p:sldId id="268" r:id="rId10"/>
    <p:sldId id="295" r:id="rId11"/>
    <p:sldId id="296" r:id="rId12"/>
    <p:sldId id="297" r:id="rId13"/>
    <p:sldId id="340" r:id="rId14"/>
    <p:sldId id="341" r:id="rId15"/>
    <p:sldId id="265" r:id="rId16"/>
    <p:sldId id="300" r:id="rId17"/>
    <p:sldId id="301" r:id="rId18"/>
    <p:sldId id="302" r:id="rId19"/>
    <p:sldId id="318" r:id="rId20"/>
    <p:sldId id="266" r:id="rId21"/>
    <p:sldId id="303" r:id="rId22"/>
    <p:sldId id="269" r:id="rId23"/>
    <p:sldId id="270" r:id="rId24"/>
    <p:sldId id="321" r:id="rId25"/>
    <p:sldId id="322" r:id="rId26"/>
    <p:sldId id="271" r:id="rId27"/>
    <p:sldId id="325" r:id="rId28"/>
    <p:sldId id="326" r:id="rId29"/>
    <p:sldId id="327" r:id="rId30"/>
    <p:sldId id="305" r:id="rId31"/>
    <p:sldId id="330" r:id="rId32"/>
    <p:sldId id="316" r:id="rId33"/>
    <p:sldId id="306" r:id="rId34"/>
    <p:sldId id="339"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zh-CN" altLang="zh-CN" sz="1600" dirty="0" smtClean="0"/>
              <a:t>　</a:t>
            </a:r>
            <a:r>
              <a:rPr lang="zh-CN" altLang="zh-CN" sz="1600" b="1" dirty="0" smtClean="0"/>
              <a:t>窦</a:t>
            </a:r>
            <a:r>
              <a:rPr lang="zh-CN" altLang="zh-CN" sz="1600" dirty="0" smtClean="0"/>
              <a:t>　</a:t>
            </a:r>
            <a:r>
              <a:rPr lang="zh-CN" altLang="zh-CN" sz="1600" b="1" dirty="0" smtClean="0"/>
              <a:t>娥</a:t>
            </a:r>
            <a:r>
              <a:rPr lang="zh-CN" altLang="zh-CN" sz="1600" dirty="0" smtClean="0"/>
              <a:t>　</a:t>
            </a:r>
            <a:r>
              <a:rPr lang="zh-CN" altLang="zh-CN" sz="1600" b="1" dirty="0" smtClean="0"/>
              <a:t>冤</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5.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22.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5.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22.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5.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22.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image" Target="../media/image17.jpeg"/><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23.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2.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23.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slide" Target="slid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中国古代戏曲和中外话剧</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3285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3717556745"/>
              </p:ext>
            </p:extLst>
          </p:nvPr>
        </p:nvGraphicFramePr>
        <p:xfrm>
          <a:off x="508000" y="2631454"/>
          <a:ext cx="8128000" cy="2567959"/>
        </p:xfrm>
        <a:graphic>
          <a:graphicData uri="http://schemas.openxmlformats.org/presentationml/2006/ole">
            <mc:AlternateContent xmlns:mc="http://schemas.openxmlformats.org/markup-compatibility/2006">
              <mc:Choice xmlns:v="urn:schemas-microsoft-com:vml" Requires="v">
                <p:oleObj spid="_x0000_s27674"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631454"/>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cover dir="lu"/>
      </p:transition>
    </mc:Choice>
    <mc:Fallback>
      <p:transition spd="slow">
        <p:cover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61145"/>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恓惶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烦恼不安的样子。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泛指没有或丧失劳动力而又无依无靠的人。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燕侣莺俦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比喻年轻的女伴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也比喻相爱的青年男女。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浪荡乾坤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本义指天下太平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文中是光天化日之下的意思。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灭罪修因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消除掉今生的罪孽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修得来世的福分。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汉代梁鸿的妻子孟光送饭时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总是把端饭的托盘举得和眉毛一样高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以表示尊敬。后用来形容夫妻互敬互爱。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顺水推船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顺水推舟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比喻顺应趋势办事。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杳无音信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远得不见踪影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也没有音信。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zoom/>
      </p:transition>
    </mc:Choice>
    <mc:Fallback>
      <p:transition spd="slow">
        <p:zo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五味俱全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五味杂陈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两者都形容味道多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滋味全。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是甜、酸、苦、辣、咸五种味道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泛指各种味道。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五味俱全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形容味道齐全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可以指食物花样多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也可以形容复杂的情绪和感受。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五味杂陈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各种味道混杂在一起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形容感受复杂而说不清。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各村党支部每月一次的廉政课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坚持凸显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五味俱全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确保主题鲜明、内容丰富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课堂生动、效果明显。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对于代表其他国家出征的原中国籍运动员来说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在里约奥运会与祖国运动员对抗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他们内心必定</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五味杂陈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882066" y="443711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1314" y="565172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一贫如洗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一寒如此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两者都用来形容极度贫穷。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一贫如洗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形容穷得一无所有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就像被水冲洗过一样。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一寒如此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竟然贫穷到这种地步。使用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一寒如此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前面要有对贫寒情况的描写或交代。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他在驻村期间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通过实地调研发现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部分村民仍</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一贫如洗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他决定留下来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带领村民致富。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三间不能遮风避雨的漏屋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几件农具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一床絮被和几件破旧的衣服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一寒如此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却学识过人。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948550" y="35670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95884" y="47751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0825709"/>
      </p:ext>
    </p:extLst>
  </p:cSld>
  <p:clrMapOvr>
    <a:masterClrMapping/>
  </p:clrMapOvr>
  <mc:AlternateContent xmlns:mc="http://schemas.openxmlformats.org/markup-compatibility/2006">
    <mc:Choice xmlns:p14="http://schemas.microsoft.com/office/powerpoint/2010/main" Requires="p14">
      <p:transition spd="slow" p14:dur="11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天地也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只合把清浊分辨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可怎生糊突了盗跖、颜渊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2515952"/>
      </p:ext>
    </p:extLst>
  </p:cSld>
  <p:clrMapOvr>
    <a:masterClrMapping/>
  </p:clrMapOvr>
  <mc:AlternateContent xmlns:mc="http://schemas.openxmlformats.org/markup-compatibility/2006">
    <mc:Choice xmlns:p14="http://schemas.microsoft.com/office/powerpoint/2010/main" Requires="p14">
      <p:transition spd="slow" p14:dur="11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了解戏剧特点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把握戏剧冲突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楔子一般在第一折之前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有时也在折与折之间。在第一折之前的相当于序幕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这出戏的楔子写了什么内容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交代了与剧情相关的内容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如窦娥的身世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与蔡婆一家的关系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为后文故事的展开做铺垫。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在杂剧里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人物出场读几句诗、说几句话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读几句诗叫定场诗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说几句话叫定场白。它们的作用是介绍剧情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安定观众情绪。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第一折中【后庭花】和【青哥儿】两段内容有什么不同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315063651"/>
              </p:ext>
            </p:extLst>
          </p:nvPr>
        </p:nvGraphicFramePr>
        <p:xfrm>
          <a:off x="508000" y="1772816"/>
          <a:ext cx="8128000" cy="1600419"/>
        </p:xfrm>
        <a:graphic>
          <a:graphicData uri="http://schemas.openxmlformats.org/presentationml/2006/ole">
            <mc:AlternateContent xmlns:mc="http://schemas.openxmlformats.org/markup-compatibility/2006">
              <mc:Choice xmlns:v="urn:schemas-microsoft-com:vml" Requires="v">
                <p:oleObj spid="_x0000_s31750" name="文档" r:id="rId7" imgW="3893887" imgH="766773" progId="Word.Document.12">
                  <p:embed/>
                </p:oleObj>
              </mc:Choice>
              <mc:Fallback>
                <p:oleObj name="文档" r:id="rId7" imgW="3893887" imgH="766773" progId="Word.Document.12">
                  <p:embed/>
                  <p:pic>
                    <p:nvPicPr>
                      <p:cNvPr id="0" name=""/>
                      <p:cNvPicPr/>
                      <p:nvPr/>
                    </p:nvPicPr>
                    <p:blipFill>
                      <a:blip r:embed="rId8"/>
                      <a:stretch>
                        <a:fillRect/>
                      </a:stretch>
                    </p:blipFill>
                    <p:spPr>
                      <a:xfrm>
                        <a:off x="508000" y="1772816"/>
                        <a:ext cx="8128000" cy="1600419"/>
                      </a:xfrm>
                      <a:prstGeom prst="rect">
                        <a:avLst/>
                      </a:prstGeom>
                    </p:spPr>
                  </p:pic>
                </p:oleObj>
              </mc:Fallback>
            </mc:AlternateContent>
          </a:graphicData>
        </a:graphic>
      </p:graphicFrame>
      <p:sp>
        <p:nvSpPr>
          <p:cNvPr id="8" name="矩形 7"/>
          <p:cNvSpPr>
            <a:spLocks noChangeAspect="1"/>
          </p:cNvSpPr>
          <p:nvPr/>
        </p:nvSpPr>
        <p:spPr>
          <a:xfrm>
            <a:off x="508000" y="290793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【后庭花】是窦娥在不理解婆婆的情况下对婆婆的嘲讽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【青哥儿】是窦娥对婆婆无奈的规劝。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从全文来看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第二折戏的主要内容是什么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第二折是戏剧冲突的发展。张驴儿为达到霸占窦娥的目的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本想药死蔡婆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不料药死了父亲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使戏剧情节陡转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而昏官桃杌不察实情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将窦娥屈打成招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判为死罪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为第三折高潮的到来做铺垫。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down)">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5684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窦娥与现实生活有哪些矛盾冲突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这些矛盾冲突表现了什么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225625133"/>
              </p:ext>
            </p:extLst>
          </p:nvPr>
        </p:nvGraphicFramePr>
        <p:xfrm>
          <a:off x="508000" y="1963737"/>
          <a:ext cx="8128000" cy="2589451"/>
        </p:xfrm>
        <a:graphic>
          <a:graphicData uri="http://schemas.openxmlformats.org/presentationml/2006/ole">
            <mc:AlternateContent xmlns:mc="http://schemas.openxmlformats.org/markup-compatibility/2006">
              <mc:Choice xmlns:v="urn:schemas-microsoft-com:vml" Requires="v">
                <p:oleObj spid="_x0000_s32774" name="文档" r:id="rId7" imgW="3946425" imgH="1256716" progId="Word.Document.12">
                  <p:embed/>
                </p:oleObj>
              </mc:Choice>
              <mc:Fallback>
                <p:oleObj name="文档" r:id="rId7" imgW="3946425" imgH="1256716" progId="Word.Document.12">
                  <p:embed/>
                  <p:pic>
                    <p:nvPicPr>
                      <p:cNvPr id="0" name=""/>
                      <p:cNvPicPr/>
                      <p:nvPr/>
                    </p:nvPicPr>
                    <p:blipFill>
                      <a:blip r:embed="rId8"/>
                      <a:stretch>
                        <a:fillRect/>
                      </a:stretch>
                    </p:blipFill>
                    <p:spPr>
                      <a:xfrm>
                        <a:off x="508000" y="1963737"/>
                        <a:ext cx="8128000" cy="2589451"/>
                      </a:xfrm>
                      <a:prstGeom prst="rect">
                        <a:avLst/>
                      </a:prstGeom>
                    </p:spPr>
                  </p:pic>
                </p:oleObj>
              </mc:Fallback>
            </mc:AlternateContent>
          </a:graphicData>
        </a:graphic>
      </p:graphicFrame>
      <p:sp>
        <p:nvSpPr>
          <p:cNvPr id="9" name="矩形 8"/>
          <p:cNvSpPr>
            <a:spLocks noChangeAspect="1"/>
          </p:cNvSpPr>
          <p:nvPr/>
        </p:nvSpPr>
        <p:spPr>
          <a:xfrm>
            <a:off x="508000" y="411355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清白的窦娥被无赖张驴儿诬陷　当时恶人横行、以强欺弱的社会现实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窦娥本想依靠官府洗清自己的冤屈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却被判死罪　吏治黑暗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官吏昏聩、贪赃枉法、草菅人命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窦娥怕连累婆婆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又心甘情愿担当死罪　窦娥的孝顺、善良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6213"/>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体会戏剧语言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鉴赏表达效果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窦娥面对不白之冤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为什么要指斥天地鬼神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在古人的意识里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是不容侵犯的。但由于窦娥的冤情深重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而天地面对人间的邪恶残暴竟无动于衷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所以窦娥指斥天地鬼神。这是窦娥反抗意识的体现。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第三折中【快活三】【鲍老儿】两支曲子是窦娥临刑前对蔡婆婆提出的希望和要求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在表现主题方面有什么作用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两支曲子使人们对窦娥的悲惨遭遇更加同情。好人蒙冤而死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自然使人们对不公正的社会产生愤恨之情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戏剧的审美作用得到了充分体现。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窦娥发下的三桩誓愿分别是什么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窦娥希望通过三桩誓愿达到什么目的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血溅白练、六月飞雪、大旱三年。通过第一桩誓愿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窦娥希望刑场上的人们能立即了解她的冤屈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通过第二桩誓愿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希望自己的冤屈会在天上得到反映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通过第三桩誓愿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不仅希望个人的冤屈得到伸张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而且希望上天能够惩治邪恶。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这三桩誓愿的顺序可以颠倒吗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不能颠倒。这三桩誓愿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有实现时间长短的区别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程度也不相同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一愿比一愿深刻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一愿比一愿强烈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mc:Choice xmlns:p14="http://schemas.microsoft.com/office/powerpoint/2010/main" Requires="p14">
      <p:transition spd="slow" p14:dur="20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76964114"/>
              </p:ext>
            </p:extLst>
          </p:nvPr>
        </p:nvGraphicFramePr>
        <p:xfrm>
          <a:off x="508000" y="1355621"/>
          <a:ext cx="8128000" cy="4593659"/>
        </p:xfrm>
        <a:graphic>
          <a:graphicData uri="http://schemas.openxmlformats.org/presentationml/2006/ole">
            <mc:AlternateContent xmlns:mc="http://schemas.openxmlformats.org/markup-compatibility/2006">
              <mc:Choice xmlns:v="urn:schemas-microsoft-com:vml" Requires="v">
                <p:oleObj spid="_x0000_s3104" name="文档" r:id="rId4" imgW="3946425" imgH="2229761" progId="Word.Document.12">
                  <p:embed/>
                </p:oleObj>
              </mc:Choice>
              <mc:Fallback>
                <p:oleObj name="文档" r:id="rId4" imgW="3946425" imgH="2229761" progId="Word.Document.12">
                  <p:embed/>
                  <p:pic>
                    <p:nvPicPr>
                      <p:cNvPr id="0" name=""/>
                      <p:cNvPicPr/>
                      <p:nvPr/>
                    </p:nvPicPr>
                    <p:blipFill>
                      <a:blip r:embed="rId5"/>
                      <a:stretch>
                        <a:fillRect/>
                      </a:stretch>
                    </p:blipFill>
                    <p:spPr>
                      <a:xfrm>
                        <a:off x="508000" y="1355621"/>
                        <a:ext cx="8128000" cy="4593659"/>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71475"/>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《窦娥冤》全名《感天动地窦娥冤》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确如全名所说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是一部感天动地的大悲剧。作者用哪些艺术手法使本剧产生了如此的效果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通过塑造典型的悲剧人物形象体现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通过正邪力量的对比并以正面人物的死亡体现。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02599"/>
            <a:ext cx="173957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857866071"/>
              </p:ext>
            </p:extLst>
          </p:nvPr>
        </p:nvGraphicFramePr>
        <p:xfrm>
          <a:off x="508000" y="3651223"/>
          <a:ext cx="8128000" cy="3472219"/>
        </p:xfrm>
        <a:graphic>
          <a:graphicData uri="http://schemas.openxmlformats.org/presentationml/2006/ole">
            <mc:AlternateContent xmlns:mc="http://schemas.openxmlformats.org/markup-compatibility/2006">
              <mc:Choice xmlns:v="urn:schemas-microsoft-com:vml" Requires="v">
                <p:oleObj spid="_x0000_s33798" name="文档" r:id="rId7" imgW="3946425" imgH="1685460" progId="Word.Document.12">
                  <p:embed/>
                </p:oleObj>
              </mc:Choice>
              <mc:Fallback>
                <p:oleObj name="文档" r:id="rId7" imgW="3946425" imgH="1685460" progId="Word.Document.12">
                  <p:embed/>
                  <p:pic>
                    <p:nvPicPr>
                      <p:cNvPr id="0" name=""/>
                      <p:cNvPicPr/>
                      <p:nvPr/>
                    </p:nvPicPr>
                    <p:blipFill>
                      <a:blip r:embed="rId8"/>
                      <a:stretch>
                        <a:fillRect/>
                      </a:stretch>
                    </p:blipFill>
                    <p:spPr>
                      <a:xfrm>
                        <a:off x="508000" y="3651223"/>
                        <a:ext cx="8128000" cy="3472219"/>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4248"/>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作者写窦娥指斥天地鬼神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错勘贤愚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不分好歹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却又写窦娥的三桩誓愿得到实现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请结合文本内容和你的理解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加以探究。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此题可以有不同的看法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但无论认为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都要从文本中找依据。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是人间统治阶级的象征。对天地鬼神的抨击实际上是对封建法制、封建秩序的否定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反映了她的反抗精神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三桩誓愿实际上表达了惩治贪赃枉法、草菅人命的昏官污吏的希望。两者是不矛盾的。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矛盾。正是这种矛盾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表现了作者对社会现实的不满而又无能为力进行社会变革的无奈。在当时的历史条件下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像窦娥一样的底层百姓除了向天地鬼神申诉冤屈以外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没有别的办法。作者一方面借窦娥之口批判封建统治阶级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表达自己变革现实的愿望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另一方面又不能从根本上提出救民于水火的办法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只能靠天地动容来昭雪窦娥的冤案。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8" name="M01.eps" descr="id:2147486667;FounderCES"/>
          <p:cNvPicPr/>
          <p:nvPr/>
        </p:nvPicPr>
        <p:blipFill>
          <a:blip r:embed="rId5"/>
          <a:stretch>
            <a:fillRect/>
          </a:stretch>
        </p:blipFill>
        <p:spPr>
          <a:xfrm>
            <a:off x="1668378" y="1484784"/>
            <a:ext cx="5855950" cy="4901623"/>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《窦娥冤》第四折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窦天章云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带那蔡婆婆上来。我看你也六十外人了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家中又是有钱钞的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如何又嫁了老张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做出这等事来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蔡婆婆云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老妇人因为他爷儿两个救了我的性命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收留他在家养膳过世。那张驴儿常说要将他老子接脚进来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老妇人并不曾许他。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窦天章云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你那媳妇就不该认做药死公公了。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魂旦云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当日问官要打俺婆婆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我怕他年老受刑不起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因此咱认做药死公公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委实是屈招个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【梅花酒】你道是咱不该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这招状供写的明白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本一点孝顺的心怀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倒做了惹祸的胚胎。我只道官吏每还覆勘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怎将咱屈斩首在长街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第一要素旗枪鲜血洒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第二要三尺雪将死尸埋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第三要三年旱示天灾。咱誓愿委实大。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【收江南】呀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这的是衙门从古向南开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就中无个不冤哉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痛杀我娇姿弱体闭泉台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早三年以外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则落的悠悠流恨似长淮。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窦天章云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端云儿也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你这冤枉我已尽知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你且回去。待我将这一起人犯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并原问官吏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另行定罪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改日做个水陆道场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超度你升天便了。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魂旦拜科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【鸳鸯煞尾】从今后把金牌势剑从头摆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将滥官污吏都杀坏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与天子分忧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我可忘了一件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俺婆婆年纪高大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无人侍养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你可收恤家中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替你孩儿尽养生送死之礼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我便九泉之下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可也瞑目。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窦天章云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好孝顺的儿也。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魂旦唱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嘱付你爹爹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收养我奶奶。可怜他无妇无儿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谁管顾年衰迈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再将那文卷舒开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爹爹也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把我窦娥名下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屈死的于伏罪名儿改。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490"/>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【梅花酒】曲中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我只道官吏每还覆勘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怎将咱屈斩首在长街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这句唱词比课文节选第三折中的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我怕连累婆婆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屈招了药死公公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今日赴法场典刑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这句话对当时的社会揭露得更深刻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我怕连累婆婆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屈招了药死公公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今日赴法场典刑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这仅是对当时司法黑暗的揭露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不打不招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这是当时司法审案时采用的首要方法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这方法不知使多少人屈打成招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我只道官吏每还覆勘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怎将咱屈斩首在长街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揭露了官吏们敷衍公事、草菅人命的罪恶。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作者让窦娥发下三桩誓愿并应验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此处又让窦娥的冤魂诉冤并雪冤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这在现实中是不可能的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作者为什么一再这样处理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用两点来说明。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增强控诉力量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解释社会黑白颠倒的社会本质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寄托了人们除恶雪冤的美好愿望。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一颗响珰珰的铜豌豆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瑶台望月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你从关公故里昂首走来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你从窦娥之冤流泪走来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你是梨花园中的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你是文明古国的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你更是一颗响珰珰的铜豌豆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你的脉管里涌动着关老爷的基因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你的魂魄里珍藏着中条山的刚毅。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你博学多才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风流倜傥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本应求取功名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造福苍生。但那是一个穷兵黩武的时代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只识弯弓射大雕的蒙古统治者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歧视汉人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仇视文化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废黜科举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撤走了社会底层优秀文人步向理想的天梯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读书人沦落到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八娼九儒十丐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的悲惨地步。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13.eps" descr="id:2147486696;FounderCES"/>
          <p:cNvPicPr/>
          <p:nvPr/>
        </p:nvPicPr>
        <p:blipFill>
          <a:blip r:embed="rId7"/>
          <a:stretch>
            <a:fillRect/>
          </a:stretch>
        </p:blipFill>
        <p:spPr>
          <a:xfrm>
            <a:off x="5364088" y="1635130"/>
            <a:ext cx="2520280" cy="2378943"/>
          </a:xfrm>
          <a:prstGeom prst="rect">
            <a:avLst/>
          </a:prstGeom>
        </p:spPr>
      </p:pic>
    </p:spTree>
    <p:extLst>
      <p:ext uri="{BB962C8B-B14F-4D97-AF65-F5344CB8AC3E}">
        <p14:creationId xmlns:p14="http://schemas.microsoft.com/office/powerpoint/2010/main" val="288165922"/>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但你并未彻底绝望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你悬壶济世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走街串巷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目睹了那一场场官府草菅人命的悲剧。你反复地扪心自问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难道我当真只能救得人家的伤风咳嗽吗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大凡历史上的文学艺术家有两种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一种是因为逢迎时势而得名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一种是因为直面现实一身傲骨而留声。你狂傲倔强地表示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我是个蒸不烂、煮不熟、捶不匾、炒不爆、响珰珰一粒铜豌豆。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一管笔在手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敢搦孙吴兵斗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充满血肉之感的笔触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诉说着社会民众的困苦与无奈。一腔悲悯的情怀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倾洒在《窦娥冤》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为善的受贫穷更命短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造恶的享富贵又寿延。天地也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做得个怕硬欺软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却原来也这般顺水推船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ut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真庆幸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你有一位红颜知己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一个是砚田笔耕、佳作频出的戏曲巨匠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一个是技压群芳、独步当时的表演明星。情投意合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志趣相同。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只要你敢写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我就敢演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这是怎样的一种情怀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当《窦娥冤》公演时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窦娥的冤魂唱道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将滥官污吏都杀坏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与天子分忧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这激励着台下的观众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也激怒了阿合马这样的贪官酷吏。阿合马下令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不改不能演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要你们的脑袋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威胁利诱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软硬兼施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你与朱帘秀互相鼓舞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不要脑袋就都不要吧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《窦娥冤》一字未改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仍旧上演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阿合马恼羞成怒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立即禁演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你与朱帘秀双双锒铛入狱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一道亮丽的血色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存留人间。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将碧血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写忠烈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作厉鬼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除逆贼。这血儿啊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化作黄河扬子浪千叠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长与英雄共魂魄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强似写佳人绣户描花叶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学士锦袍趋殿阙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浪子朱窗弄风月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虽留得绮词丽语满江湖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怎及得傲干奇枝斗霜雪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pli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庆幸历史创造了关汉卿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更感谢田汉先生于缠绵爱海中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掬出这捧血色艳美的人间恋情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铸造出粉蝶如铁的《双飞蝶》。长歌当哭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柔情如练。铜豌豆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一身正气数风流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风流更是伟丈夫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摘自散文网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文章以激扬的文字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讴歌了关汉卿在歧视汉人、仇视文化、废黜科举、文人地位低下的时代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一管笔在手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敢搦孙吴兵斗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的誓言和决心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为民申冤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抨击贪官污吏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直刺黑暗现实的胆量和勇气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塑造了一位携红颜知己将碧血、写忠烈、作厉鬼、除逆贼、铮铮铁骨的艺术家形象。文章语句长短有致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有很强的抒情性。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97936"/>
            <a:ext cx="8128000" cy="411612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戏剧是语言的艺术。学习戏剧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首先要体会人物语言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从人物语言中了解情节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感知人物形象。对人物语言的体会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离不开反复诵读。有感情地分角色诵读是学习戏剧的好方法之一。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就是台词中所包含的或未能由台词完全表达出来的言外之意。它可以是说话的目的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也可以是未尽之言等。通过揣摩潜台词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可以体会戏剧语言的丰富性。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还要关注舞台说明。舞台说明是对剧中人物言行、舞台气氛和道具使用情况的介绍性文字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可以更好地理解剧情。此外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阅读剧评、模拟演出也会加深对戏剧的理解。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9283193"/>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8884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在元代杂剧家中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关汉卿因作品数量最多、成就最高而影响深远。他之所以取得这样的成就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一方面与其天赋分不开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也与他对戏剧的热爱有密切关系。据明代臧晋叔说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躬践排场、面敷粉墨。以为我家生活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偶倡优而不辞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。如果我们客观地分析这两个方面的原因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恐怕关汉卿对戏剧的由衷热爱是他能取得如此成就的最为关键的因素。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情趣、爱好、成功因素。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randomBa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一个铁打的男儿汉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如果面对强敌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毅然亮剑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我们当然赞美他。但若是一个弱女子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手无缚鸡之力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肩无挑担之能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面对强大的黑暗势力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却毫不示弱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反而拼斗到底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我们心中不仅仅是赞美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更多的会是惊叹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是钦敬。关汉卿笔下的窦娥就是这样一个以至弱之身对抗至暴之势的女子。她善良勤劳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孝顺贤惠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面对黑暗势力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不是妥协受辱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而是指天斥地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坚信冤情必然昭雪。这种意志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怎不令人敬佩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她的这种反抗精神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足以令须眉扼腕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让世人赞叹。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敬佩、抗争、义勇精神。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大胆的夸张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《窦娥冤》运用大胆的夸张和丰富的想象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设计了三桩誓愿的超现实情节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显示了正义抗争的强大力量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寄托了作者鲜明的爱憎之情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反映了人民伸张正义、惩治邪恶的愿望。这是全剧刻画主人公形象最着力的一笔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是作品艺术性的集中体现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使悲剧气氛更浓烈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故事情节更生动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主题思想更深刻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既洋溢着浓郁的生活气息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又充满奇异的浪漫色彩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具有震撼人心的艺术魅力。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夸张是运用丰富的想象力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在客观现实的基础上有目的地放大或缩小事物的形象特征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以增强表达效果的修辞手法。夸张并不等于有失真实或不要事实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而是通过夸张把事物的本质更好地体现出来。夸张既用在日常会话中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也用在文学作品中。在文学中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夸张是运用想象与变形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夸大事物的某些特征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写出不寻常之语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能引起读者丰富的想象和强烈的共鸣。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请采用夸张的手法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为话题写一段文字。</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他们的脸使我感到惊异。我从来没有见到过这么严肃的脸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有如昆仑之耸峙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我从来没有见到过这么郁怒的脸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有如雷电之将作。青年的清秀的颜色隐退了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换上了北地壮士的苍劲。他们的眼睛将要冒出焚烧一切的火焰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抿紧的嘴唇里藏着咬得死敌人的牙齿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佩弦的诗道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笑将不复在我们唇上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用来歌咏这许多张脸正合适。他们不复笑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永远不复笑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他们有的是严肃与郁怒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永远是严肃的郁怒的脸。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strips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我在长堤中间停步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尽量把脚尖逼近水池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弯屈膝盖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压低视线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向荷叶间望去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但见一层一层的荷叶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像叠居的都市人生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只是这里一切宁静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一切婉顺着自然。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凝神之际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突然一阵强风从对面吹来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千百张荷叶的一侧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被卷起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阳光便射在翻起的叶底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使得那竖起的一半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顿时转成昏亮的紫黄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低压的一半在阴暗中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则转为深黛。千百张荷叶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霎时皆成深黛托着紫黄。紫黄耀眼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碧黛深沉。风、太阳与视觉如此的偶合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闪耀出荷叶多彩而豪迈的一面。观荷人的意识几乎跃出了胸腔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跃入那一片紫黄碧黛。瞬间风过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荷叶恢复了举天而立的姿态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紫黄碧黛同时消失。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穿着皮鞋的脚未敢涉入池水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公事包依旧沉重拉着我的肩膀。然而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我感谢那刹那的一刻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当阳光、荷叶、清风与人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有那瞬间的多彩的神会。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摘自颜元叔《荷塘风起》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2401900"/>
      </p:ext>
    </p:extLst>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a:t>
            </a:r>
            <a:r>
              <a:rPr lang="zh-CN" altLang="zh-CN" b="1" dirty="0"/>
              <a:t>窦</a:t>
            </a:r>
            <a:r>
              <a:rPr lang="zh-CN" altLang="zh-CN" dirty="0"/>
              <a:t>　</a:t>
            </a:r>
            <a:r>
              <a:rPr lang="zh-CN" altLang="zh-CN" b="1" dirty="0"/>
              <a:t>娥</a:t>
            </a:r>
            <a:r>
              <a:rPr lang="zh-CN" altLang="zh-CN" dirty="0"/>
              <a:t>　</a:t>
            </a:r>
            <a:r>
              <a:rPr lang="zh-CN" altLang="zh-CN" b="1" dirty="0"/>
              <a:t>冤</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682698262"/>
              </p:ext>
            </p:extLst>
          </p:nvPr>
        </p:nvGraphicFramePr>
        <p:xfrm>
          <a:off x="508000" y="1233430"/>
          <a:ext cx="8128000" cy="5507938"/>
        </p:xfrm>
        <a:graphic>
          <a:graphicData uri="http://schemas.openxmlformats.org/presentationml/2006/ole">
            <mc:AlternateContent xmlns:mc="http://schemas.openxmlformats.org/markup-compatibility/2006">
              <mc:Choice xmlns:v="urn:schemas-microsoft-com:vml" Requires="v">
                <p:oleObj spid="_x0000_s1090" name="文档" r:id="rId4" imgW="3998962" imgH="2710344" progId="Word.Document.12">
                  <p:embed/>
                </p:oleObj>
              </mc:Choice>
              <mc:Fallback>
                <p:oleObj name="文档" r:id="rId4" imgW="3998962" imgH="2710344" progId="Word.Document.12">
                  <p:embed/>
                  <p:pic>
                    <p:nvPicPr>
                      <p:cNvPr id="0" name=""/>
                      <p:cNvPicPr/>
                      <p:nvPr/>
                    </p:nvPicPr>
                    <p:blipFill>
                      <a:blip r:embed="rId5"/>
                      <a:stretch>
                        <a:fillRect/>
                      </a:stretch>
                    </p:blipFill>
                    <p:spPr>
                      <a:xfrm>
                        <a:off x="508000" y="1233430"/>
                        <a:ext cx="8128000" cy="5507938"/>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12.eps" descr="id:2147486577;FounderCES"/>
          <p:cNvPicPr/>
          <p:nvPr/>
        </p:nvPicPr>
        <p:blipFill>
          <a:blip r:embed="rId5"/>
          <a:stretch>
            <a:fillRect/>
          </a:stretch>
        </p:blipFill>
        <p:spPr>
          <a:xfrm>
            <a:off x="3419872" y="1268760"/>
            <a:ext cx="2520280" cy="3986884"/>
          </a:xfrm>
          <a:prstGeom prst="rect">
            <a:avLst/>
          </a:prstGeom>
        </p:spPr>
      </p:pic>
      <p:sp>
        <p:nvSpPr>
          <p:cNvPr id="2" name="矩形 1"/>
          <p:cNvSpPr>
            <a:spLocks noChangeAspect="1"/>
          </p:cNvSpPr>
          <p:nvPr/>
        </p:nvSpPr>
        <p:spPr>
          <a:xfrm>
            <a:off x="508000" y="526814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元代是中国封建社会阶级矛盾比较尖锐的时代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元统治者实行民族分化的种族歧视政策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法令昏暗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吏治混乱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恶人横行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冤狱遍野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《窦娥冤》正是这一社会现实的反映。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《窦娥冤》全名《感天动地窦娥冤》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是关汉卿的代表作。全剧共四折一楔子。剧情取材自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东海孝妇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的民间故事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又紧紧围绕元代的社会现实展开。楚州贫儒窦天章因无钱进京赶考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无奈之下将幼女窦娥卖给蔡婆家为童养媳。窦娥婚后丈夫去世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婆媳相依为命。蔡婆外出讨债时遇到流氓张驴儿父子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遭其胁迫。张驴儿企图霸占窦娥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见她不从便想毒死蔡婆以要挟窦娥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不料误将其父药死。张驴儿诬告窦娥杀人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官府严刑逼讯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窦娥为救蔡婆自认杀人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被判斩刑。窦娥在临刑之时指天为誓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死后发誓血溅白练、六月飞雪、大旱三年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以明己冤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后来果然都应验。三年后窦天章做了高官到楚州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窦娥鬼魂出现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于是他重审此案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为窦娥申冤。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课文节选的是楔子和前三折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是整本戏剧的开端、发展和高潮部分。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920"/>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号已斋叟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金末元初大都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人。元代戏曲家。生卒年不详。主要剧作有《窦娥冤》《救风尘》《望江亭》《单刀会》等。其中《窦娥冤》为中国十大古典悲剧之一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同时也是元杂剧四大悲剧之一。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元曲四大家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关汉卿、白朴、马致远、郑光祖四位元代杂剧作家。四者代表了元代不同时期不同流派杂剧创作的成就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其代表作分别是《窦娥冤》《梧桐雨》《汉宫秋》《倩女离魂》。但也有人认为元曲四大家是关汉卿、王实甫、马致远和白朴。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结构上一般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四折一楔子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四折即开端、发展、高潮、结尾四个阶段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另加上一小段独立的戏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内容上分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曲词、宾白、科介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即主人公的唱词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分旦本、末本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是曲词外演员说的话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包括人物的对白和自白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指唱、白以外做与打的做工表演。</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角色分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。一般分末、旦、净、杂四类。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268760"/>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729573427"/>
              </p:ext>
            </p:extLst>
          </p:nvPr>
        </p:nvGraphicFramePr>
        <p:xfrm>
          <a:off x="508000" y="1769103"/>
          <a:ext cx="8128000" cy="4907284"/>
        </p:xfrm>
        <a:graphic>
          <a:graphicData uri="http://schemas.openxmlformats.org/presentationml/2006/ole">
            <mc:AlternateContent xmlns:mc="http://schemas.openxmlformats.org/markup-compatibility/2006">
              <mc:Choice xmlns:v="urn:schemas-microsoft-com:vml" Requires="v">
                <p:oleObj spid="_x0000_s7199" name="文档" r:id="rId7" imgW="3893887" imgH="2350717" progId="Word.Document.12">
                  <p:embed/>
                </p:oleObj>
              </mc:Choice>
              <mc:Fallback>
                <p:oleObj name="文档" r:id="rId7" imgW="3893887" imgH="2350717" progId="Word.Document.12">
                  <p:embed/>
                  <p:pic>
                    <p:nvPicPr>
                      <p:cNvPr id="0" name=""/>
                      <p:cNvPicPr/>
                      <p:nvPr/>
                    </p:nvPicPr>
                    <p:blipFill>
                      <a:blip r:embed="rId8"/>
                      <a:stretch>
                        <a:fillRect/>
                      </a:stretch>
                    </p:blipFill>
                    <p:spPr>
                      <a:xfrm>
                        <a:off x="508000" y="1769103"/>
                        <a:ext cx="8128000" cy="4907284"/>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cover dir="lu"/>
      </p:transition>
    </mc:Choice>
    <mc:Fallback>
      <p:transition spd="slow">
        <p:cover dir="l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241</TotalTime>
  <Words>3746</Words>
  <Application>Microsoft Office PowerPoint</Application>
  <PresentationFormat>全屏显示(4:3)</PresentationFormat>
  <Paragraphs>215</Paragraphs>
  <Slides>34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7"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中国古代戏曲和中外话剧</vt:lpstr>
      <vt:lpstr>PowerPoint 演示文稿</vt:lpstr>
      <vt:lpstr>PowerPoint 演示文稿</vt:lpstr>
      <vt:lpstr>1　窦　娥　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31</cp:revision>
  <dcterms:created xsi:type="dcterms:W3CDTF">2015-04-23T00:36:31Z</dcterms:created>
  <dcterms:modified xsi:type="dcterms:W3CDTF">2016-11-15T02:35:53Z</dcterms:modified>
</cp:coreProperties>
</file>