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3" r:id="rId2"/>
    <p:sldId id="263" r:id="rId3"/>
    <p:sldId id="264" r:id="rId4"/>
    <p:sldId id="317" r:id="rId5"/>
    <p:sldId id="267" r:id="rId6"/>
    <p:sldId id="268" r:id="rId7"/>
    <p:sldId id="295" r:id="rId8"/>
    <p:sldId id="296" r:id="rId9"/>
    <p:sldId id="297" r:id="rId10"/>
    <p:sldId id="340" r:id="rId11"/>
    <p:sldId id="356" r:id="rId12"/>
    <p:sldId id="265" r:id="rId13"/>
    <p:sldId id="300" r:id="rId14"/>
    <p:sldId id="301" r:id="rId15"/>
    <p:sldId id="302" r:id="rId16"/>
    <p:sldId id="318" r:id="rId17"/>
    <p:sldId id="342" r:id="rId18"/>
    <p:sldId id="266" r:id="rId19"/>
    <p:sldId id="303" r:id="rId20"/>
    <p:sldId id="269" r:id="rId21"/>
    <p:sldId id="344" r:id="rId22"/>
    <p:sldId id="345" r:id="rId23"/>
    <p:sldId id="346" r:id="rId24"/>
    <p:sldId id="347" r:id="rId25"/>
    <p:sldId id="270" r:id="rId26"/>
    <p:sldId id="321" r:id="rId27"/>
    <p:sldId id="271" r:id="rId28"/>
    <p:sldId id="325" r:id="rId29"/>
    <p:sldId id="326" r:id="rId30"/>
    <p:sldId id="327" r:id="rId31"/>
    <p:sldId id="305" r:id="rId32"/>
    <p:sldId id="316" r:id="rId33"/>
    <p:sldId id="355" r:id="rId34"/>
    <p:sldId id="306" r:id="rId35"/>
    <p:sldId id="357"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7</a:t>
            </a:r>
            <a:r>
              <a:rPr lang="zh-CN" altLang="zh-CN" sz="1600" dirty="0" smtClean="0"/>
              <a:t>　</a:t>
            </a:r>
            <a:r>
              <a:rPr lang="zh-CN" altLang="zh-CN" sz="1600" b="1" dirty="0" smtClean="0"/>
              <a:t>李清照词两首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11" Type="http://schemas.openxmlformats.org/officeDocument/2006/relationships/image" Target="../media/image15.emf"/><Relationship Id="rId5" Type="http://schemas.openxmlformats.org/officeDocument/2006/relationships/slide" Target="slide6.xml"/><Relationship Id="rId10" Type="http://schemas.openxmlformats.org/officeDocument/2006/relationships/package" Target="../embeddings/Microsoft_Word___7.docx"/><Relationship Id="rId4" Type="http://schemas.openxmlformats.org/officeDocument/2006/relationships/slide" Target="slide5.xml"/><Relationship Id="rId9"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2.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6.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2.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7.emf"/></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2.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9.emf"/></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2.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0.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2.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1.e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2.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2.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2.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3.emf"/></Relationships>
</file>

<file path=ppt/slides/_rels/slide2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oleObject" Target="../embeddings/oleObject15.bin"/><Relationship Id="rId7" Type="http://schemas.openxmlformats.org/officeDocument/2006/relationships/slide" Target="slide18.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12.xml"/><Relationship Id="rId5" Type="http://schemas.openxmlformats.org/officeDocument/2006/relationships/image" Target="../media/image24.emf"/><Relationship Id="rId4" Type="http://schemas.openxmlformats.org/officeDocument/2006/relationships/package" Target="../embeddings/Microsoft_Word___15.docx"/><Relationship Id="rId9"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image" Target="../media/image25.jpeg"/><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image" Target="../media/image26.jpeg"/><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5.xml"/></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2.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32.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5.xml"/></Relationships>
</file>

<file path=ppt/slides/_rels/slide3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1.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zh-CN" altLang="zh-CN" dirty="0"/>
              <a:t>　</a:t>
            </a:r>
            <a:r>
              <a:rPr lang="zh-CN" altLang="zh-CN" b="1" dirty="0"/>
              <a:t>李清照词两首</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60845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54179605"/>
              </p:ext>
            </p:extLst>
          </p:nvPr>
        </p:nvGraphicFramePr>
        <p:xfrm>
          <a:off x="508000" y="2112506"/>
          <a:ext cx="8128000" cy="457347"/>
        </p:xfrm>
        <a:graphic>
          <a:graphicData uri="http://schemas.openxmlformats.org/presentationml/2006/ole">
            <mc:AlternateContent xmlns:mc="http://schemas.openxmlformats.org/markup-compatibility/2006">
              <mc:Choice xmlns:v="urn:schemas-microsoft-com:vml" Requires="v">
                <p:oleObj spid="_x0000_s57356" name="文档" r:id="rId7" imgW="3837032" imgH="215992" progId="Word.Document.12">
                  <p:embed/>
                </p:oleObj>
              </mc:Choice>
              <mc:Fallback>
                <p:oleObj name="文档" r:id="rId7" imgW="3837032" imgH="215992" progId="Word.Document.12">
                  <p:embed/>
                  <p:pic>
                    <p:nvPicPr>
                      <p:cNvPr id="0" name=""/>
                      <p:cNvPicPr/>
                      <p:nvPr/>
                    </p:nvPicPr>
                    <p:blipFill>
                      <a:blip r:embed="rId8"/>
                      <a:stretch>
                        <a:fillRect/>
                      </a:stretch>
                    </p:blipFill>
                    <p:spPr>
                      <a:xfrm>
                        <a:off x="508000" y="2112506"/>
                        <a:ext cx="8128000" cy="457347"/>
                      </a:xfrm>
                      <a:prstGeom prst="rect">
                        <a:avLst/>
                      </a:prstGeom>
                    </p:spPr>
                  </p:pic>
                </p:oleObj>
              </mc:Fallback>
            </mc:AlternateContent>
          </a:graphicData>
        </a:graphic>
      </p:graphicFrame>
      <p:sp>
        <p:nvSpPr>
          <p:cNvPr id="5" name="矩形 4"/>
          <p:cNvSpPr>
            <a:spLocks noChangeAspect="1"/>
          </p:cNvSpPr>
          <p:nvPr/>
        </p:nvSpPr>
        <p:spPr>
          <a:xfrm>
            <a:off x="508000" y="262202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874040659"/>
              </p:ext>
            </p:extLst>
          </p:nvPr>
        </p:nvGraphicFramePr>
        <p:xfrm>
          <a:off x="508000" y="3120618"/>
          <a:ext cx="8128000" cy="2756654"/>
        </p:xfrm>
        <a:graphic>
          <a:graphicData uri="http://schemas.openxmlformats.org/presentationml/2006/ole">
            <mc:AlternateContent xmlns:mc="http://schemas.openxmlformats.org/markup-compatibility/2006">
              <mc:Choice xmlns:v="urn:schemas-microsoft-com:vml" Requires="v">
                <p:oleObj spid="_x0000_s57357" name="文档" r:id="rId10" imgW="3908281" imgH="1325473" progId="Word.Document.12">
                  <p:embed/>
                </p:oleObj>
              </mc:Choice>
              <mc:Fallback>
                <p:oleObj name="文档" r:id="rId10" imgW="3908281" imgH="1325473" progId="Word.Document.12">
                  <p:embed/>
                  <p:pic>
                    <p:nvPicPr>
                      <p:cNvPr id="0" name=""/>
                      <p:cNvPicPr/>
                      <p:nvPr/>
                    </p:nvPicPr>
                    <p:blipFill>
                      <a:blip r:embed="rId11"/>
                      <a:stretch>
                        <a:fillRect/>
                      </a:stretch>
                    </p:blipFill>
                    <p:spPr>
                      <a:xfrm>
                        <a:off x="508000" y="3120618"/>
                        <a:ext cx="8128000" cy="2756654"/>
                      </a:xfrm>
                      <a:prstGeom prst="rect">
                        <a:avLst/>
                      </a:prstGeom>
                    </p:spPr>
                  </p:pic>
                </p:oleObj>
              </mc:Fallback>
            </mc:AlternateContent>
          </a:graphicData>
        </a:graphic>
      </p:graphicFrame>
      <p:sp>
        <p:nvSpPr>
          <p:cNvPr id="9" name="矩形 8"/>
          <p:cNvSpPr/>
          <p:nvPr/>
        </p:nvSpPr>
        <p:spPr>
          <a:xfrm>
            <a:off x="3995936" y="2115709"/>
            <a:ext cx="35283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10825709"/>
      </p:ext>
    </p:extLst>
  </p:cSld>
  <p:clrMapOvr>
    <a:masterClrMapping/>
  </p:clrMapOvr>
  <mc:AlternateContent xmlns:mc="http://schemas.openxmlformats.org/markup-compatibility/2006">
    <mc:Choice xmlns:p14="http://schemas.microsoft.com/office/powerpoint/2010/main"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昨夜雨疏风骤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浓睡不消残酒</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试问卷帘人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却道海棠依旧。</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薄雾浓云愁永昼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瑞脑销金兽。</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守着窗儿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独自怎生得黑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有暗香盈袖</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满地黄花堆积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憔悴损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如今有谁堪摘</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这次第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怎一个愁字了得</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940889" y="1999857"/>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910006" y="200261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1193769" y="2804774"/>
            <a:ext cx="193807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389726" y="321447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149568" y="321447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3236899" y="401757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3862214" y="441841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1196775" y="482509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5470702" y="482509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372200" y="4825092"/>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61864511"/>
      </p:ext>
    </p:extLst>
  </p:cSld>
  <p:clrMapOvr>
    <a:masterClrMapping/>
  </p:clrMapOvr>
  <mc:AlternateContent xmlns:mc="http://schemas.openxmlformats.org/markup-compatibility/2006">
    <mc:Choice xmlns:p14="http://schemas.microsoft.com/office/powerpoint/2010/main" Requires="p14">
      <p:transition spd="slow" p14:dur="11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5" grpId="0" animBg="1"/>
      <p:bldP spid="16" grpId="0" animBg="1"/>
      <p:bldP spid="17"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124744"/>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鉴赏《醉花阴》的语言与手法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薄雾浓云愁永昼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瑞脑销金兽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是如何渲染词人的愁苦之情的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借景抒发孤寂的愁情。既写出了时间的漫长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烘托出了环境的凄寂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更写出了词人百无聊赖的愁情。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半夜凉初透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的凉意从何而来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重阳节对这种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意起到了怎样的作用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22926030"/>
              </p:ext>
            </p:extLst>
          </p:nvPr>
        </p:nvGraphicFramePr>
        <p:xfrm>
          <a:off x="508000" y="4353713"/>
          <a:ext cx="8128000" cy="1739583"/>
        </p:xfrm>
        <a:graphic>
          <a:graphicData uri="http://schemas.openxmlformats.org/presentationml/2006/ole">
            <mc:AlternateContent xmlns:mc="http://schemas.openxmlformats.org/markup-compatibility/2006">
              <mc:Choice xmlns:v="urn:schemas-microsoft-com:vml" Requires="v">
                <p:oleObj spid="_x0000_s58375" name="文档" r:id="rId8" imgW="3893887" imgH="833731" progId="Word.Document.12">
                  <p:embed/>
                </p:oleObj>
              </mc:Choice>
              <mc:Fallback>
                <p:oleObj name="文档" r:id="rId8" imgW="3893887" imgH="833731" progId="Word.Document.12">
                  <p:embed/>
                  <p:pic>
                    <p:nvPicPr>
                      <p:cNvPr id="0" name=""/>
                      <p:cNvPicPr/>
                      <p:nvPr/>
                    </p:nvPicPr>
                    <p:blipFill>
                      <a:blip r:embed="rId9"/>
                      <a:stretch>
                        <a:fillRect/>
                      </a:stretch>
                    </p:blipFill>
                    <p:spPr>
                      <a:xfrm>
                        <a:off x="508000" y="4353713"/>
                        <a:ext cx="8128000" cy="1739583"/>
                      </a:xfrm>
                      <a:prstGeom prst="rect">
                        <a:avLst/>
                      </a:prstGeom>
                    </p:spPr>
                  </p:pic>
                </p:oleObj>
              </mc:Fallback>
            </mc:AlternateContent>
          </a:graphicData>
        </a:graphic>
      </p:graphicFrame>
      <p:sp>
        <p:nvSpPr>
          <p:cNvPr id="9" name="矩形 8"/>
          <p:cNvSpPr>
            <a:spLocks noChangeAspect="1"/>
          </p:cNvSpPr>
          <p:nvPr/>
        </p:nvSpPr>
        <p:spPr>
          <a:xfrm>
            <a:off x="508000" y="560209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重阳秋夜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天气转冷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难御风寒。</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独居家中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没有家庭的温馨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内心感觉到孤独凄凉。</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重阳佳节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是家人团聚的日子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以佳节团聚反衬独处之悲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加深了凉意。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20856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有什么丰富的内涵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黄色的菊花不只外形上雅淡、清秀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与作者因相思而消瘦的体态相近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而且在菊花品格的传统象征意义上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也酷似作者清高、淡泊的精神。取义新奇传神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言情含蓄。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897799"/>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煞笔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有什么妙处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04511021"/>
              </p:ext>
            </p:extLst>
          </p:nvPr>
        </p:nvGraphicFramePr>
        <p:xfrm>
          <a:off x="508000" y="3368375"/>
          <a:ext cx="8128000" cy="2110695"/>
        </p:xfrm>
        <a:graphic>
          <a:graphicData uri="http://schemas.openxmlformats.org/presentationml/2006/ole">
            <mc:AlternateContent xmlns:mc="http://schemas.openxmlformats.org/markup-compatibility/2006">
              <mc:Choice xmlns:v="urn:schemas-microsoft-com:vml" Requires="v">
                <p:oleObj spid="_x0000_s49168" name="文档" r:id="rId8" imgW="3893887" imgH="1011924" progId="Word.Document.12">
                  <p:embed/>
                </p:oleObj>
              </mc:Choice>
              <mc:Fallback>
                <p:oleObj name="文档" r:id="rId8" imgW="3893887" imgH="1011924" progId="Word.Document.12">
                  <p:embed/>
                  <p:pic>
                    <p:nvPicPr>
                      <p:cNvPr id="0" name=""/>
                      <p:cNvPicPr/>
                      <p:nvPr/>
                    </p:nvPicPr>
                    <p:blipFill>
                      <a:blip r:embed="rId9"/>
                      <a:stretch>
                        <a:fillRect/>
                      </a:stretch>
                    </p:blipFill>
                    <p:spPr>
                      <a:xfrm>
                        <a:off x="508000" y="3368375"/>
                        <a:ext cx="8128000" cy="2110695"/>
                      </a:xfrm>
                      <a:prstGeom prst="rect">
                        <a:avLst/>
                      </a:prstGeom>
                    </p:spPr>
                  </p:pic>
                </p:oleObj>
              </mc:Fallback>
            </mc:AlternateContent>
          </a:graphicData>
        </a:graphic>
      </p:graphicFrame>
      <p:sp>
        <p:nvSpPr>
          <p:cNvPr id="12" name="矩形 11"/>
          <p:cNvSpPr>
            <a:spLocks noChangeAspect="1"/>
          </p:cNvSpPr>
          <p:nvPr/>
        </p:nvSpPr>
        <p:spPr>
          <a:xfrm>
            <a:off x="508000" y="500990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字和首句的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字相呼应。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运用夸张比喻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生动地描绘出词人因思念日渐消瘦的形象。</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情感上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归结全篇的情意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表达刻骨的离愁。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总体看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《醉花阴》一词中刻画了怎样的词人形象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采用了哪几种手法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刻画了一个多愁善感、弱不禁风、美丽多情的女主人公形象。使用了比喻、烘托、借景抒情等手法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通过悲秋伤别来抒写词人的寂寞与相思情怀。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430939"/>
            <a:ext cx="8128000" cy="450732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体会《声声慢》的意境美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《声声慢》一词中选用了哪些意象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营造了怎样的意境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选用了淡酒、急风、飞雁、满地黄花、梧桐、点点滴滴的细雨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营造了寂寞、冷落、凄恻的意境。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个叠字历代词家异口同声赞为千古绝调。为什么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个叠字极富音乐美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虽是重叠使用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却绝无累赘之感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只觉徘徊低迷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婉转凄楚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有如听到一个伤心至极的人在低声倾诉。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由外而内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由动作、环境到心理情感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文情并茂地描写出女词人孤苦无告的凄凉心境。仅此三句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一种由愁惨而凄厉的氛围已笼罩全篇。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三杯两盏淡酒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怎敌他、晚来风急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是怨酒淡天寒还是有更深层的含义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这两句其实是说愁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以至用酒消愁却不抵事。一个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表明作者晚年是何等的凄凉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心境是何等的凄苦。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写出了怎样的意境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此处将凄凉的景色与痛苦的心情交融在一起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使词的意境更为深远。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460039"/>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《声声慢》一词结尾说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你还读出了词人哪些心情</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此词篇末托出一个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这种愁融合了亡国之痛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孀居之悲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沦落之苦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因而显得格外厚重。全词除结句一语道破外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都没有直接说愁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而是从刻画冷清萧索的环境来烘托凄惨悲切的心境。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m25.eps" descr="id:2147487964;FounderCES"/>
          <p:cNvPicPr/>
          <p:nvPr/>
        </p:nvPicPr>
        <p:blipFill>
          <a:blip r:embed="rId6"/>
          <a:stretch>
            <a:fillRect/>
          </a:stretch>
        </p:blipFill>
        <p:spPr>
          <a:xfrm>
            <a:off x="2771800" y="2324135"/>
            <a:ext cx="2376264" cy="2376264"/>
          </a:xfrm>
          <a:prstGeom prst="rect">
            <a:avLst/>
          </a:prstGeom>
        </p:spPr>
      </p:pic>
    </p:spTree>
    <p:extLst>
      <p:ext uri="{BB962C8B-B14F-4D97-AF65-F5344CB8AC3E}">
        <p14:creationId xmlns:p14="http://schemas.microsoft.com/office/powerpoint/2010/main" val="236154399"/>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7" end="7"/>
                                            </p:txEl>
                                          </p:spTgt>
                                        </p:tgtEl>
                                        <p:attrNameLst>
                                          <p:attrName>style.visibility</p:attrName>
                                        </p:attrNameLst>
                                      </p:cBhvr>
                                      <p:to>
                                        <p:strVal val="visible"/>
                                      </p:to>
                                    </p:set>
                                    <p:animEffect transition="in" filter="wipe(down)">
                                      <p:cBhvr>
                                        <p:cTn id="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280323"/>
            <a:ext cx="8128000" cy="20832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《醉花阴》反映的是早年词人的丈夫宦游在外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词人独自留在家中时的感受和生活状况。对于这样的闺怨题材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应当怎样评价呢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从思想内容上看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可以认为其格调不高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但从情感流露上看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值得肯定。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5468328"/>
              </p:ext>
            </p:extLst>
          </p:nvPr>
        </p:nvGraphicFramePr>
        <p:xfrm>
          <a:off x="508000" y="3368555"/>
          <a:ext cx="8128000" cy="3134755"/>
        </p:xfrm>
        <a:graphic>
          <a:graphicData uri="http://schemas.openxmlformats.org/presentationml/2006/ole">
            <mc:AlternateContent xmlns:mc="http://schemas.openxmlformats.org/markup-compatibility/2006">
              <mc:Choice xmlns:v="urn:schemas-microsoft-com:vml" Requires="v">
                <p:oleObj spid="_x0000_s60421" name="文档" r:id="rId8" imgW="3922675" imgH="1512667" progId="Word.Document.12">
                  <p:embed/>
                </p:oleObj>
              </mc:Choice>
              <mc:Fallback>
                <p:oleObj name="文档" r:id="rId8" imgW="3922675" imgH="1512667" progId="Word.Document.12">
                  <p:embed/>
                  <p:pic>
                    <p:nvPicPr>
                      <p:cNvPr id="0" name=""/>
                      <p:cNvPicPr/>
                      <p:nvPr/>
                    </p:nvPicPr>
                    <p:blipFill>
                      <a:blip r:embed="rId9"/>
                      <a:stretch>
                        <a:fillRect/>
                      </a:stretch>
                    </p:blipFill>
                    <p:spPr>
                      <a:xfrm>
                        <a:off x="508000" y="3368555"/>
                        <a:ext cx="8128000" cy="3134755"/>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124057"/>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《醉花阴》和《声声慢》都是写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两者在写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的内容等方面对比分析。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《醉花阴》以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《声声慢》以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作结。《醉花阴》以愁发端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一开篇就愁云笼罩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重阳无阳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有高难登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诗兴难发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此一愁也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丈夫远离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独饮闷酒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此二愁也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秋风飒飒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菊残人老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此三愁也。三种愁思聚于一处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借酒浇愁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不胜酒力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酒醒之后愁绪更浓。《声声慢》在篇末托出一个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赋予了它更深广厚重的内涵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丧夫之痛、亡国之悲、孀居之苦、沦落之愁以及一个女人在那个时代的所有无助与无奈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。《醉花阴》中所见的愁是迷蒙而华丽的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《声声慢》中所见的愁是孤寂而凄清的。《醉花阴》通过摹愁态、绘愁容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抒写了一位敏感多才的少妇在重阳佳节对远方丈夫刻骨铭心又委婉动人的相思之情。《声声慢》通过设愁境、布愁景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抒发了一个凄惶孤孀饱经国破、家亡、夫死离乱后的孤独寂寞、悲凉愁苦的心绪。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24474956"/>
              </p:ext>
            </p:extLst>
          </p:nvPr>
        </p:nvGraphicFramePr>
        <p:xfrm>
          <a:off x="508000" y="1556915"/>
          <a:ext cx="8128000" cy="4104333"/>
        </p:xfrm>
        <a:graphic>
          <a:graphicData uri="http://schemas.openxmlformats.org/presentationml/2006/ole">
            <mc:AlternateContent xmlns:mc="http://schemas.openxmlformats.org/markup-compatibility/2006">
              <mc:Choice xmlns:v="urn:schemas-microsoft-com:vml" Requires="v">
                <p:oleObj spid="_x0000_s1106" name="文档" r:id="rId4" imgW="3998962" imgH="2018809" progId="Word.Document.12">
                  <p:embed/>
                </p:oleObj>
              </mc:Choice>
              <mc:Fallback>
                <p:oleObj name="文档" r:id="rId4" imgW="3998962" imgH="2018809" progId="Word.Document.12">
                  <p:embed/>
                  <p:pic>
                    <p:nvPicPr>
                      <p:cNvPr id="0" name=""/>
                      <p:cNvPicPr/>
                      <p:nvPr/>
                    </p:nvPicPr>
                    <p:blipFill>
                      <a:blip r:embed="rId5"/>
                      <a:stretch>
                        <a:fillRect/>
                      </a:stretch>
                    </p:blipFill>
                    <p:spPr>
                      <a:xfrm>
                        <a:off x="508000" y="1556915"/>
                        <a:ext cx="8128000" cy="4104333"/>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pull/>
      </p:transition>
    </mc:Choice>
    <mc:Fallback>
      <p:transition spd="slow">
        <p:pull/>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394600498"/>
              </p:ext>
            </p:extLst>
          </p:nvPr>
        </p:nvGraphicFramePr>
        <p:xfrm>
          <a:off x="508000" y="1412776"/>
          <a:ext cx="8128000" cy="4465861"/>
        </p:xfrm>
        <a:graphic>
          <a:graphicData uri="http://schemas.openxmlformats.org/presentationml/2006/ole">
            <mc:AlternateContent xmlns:mc="http://schemas.openxmlformats.org/markup-compatibility/2006">
              <mc:Choice xmlns:v="urn:schemas-microsoft-com:vml" Requires="v">
                <p:oleObj spid="_x0000_s38931" name="文档" r:id="rId8" imgW="3837032" imgH="2108445" progId="Word.Document.12">
                  <p:embed/>
                </p:oleObj>
              </mc:Choice>
              <mc:Fallback>
                <p:oleObj name="文档" r:id="rId8" imgW="3837032" imgH="2108445" progId="Word.Document.12">
                  <p:embed/>
                  <p:pic>
                    <p:nvPicPr>
                      <p:cNvPr id="0" name=""/>
                      <p:cNvPicPr/>
                      <p:nvPr/>
                    </p:nvPicPr>
                    <p:blipFill>
                      <a:blip r:embed="rId9"/>
                      <a:stretch>
                        <a:fillRect/>
                      </a:stretch>
                    </p:blipFill>
                    <p:spPr>
                      <a:xfrm>
                        <a:off x="508000" y="1412776"/>
                        <a:ext cx="8128000" cy="4465861"/>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3985942" y="1440268"/>
            <a:ext cx="117211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醉花</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阴</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80918562"/>
              </p:ext>
            </p:extLst>
          </p:nvPr>
        </p:nvGraphicFramePr>
        <p:xfrm>
          <a:off x="508000" y="1953298"/>
          <a:ext cx="8128000" cy="3874000"/>
        </p:xfrm>
        <a:graphic>
          <a:graphicData uri="http://schemas.openxmlformats.org/presentationml/2006/ole">
            <mc:AlternateContent xmlns:mc="http://schemas.openxmlformats.org/markup-compatibility/2006">
              <mc:Choice xmlns:v="urn:schemas-microsoft-com:vml" Requires="v">
                <p:oleObj spid="_x0000_s40977" name="文档" r:id="rId8" imgW="3837032" imgH="1829455" progId="Word.Document.12">
                  <p:embed/>
                </p:oleObj>
              </mc:Choice>
              <mc:Fallback>
                <p:oleObj name="文档" r:id="rId8" imgW="3837032" imgH="1829455" progId="Word.Document.12">
                  <p:embed/>
                  <p:pic>
                    <p:nvPicPr>
                      <p:cNvPr id="0" name=""/>
                      <p:cNvPicPr/>
                      <p:nvPr/>
                    </p:nvPicPr>
                    <p:blipFill>
                      <a:blip r:embed="rId9"/>
                      <a:stretch>
                        <a:fillRect/>
                      </a:stretch>
                    </p:blipFill>
                    <p:spPr>
                      <a:xfrm>
                        <a:off x="508000" y="1953298"/>
                        <a:ext cx="8128000" cy="3874000"/>
                      </a:xfrm>
                      <a:prstGeom prst="rect">
                        <a:avLst/>
                      </a:prstGeom>
                    </p:spPr>
                  </p:pic>
                </p:oleObj>
              </mc:Fallback>
            </mc:AlternateContent>
          </a:graphicData>
        </a:graphic>
      </p:graphicFrame>
    </p:spTree>
    <p:extLst>
      <p:ext uri="{BB962C8B-B14F-4D97-AF65-F5344CB8AC3E}">
        <p14:creationId xmlns:p14="http://schemas.microsoft.com/office/powerpoint/2010/main" val="2866263910"/>
      </p:ext>
    </p:extLst>
  </p:cSld>
  <p:clrMapOvr>
    <a:masterClrMapping/>
  </p:clrMapOvr>
  <mc:AlternateContent xmlns:mc="http://schemas.openxmlformats.org/markup-compatibility/2006">
    <mc:Choice xmlns:p14="http://schemas.microsoft.com/office/powerpoint/2010/main"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274128261"/>
              </p:ext>
            </p:extLst>
          </p:nvPr>
        </p:nvGraphicFramePr>
        <p:xfrm>
          <a:off x="508000" y="1721691"/>
          <a:ext cx="8128000" cy="3723533"/>
        </p:xfrm>
        <a:graphic>
          <a:graphicData uri="http://schemas.openxmlformats.org/presentationml/2006/ole">
            <mc:AlternateContent xmlns:mc="http://schemas.openxmlformats.org/markup-compatibility/2006">
              <mc:Choice xmlns:v="urn:schemas-microsoft-com:vml" Requires="v">
                <p:oleObj spid="_x0000_s42001" name="文档" r:id="rId8" imgW="3884531" imgH="1779777" progId="Word.Document.12">
                  <p:embed/>
                </p:oleObj>
              </mc:Choice>
              <mc:Fallback>
                <p:oleObj name="文档" r:id="rId8" imgW="3884531" imgH="1779777" progId="Word.Document.12">
                  <p:embed/>
                  <p:pic>
                    <p:nvPicPr>
                      <p:cNvPr id="0" name=""/>
                      <p:cNvPicPr/>
                      <p:nvPr/>
                    </p:nvPicPr>
                    <p:blipFill>
                      <a:blip r:embed="rId9"/>
                      <a:stretch>
                        <a:fillRect/>
                      </a:stretch>
                    </p:blipFill>
                    <p:spPr>
                      <a:xfrm>
                        <a:off x="508000" y="1721691"/>
                        <a:ext cx="8128000" cy="3723533"/>
                      </a:xfrm>
                      <a:prstGeom prst="rect">
                        <a:avLst/>
                      </a:prstGeom>
                    </p:spPr>
                  </p:pic>
                </p:oleObj>
              </mc:Fallback>
            </mc:AlternateContent>
          </a:graphicData>
        </a:graphic>
      </p:graphicFrame>
    </p:spTree>
    <p:extLst>
      <p:ext uri="{BB962C8B-B14F-4D97-AF65-F5344CB8AC3E}">
        <p14:creationId xmlns:p14="http://schemas.microsoft.com/office/powerpoint/2010/main" val="2382378966"/>
      </p:ext>
    </p:extLst>
  </p:cSld>
  <p:clrMapOvr>
    <a:masterClrMapping/>
  </p:clrMapOvr>
  <mc:AlternateContent xmlns:mc="http://schemas.openxmlformats.org/markup-compatibility/2006">
    <mc:Choice xmlns:p14="http://schemas.microsoft.com/office/powerpoint/2010/main" Requires="p14">
      <p:transition spd="slow" p14:dur="1300">
        <p:zoom/>
      </p:transition>
    </mc:Choice>
    <mc:Fallback>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3985942" y="1207769"/>
            <a:ext cx="117211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声声</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慢</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0986921"/>
              </p:ext>
            </p:extLst>
          </p:nvPr>
        </p:nvGraphicFramePr>
        <p:xfrm>
          <a:off x="508000" y="1693861"/>
          <a:ext cx="8128000" cy="4842500"/>
        </p:xfrm>
        <a:graphic>
          <a:graphicData uri="http://schemas.openxmlformats.org/presentationml/2006/ole">
            <mc:AlternateContent xmlns:mc="http://schemas.openxmlformats.org/markup-compatibility/2006">
              <mc:Choice xmlns:v="urn:schemas-microsoft-com:vml" Requires="v">
                <p:oleObj spid="_x0000_s43026" name="文档" r:id="rId8" imgW="3837032" imgH="2286639" progId="Word.Document.12">
                  <p:embed/>
                </p:oleObj>
              </mc:Choice>
              <mc:Fallback>
                <p:oleObj name="文档" r:id="rId8" imgW="3837032" imgH="2286639" progId="Word.Document.12">
                  <p:embed/>
                  <p:pic>
                    <p:nvPicPr>
                      <p:cNvPr id="0" name=""/>
                      <p:cNvPicPr/>
                      <p:nvPr/>
                    </p:nvPicPr>
                    <p:blipFill>
                      <a:blip r:embed="rId9"/>
                      <a:stretch>
                        <a:fillRect/>
                      </a:stretch>
                    </p:blipFill>
                    <p:spPr>
                      <a:xfrm>
                        <a:off x="508000" y="1693861"/>
                        <a:ext cx="8128000" cy="4842500"/>
                      </a:xfrm>
                      <a:prstGeom prst="rect">
                        <a:avLst/>
                      </a:prstGeom>
                    </p:spPr>
                  </p:pic>
                </p:oleObj>
              </mc:Fallback>
            </mc:AlternateContent>
          </a:graphicData>
        </a:graphic>
      </p:graphicFrame>
    </p:spTree>
    <p:extLst>
      <p:ext uri="{BB962C8B-B14F-4D97-AF65-F5344CB8AC3E}">
        <p14:creationId xmlns:p14="http://schemas.microsoft.com/office/powerpoint/2010/main" val="3670100553"/>
      </p:ext>
    </p:extLst>
  </p:cSld>
  <p:clrMapOvr>
    <a:masterClrMapping/>
  </p:clrMapOvr>
  <mc:AlternateContent xmlns:mc="http://schemas.openxmlformats.org/markup-compatibility/2006">
    <mc:Choice xmlns:p14="http://schemas.microsoft.com/office/powerpoint/2010/main"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100770207"/>
              </p:ext>
            </p:extLst>
          </p:nvPr>
        </p:nvGraphicFramePr>
        <p:xfrm>
          <a:off x="508000" y="1096418"/>
          <a:ext cx="8128000" cy="5811000"/>
        </p:xfrm>
        <a:graphic>
          <a:graphicData uri="http://schemas.openxmlformats.org/presentationml/2006/ole">
            <mc:AlternateContent xmlns:mc="http://schemas.openxmlformats.org/markup-compatibility/2006">
              <mc:Choice xmlns:v="urn:schemas-microsoft-com:vml" Requires="v">
                <p:oleObj spid="_x0000_s44050" name="文档" r:id="rId4" imgW="3837032" imgH="2743823" progId="Word.Document.12">
                  <p:embed/>
                </p:oleObj>
              </mc:Choice>
              <mc:Fallback>
                <p:oleObj name="文档" r:id="rId4" imgW="3837032" imgH="2743823" progId="Word.Document.12">
                  <p:embed/>
                  <p:pic>
                    <p:nvPicPr>
                      <p:cNvPr id="0" name=""/>
                      <p:cNvPicPr/>
                      <p:nvPr/>
                    </p:nvPicPr>
                    <p:blipFill>
                      <a:blip r:embed="rId5"/>
                      <a:stretch>
                        <a:fillRect/>
                      </a:stretch>
                    </p:blipFill>
                    <p:spPr>
                      <a:xfrm>
                        <a:off x="508000" y="1096418"/>
                        <a:ext cx="8128000" cy="5811000"/>
                      </a:xfrm>
                      <a:prstGeom prst="rect">
                        <a:avLst/>
                      </a:prstGeom>
                    </p:spPr>
                  </p:pic>
                </p:oleObj>
              </mc:Fallback>
            </mc:AlternateContent>
          </a:graphicData>
        </a:graphic>
      </p:graphicFrame>
      <p:sp>
        <p:nvSpPr>
          <p:cNvPr id="9" name="矩形 8">
            <a:hlinkClick r:id="rId6"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8"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12" name="矩形 11">
            <a:hlinkClick r:id="rId9"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450201230"/>
      </p:ext>
    </p:extLst>
  </p:cSld>
  <p:clrMapOvr>
    <a:masterClrMapping/>
  </p:clrMapOvr>
  <mc:AlternateContent xmlns:mc="http://schemas.openxmlformats.org/markup-compatibility/2006">
    <mc:Choice xmlns:p14="http://schemas.microsoft.com/office/powerpoint/2010/main" Requires="p14">
      <p:transition spd="slow" p14:dur="1300">
        <p:cover dir="ru"/>
      </p:transition>
    </mc:Choice>
    <mc:Fallback>
      <p:transition spd="slow">
        <p:cover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湖上风来波浩渺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秋已暮、红稀香少。水光山色与人亲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说不尽、无穷好。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莲子已成荷叶老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清露洗、</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花汀草。眠沙鸥鹭不回头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似也恨、人归早。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天接云涛连晓雾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星河欲转千帆舞。仿佛梦魂归帝所。闻天语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殷勤问我归何处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报路长嗟日暮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学诗谩有惊人句。九万里风鹏正举。风休住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蓬舟吹取三山去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艹频楷体.eps" descr="id:2147488015;FounderCES"/>
          <p:cNvPicPr/>
          <p:nvPr/>
        </p:nvPicPr>
        <p:blipFill>
          <a:blip r:embed="rId7"/>
          <a:stretch>
            <a:fillRect/>
          </a:stretch>
        </p:blipFill>
        <p:spPr>
          <a:xfrm>
            <a:off x="2491105" y="4828578"/>
            <a:ext cx="208687" cy="245589"/>
          </a:xfrm>
          <a:prstGeom prst="rect">
            <a:avLst/>
          </a:prstGeom>
        </p:spPr>
      </p:pic>
    </p:spTree>
    <p:extLst>
      <p:ext uri="{BB962C8B-B14F-4D97-AF65-F5344CB8AC3E}">
        <p14:creationId xmlns:p14="http://schemas.microsoft.com/office/powerpoint/2010/main" val="1428481823"/>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7691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怎样理解《怨王孙》一词结尾一句中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似也恨、人归早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词人用拟人的手法写鸥鹭之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写鸥鹭埋怨人回去得太早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实际上是从对面下笔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写自己恋恋不舍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表达了自己对湖上自然风光的热爱。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有版本为《渔家傲》一词加了词题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请说说该词是怎样围绕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开头写拂晓前云涛翻滚、晓雾弥漫、银河转动、风帆飞舞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是梦中的景象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写词人飞越天空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与天帝对话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是梦中的景象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写词人欲乘长风、展鸿图、飞往仙岛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也是梦中的景象。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5761"/>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我心中的美神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每个人都有自己爱恋的美神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从没人见过你的照片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那个年代的你没有留下一张照片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但在我心中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你却美于沉鱼落雁的西施与昭君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美于闭月羞花的貂蝉与贵妃。你的美独一无二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无人替代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令我陶醉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是我永远的追求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伴着晨曦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我走近了你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m26.eps" descr="id:2147488029;FounderCES"/>
          <p:cNvPicPr/>
          <p:nvPr/>
        </p:nvPicPr>
        <p:blipFill>
          <a:blip r:embed="rId7"/>
          <a:stretch>
            <a:fillRect/>
          </a:stretch>
        </p:blipFill>
        <p:spPr>
          <a:xfrm>
            <a:off x="3292664" y="3617109"/>
            <a:ext cx="2216979" cy="3090695"/>
          </a:xfrm>
          <a:prstGeom prst="rect">
            <a:avLst/>
          </a:prstGeom>
        </p:spPr>
      </p:pic>
    </p:spTree>
    <p:extLst>
      <p:ext uri="{BB962C8B-B14F-4D97-AF65-F5344CB8AC3E}">
        <p14:creationId xmlns:p14="http://schemas.microsoft.com/office/powerpoint/2010/main" val="288165922"/>
      </p:ext>
    </p:extLst>
  </p:cSld>
  <p:clrMapOvr>
    <a:masterClrMapping/>
  </p:clrMapOvr>
  <p:transition spd="slow">
    <p:cover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惜春春去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几点催花雨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露浓花瘦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薄汗轻衣透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的青涩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绣面芙蓉一笑开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斜飞宝鸭衬香腮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的风情万种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寒日萧萧上锁窗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梧桐应恨夜来霜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的孤独惆怅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不如随分尊前醉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莫负东篱菊蕊黄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的清冷无奈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维纳斯因断臂而美丽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贝多芬因失聪而伟大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而你却因才气而孤独。你学富五车、词动京华却情无所托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学无所传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你无疑是枝头的一朵奇花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凛冽的秋风摧残着你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你却不甘落在地上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依然倔强地挺立枝头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尽情绽放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溢出特有的清香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不曾萎靡凋谢。你的才气、倔强铸就了你的孤独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你那绝世的孤独又成就了你冰冷凝绝的美丽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cover dir="l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你乘一叶扁舟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载着浓浓的愁绪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忧郁的眼神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莫道不销魂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向我们走来。千年的风雨淡退了琉璃繁华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你的泪光柔弱中带着忧伤。家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已不能回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已无处归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夜太漫长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凝成霜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惨白的弯月勾住了过往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使得这孤独融入了淡酒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令你最难将息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。你的一生被这漫天的愁绪所包围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闺愁、家愁、情愁、国愁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字了得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面对着物是人非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面对着断香残酒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面对着绿肥红瘦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没有同道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没有相知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只有一杯浊酒洗清愁。那愁情深深深几许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舴艋舟也无能为力。既然载不动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那就和着孤独化作咸咸的泪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滴在对赵明诚的追忆里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滴在对国仇家恨的绵绵思绪里。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24.eps" descr="id:2147487896;FounderCES"/>
          <p:cNvPicPr/>
          <p:nvPr/>
        </p:nvPicPr>
        <p:blipFill>
          <a:blip r:embed="rId5"/>
          <a:stretch>
            <a:fillRect/>
          </a:stretch>
        </p:blipFill>
        <p:spPr>
          <a:xfrm>
            <a:off x="3288780" y="1124744"/>
            <a:ext cx="1715268" cy="2570522"/>
          </a:xfrm>
          <a:prstGeom prst="rect">
            <a:avLst/>
          </a:prstGeom>
        </p:spPr>
      </p:pic>
      <p:sp>
        <p:nvSpPr>
          <p:cNvPr id="2" name="矩形 1"/>
          <p:cNvSpPr>
            <a:spLocks noChangeAspect="1"/>
          </p:cNvSpPr>
          <p:nvPr/>
        </p:nvSpPr>
        <p:spPr>
          <a:xfrm>
            <a:off x="508000" y="359685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(1084—</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1155),</a:t>
            </a:r>
            <a:r>
              <a:rPr lang="zh-CN" altLang="zh-CN" sz="2200" dirty="0">
                <a:solidFill>
                  <a:srgbClr val="000000"/>
                </a:solidFill>
                <a:latin typeface="Times New Roman" panose="02020603050405020304" pitchFamily="18" charset="0"/>
                <a:cs typeface="Times New Roman" panose="02020603050405020304" pitchFamily="18" charset="0"/>
              </a:rPr>
              <a:t>济南人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号易安居士。宋代女词人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婉约派代表。由于生于书香门第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在家庭熏陶下小小年纪便文采出众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对诗词、散文、书画、音乐无不通晓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以词的成就最高。其词清新婉约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岁嫁与宰相赵挺之子赵明诚。宋钦宗靖康元年</a:t>
            </a:r>
            <a:r>
              <a:rPr lang="en-US" altLang="zh-CN" sz="2200" dirty="0">
                <a:solidFill>
                  <a:srgbClr val="000000"/>
                </a:solidFill>
                <a:latin typeface="Times New Roman" panose="02020603050405020304" pitchFamily="18" charset="0"/>
                <a:cs typeface="Times New Roman" panose="02020603050405020304" pitchFamily="18" charset="0"/>
              </a:rPr>
              <a:t>(1126)</a:t>
            </a:r>
            <a:r>
              <a:rPr lang="zh-CN" altLang="zh-CN" sz="2200" dirty="0">
                <a:solidFill>
                  <a:srgbClr val="000000"/>
                </a:solidFill>
                <a:latin typeface="Times New Roman" panose="02020603050405020304" pitchFamily="18" charset="0"/>
                <a:cs typeface="Times New Roman" panose="02020603050405020304" pitchFamily="18" charset="0"/>
              </a:rPr>
              <a:t>宋室南渡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李清照的生活发生剧烈变化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词风随之改变。前期的词反映闺中生活感情、自然风光、别思离愁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清丽明快。后来因为丈夫去世再加亡国伤痛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诗词变为凄凉悲痛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抒发怀乡悼亡情感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也寄托强烈亡国之思。有《易安居士文集》《漱玉词》等传世。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318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心中永远的追求。你站在山顶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吮天地之锐气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吸日月之精华。你不会孤独。你带着周身的光芒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向我们走来。我坚信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仍有在你的精神感召下的蕙质兰心的女子。爱玲继承了你的坚定与毅然决然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三毛继承了你的豪放与洒脱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张小娴继承了你的锐利与透彻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舒婷继承了你的甜蜜而独立的爱情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你擎起了一盏孤独的灯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照亮了一段孤独的历程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用那绝世的孤独跳了一曲完美的独舞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如一朵摇曳的花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守护着中华史上那一座盛世空城。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这是一篇饱蘸感情、语辞华美的追忆性散文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作者惊艳李清照的美丽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崇拜李清照的文采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感叹李清照的遭遇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寄托对李清照的追思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于是在熟知李清照生平经历的基础上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大量引用李清照的诗词语句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来表现人物的思想与情感。文章语言流畅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给人以美不胜收之感。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spli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318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李清照与赵明诚结婚后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由于两人都对金石十分爱好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使得夫妇二人只能勤俭度日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常典当衣物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取之千钱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买来一些碑文古迹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且全身心投入。她给自己立下规矩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不吃第二道荤菜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不穿第二件绸衣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更不置办贵重饰物。有时她在街市上碰见珍贵史料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宁肯脱掉身上的衣服典当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也要买回。李清照夫妇文学成就为世人所称颂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这与其在治学方面的不断追求分不开。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　</a:t>
            </a:r>
            <a:r>
              <a:rPr lang="zh-CN" altLang="zh-CN" sz="2200" dirty="0">
                <a:solidFill>
                  <a:srgbClr val="000000"/>
                </a:solidFill>
                <a:latin typeface="Times New Roman" panose="02020603050405020304" pitchFamily="18" charset="0"/>
                <a:cs typeface="Times New Roman" panose="02020603050405020304" pitchFamily="18" charset="0"/>
              </a:rPr>
              <a:t>兴趣、刻苦、追求、治学精神等。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当我们像吟咏春天的温暖一样吟咏易安的诗词时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她的妩媚依然是我们心灵上的一道风景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当我们从浩瀚万里的历史中找到李清照这个名字时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她的人格魅力依然还流淌在时空的中间。作为女人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沧桑而不失坚强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高格而不陷孤僻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忧愤而不失忠诚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出色而本色。于小我中张个性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于风雨中念国家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虽然孑孑半世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却给我们留下了永不褪色的传世风流。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　</a:t>
            </a:r>
            <a:r>
              <a:rPr lang="zh-CN" altLang="zh-CN" sz="2200" dirty="0">
                <a:solidFill>
                  <a:srgbClr val="000000"/>
                </a:solidFill>
                <a:latin typeface="Times New Roman" panose="02020603050405020304" pitchFamily="18" charset="0"/>
                <a:cs typeface="Times New Roman" panose="02020603050405020304" pitchFamily="18" charset="0"/>
              </a:rPr>
              <a:t>精神的航标、本色品格、精彩人生等。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借景抒情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是借助客观外界景物的描写来抒发作者的主观感情的写作方法。采用这种方法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能使情和景互相感应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从而创造一种物我一体的艺术境界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更好地表达作者的主观感受。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运用借景抒情手法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对所写的景物要有细致的观察和感受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要把景物描写得逼真传神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为抒情做好铺垫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要把真切的感受融入所写的景物之中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使景物具有浓郁的思想感情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要把立足点放在抒情上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因为借景抒情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即写景是次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抒情是主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写景是手段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抒情是目的。要为抒情而写景。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《醉花阴》和《声声慢》都是借景抒情的名篇。《醉花阴》中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薄雾浓云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菊花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借助室外秋天的特有的景物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表现了词人孤独寂寞的愁怀。《声声慢》中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词人将自己伤感、凄苦的愁绪融入到了对淡酒、飞雁、黄花、细雨等这些萧瑟惨淡的意象的描写之中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借秋景抒愁情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以哀景来烘托哀愁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充分表现出词人杰出的艺术才华。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290813"/>
      </p:ext>
    </p:extLst>
  </p:cSld>
  <p:clrMapOvr>
    <a:masterClrMapping/>
  </p:clrMapOvr>
  <p:transition spd="slow">
    <p:strips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借景抒情是指作者带着强烈的主观感情去描写客观景物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把自身所要抒发的感情、表达的思想寄寓在描写的景物中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通过对景物的描写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抒发作者的主观情感。请采用这一手法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写一段借景抒情的文字</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6838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有一棵树。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为落叶缤纷雀跃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舞蹈在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秋风扫落叶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中。双手捧起落叶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双眼凝视叶落下的瞬间。记得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还有哥哥。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树已淡出我的视野。每天背着包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只是赶路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赶车。偶然抬头间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觉得心中被什么东西挠了一下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不由得停下脚步。又一次在深秋停留树下。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长得好高。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树叶如枯蝶在空中翻飞飘舞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久久不愿落向地面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似乎想延长在空中停留的时间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不住地向来处回眸。是树母亲狠心抛弃了它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还是为了让它躲避寒冷才提前结束它的生命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大概是后者吧。树枝无声摇曳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是下一个下站者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072742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本课所选的两首词分别为李清照前后两个时期的作品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它们反映了李清照不同时期的生活与心态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呈现出不同的韵味、格调。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《醉花阴》写于北宋末年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当时丈夫赵明诚离乡在外任知州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李清照独守空闺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形单影只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居室寂寥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再不闻评诗论文、查书品茶、鉴赏碑刻的欢声笑语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极度思念之下而写成此词。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《声声慢》是李清照晚年的作品。当时正值金兵入侵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志趣相投的丈夫也病死在任上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而在南方到处辗转逃亡避难中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她丢失了大量珍爱的文物、古籍。这一连串的打击使她尝尽了国破家亡、颠沛流离的痛苦。在这种背景下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作者写下了此词。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易安体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李清照的词婉约而不流于柔靡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清秀而具逸思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语言清新自然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流转如珠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故名噪一时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易安体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该词体具有神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而以清新奇隽出之的艺术特征。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cover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00756"/>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2610900713"/>
              </p:ext>
            </p:extLst>
          </p:nvPr>
        </p:nvGraphicFramePr>
        <p:xfrm>
          <a:off x="508000" y="2300071"/>
          <a:ext cx="8128000" cy="2929129"/>
        </p:xfrm>
        <a:graphic>
          <a:graphicData uri="http://schemas.openxmlformats.org/presentationml/2006/ole">
            <mc:AlternateContent xmlns:mc="http://schemas.openxmlformats.org/markup-compatibility/2006">
              <mc:Choice xmlns:v="urn:schemas-microsoft-com:vml" Requires="v">
                <p:oleObj spid="_x0000_s7215" name="文档" r:id="rId7" imgW="3893887" imgH="1402870" progId="Word.Document.12">
                  <p:embed/>
                </p:oleObj>
              </mc:Choice>
              <mc:Fallback>
                <p:oleObj name="文档" r:id="rId7" imgW="3893887" imgH="1402870" progId="Word.Document.12">
                  <p:embed/>
                  <p:pic>
                    <p:nvPicPr>
                      <p:cNvPr id="0" name=""/>
                      <p:cNvPicPr/>
                      <p:nvPr/>
                    </p:nvPicPr>
                    <p:blipFill>
                      <a:blip r:embed="rId8"/>
                      <a:stretch>
                        <a:fillRect/>
                      </a:stretch>
                    </p:blipFill>
                    <p:spPr>
                      <a:xfrm>
                        <a:off x="508000" y="2300071"/>
                        <a:ext cx="8128000" cy="292912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split dir="in"/>
      </p:transition>
    </mc:Choice>
    <mc:Fallback>
      <p:transition spd="slow">
        <p:spli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517175"/>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48282600"/>
              </p:ext>
            </p:extLst>
          </p:nvPr>
        </p:nvGraphicFramePr>
        <p:xfrm>
          <a:off x="508000" y="2047576"/>
          <a:ext cx="8128000" cy="3685680"/>
        </p:xfrm>
        <a:graphic>
          <a:graphicData uri="http://schemas.openxmlformats.org/presentationml/2006/ole">
            <mc:AlternateContent xmlns:mc="http://schemas.openxmlformats.org/markup-compatibility/2006">
              <mc:Choice xmlns:v="urn:schemas-microsoft-com:vml" Requires="v">
                <p:oleObj spid="_x0000_s27690" name="文档" r:id="rId7" imgW="3837032" imgH="1740538" progId="Word.Document.12">
                  <p:embed/>
                </p:oleObj>
              </mc:Choice>
              <mc:Fallback>
                <p:oleObj name="文档" r:id="rId7" imgW="3837032" imgH="1740538" progId="Word.Document.12">
                  <p:embed/>
                  <p:pic>
                    <p:nvPicPr>
                      <p:cNvPr id="0" name=""/>
                      <p:cNvPicPr/>
                      <p:nvPr/>
                    </p:nvPicPr>
                    <p:blipFill>
                      <a:blip r:embed="rId8"/>
                      <a:stretch>
                        <a:fillRect/>
                      </a:stretch>
                    </p:blipFill>
                    <p:spPr>
                      <a:xfrm>
                        <a:off x="508000" y="2047576"/>
                        <a:ext cx="8128000" cy="3685680"/>
                      </a:xfrm>
                      <a:prstGeom prst="rect">
                        <a:avLst/>
                      </a:prstGeom>
                    </p:spPr>
                  </p:pic>
                </p:oleObj>
              </mc:Fallback>
            </mc:AlternateContent>
          </a:graphicData>
        </a:graphic>
      </p:graphicFrame>
      <p:sp>
        <p:nvSpPr>
          <p:cNvPr id="8" name="矩形 7"/>
          <p:cNvSpPr/>
          <p:nvPr/>
        </p:nvSpPr>
        <p:spPr>
          <a:xfrm>
            <a:off x="3384000" y="2103909"/>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84000" y="2636912"/>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60032" y="3185036"/>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95017" y="366309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17019" y="4208784"/>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380915" y="4742691"/>
            <a:ext cx="143748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79438" y="5275694"/>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824595964"/>
              </p:ext>
            </p:extLst>
          </p:nvPr>
        </p:nvGraphicFramePr>
        <p:xfrm>
          <a:off x="508000" y="1556792"/>
          <a:ext cx="8128000" cy="4227098"/>
        </p:xfrm>
        <a:graphic>
          <a:graphicData uri="http://schemas.openxmlformats.org/presentationml/2006/ole">
            <mc:AlternateContent xmlns:mc="http://schemas.openxmlformats.org/markup-compatibility/2006">
              <mc:Choice xmlns:v="urn:schemas-microsoft-com:vml" Requires="v">
                <p:oleObj spid="_x0000_s34835" name="文档" r:id="rId7" imgW="3837032" imgH="1995769" progId="Word.Document.12">
                  <p:embed/>
                </p:oleObj>
              </mc:Choice>
              <mc:Fallback>
                <p:oleObj name="文档" r:id="rId7" imgW="3837032" imgH="1995769" progId="Word.Document.12">
                  <p:embed/>
                  <p:pic>
                    <p:nvPicPr>
                      <p:cNvPr id="0" name=""/>
                      <p:cNvPicPr/>
                      <p:nvPr/>
                    </p:nvPicPr>
                    <p:blipFill>
                      <a:blip r:embed="rId8"/>
                      <a:stretch>
                        <a:fillRect/>
                      </a:stretch>
                    </p:blipFill>
                    <p:spPr>
                      <a:xfrm>
                        <a:off x="508000" y="1556792"/>
                        <a:ext cx="8128000" cy="4227098"/>
                      </a:xfrm>
                      <a:prstGeom prst="rect">
                        <a:avLst/>
                      </a:prstGeom>
                    </p:spPr>
                  </p:pic>
                </p:oleObj>
              </mc:Fallback>
            </mc:AlternateContent>
          </a:graphicData>
        </a:graphic>
      </p:graphicFrame>
      <p:sp>
        <p:nvSpPr>
          <p:cNvPr id="8" name="矩形 7"/>
          <p:cNvSpPr/>
          <p:nvPr/>
        </p:nvSpPr>
        <p:spPr>
          <a:xfrm>
            <a:off x="3386821" y="1567809"/>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306002" y="2165907"/>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48064" y="2679882"/>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30207" y="3230095"/>
            <a:ext cx="2016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06985" y="3714409"/>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58241" y="4259293"/>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6002" y="4808281"/>
            <a:ext cx="176418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866855" y="5338304"/>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val="2708843384"/>
              </p:ext>
            </p:extLst>
          </p:nvPr>
        </p:nvGraphicFramePr>
        <p:xfrm>
          <a:off x="508000" y="2287883"/>
          <a:ext cx="8128000" cy="2653285"/>
        </p:xfrm>
        <a:graphic>
          <a:graphicData uri="http://schemas.openxmlformats.org/presentationml/2006/ole">
            <mc:AlternateContent xmlns:mc="http://schemas.openxmlformats.org/markup-compatibility/2006">
              <mc:Choice xmlns:v="urn:schemas-microsoft-com:vml" Requires="v">
                <p:oleObj spid="_x0000_s35859" name="文档" r:id="rId7" imgW="3837032" imgH="1253116" progId="Word.Document.12">
                  <p:embed/>
                </p:oleObj>
              </mc:Choice>
              <mc:Fallback>
                <p:oleObj name="文档" r:id="rId7" imgW="3837032" imgH="1253116" progId="Word.Document.12">
                  <p:embed/>
                  <p:pic>
                    <p:nvPicPr>
                      <p:cNvPr id="0" name=""/>
                      <p:cNvPicPr/>
                      <p:nvPr/>
                    </p:nvPicPr>
                    <p:blipFill>
                      <a:blip r:embed="rId8"/>
                      <a:stretch>
                        <a:fillRect/>
                      </a:stretch>
                    </p:blipFill>
                    <p:spPr>
                      <a:xfrm>
                        <a:off x="508000" y="2287883"/>
                        <a:ext cx="8128000" cy="2653285"/>
                      </a:xfrm>
                      <a:prstGeom prst="rect">
                        <a:avLst/>
                      </a:prstGeom>
                    </p:spPr>
                  </p:pic>
                </p:oleObj>
              </mc:Fallback>
            </mc:AlternateContent>
          </a:graphicData>
        </a:graphic>
      </p:graphicFrame>
      <p:sp>
        <p:nvSpPr>
          <p:cNvPr id="8" name="矩形 7"/>
          <p:cNvSpPr/>
          <p:nvPr/>
        </p:nvSpPr>
        <p:spPr>
          <a:xfrm>
            <a:off x="4871049" y="234296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97956" y="2885987"/>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7956" y="3429006"/>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71049" y="3972025"/>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60032" y="4489647"/>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360</TotalTime>
  <Words>3348</Words>
  <Application>Microsoft Office PowerPoint</Application>
  <PresentationFormat>全屏显示(4:3)</PresentationFormat>
  <Paragraphs>225</Paragraphs>
  <Slides>35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7　李清照词两首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47</cp:revision>
  <dcterms:created xsi:type="dcterms:W3CDTF">2015-04-23T00:36:31Z</dcterms:created>
  <dcterms:modified xsi:type="dcterms:W3CDTF">2016-11-15T02:59:00Z</dcterms:modified>
</cp:coreProperties>
</file>