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3"/>
  </p:notesMasterIdLst>
  <p:sldIdLst>
    <p:sldId id="273" r:id="rId2"/>
    <p:sldId id="263" r:id="rId3"/>
    <p:sldId id="264" r:id="rId4"/>
    <p:sldId id="317" r:id="rId5"/>
    <p:sldId id="267" r:id="rId6"/>
    <p:sldId id="268" r:id="rId7"/>
    <p:sldId id="295" r:id="rId8"/>
    <p:sldId id="296" r:id="rId9"/>
    <p:sldId id="297" r:id="rId10"/>
    <p:sldId id="340" r:id="rId11"/>
    <p:sldId id="265" r:id="rId12"/>
    <p:sldId id="300" r:id="rId13"/>
    <p:sldId id="301" r:id="rId14"/>
    <p:sldId id="302" r:id="rId15"/>
    <p:sldId id="318" r:id="rId16"/>
    <p:sldId id="342" r:id="rId17"/>
    <p:sldId id="266" r:id="rId18"/>
    <p:sldId id="303" r:id="rId19"/>
    <p:sldId id="269" r:id="rId20"/>
    <p:sldId id="344" r:id="rId21"/>
    <p:sldId id="345" r:id="rId22"/>
    <p:sldId id="346" r:id="rId23"/>
    <p:sldId id="347" r:id="rId24"/>
    <p:sldId id="348" r:id="rId25"/>
    <p:sldId id="349" r:id="rId26"/>
    <p:sldId id="350" r:id="rId27"/>
    <p:sldId id="352" r:id="rId28"/>
    <p:sldId id="353" r:id="rId29"/>
    <p:sldId id="354" r:id="rId30"/>
    <p:sldId id="270" r:id="rId31"/>
    <p:sldId id="321" r:id="rId32"/>
    <p:sldId id="322" r:id="rId33"/>
    <p:sldId id="271" r:id="rId34"/>
    <p:sldId id="325" r:id="rId35"/>
    <p:sldId id="326" r:id="rId36"/>
    <p:sldId id="327" r:id="rId37"/>
    <p:sldId id="305" r:id="rId38"/>
    <p:sldId id="351" r:id="rId39"/>
    <p:sldId id="316" r:id="rId40"/>
    <p:sldId id="355" r:id="rId41"/>
    <p:sldId id="306" r:id="rId4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04B05"/>
    <a:srgbClr val="EAEAEA"/>
    <a:srgbClr val="333333"/>
    <a:srgbClr val="C0C0C0"/>
    <a:srgbClr val="4F81BD"/>
    <a:srgbClr val="5F5F5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87" d="100"/>
          <a:sy n="87" d="100"/>
        </p:scale>
        <p:origin x="1092" y="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e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e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C01EFDD-91F8-495A-91D7-EB018522F674}" type="datetimeFigureOut">
              <a:rPr lang="zh-CN" altLang="en-US" smtClean="0"/>
              <a:t>2016-11-15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C5C579-5EAB-4D4D-A688-CF27E536ED0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95037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7" Type="http://schemas.openxmlformats.org/officeDocument/2006/relationships/slide" Target="../slides/slide30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1.xml"/><Relationship Id="rId5" Type="http://schemas.openxmlformats.org/officeDocument/2006/relationships/slide" Target="../slides/slide3.xml"/><Relationship Id="rId4" Type="http://schemas.openxmlformats.org/officeDocument/2006/relationships/image" Target="../media/image6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slide" Target="../slides/slide30.xml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1.xml"/><Relationship Id="rId5" Type="http://schemas.openxmlformats.org/officeDocument/2006/relationships/slide" Target="../slides/slide3.xml"/><Relationship Id="rId4" Type="http://schemas.openxmlformats.org/officeDocument/2006/relationships/image" Target="../media/image5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slide" Target="../slides/slide30.xml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1.xml"/><Relationship Id="rId5" Type="http://schemas.openxmlformats.org/officeDocument/2006/relationships/image" Target="../media/image5.png"/><Relationship Id="rId4" Type="http://schemas.openxmlformats.org/officeDocument/2006/relationships/slide" Target="../slides/slide3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slide" Target="../slides/slide30.xml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slide" Target="../slides/slide11.xml"/><Relationship Id="rId4" Type="http://schemas.openxmlformats.org/officeDocument/2006/relationships/slide" Target="../slides/slide3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-3429000"/>
            <a:ext cx="9144000" cy="720363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 rot="16200000">
            <a:off x="4064001" y="-5080000"/>
            <a:ext cx="10160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7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 rot="16200000">
            <a:off x="4114800" y="-5130800"/>
            <a:ext cx="9144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 rot="16200000">
            <a:off x="4097867" y="-5113867"/>
            <a:ext cx="948266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矩形 10"/>
          <p:cNvSpPr/>
          <p:nvPr userDrawn="1"/>
        </p:nvSpPr>
        <p:spPr>
          <a:xfrm rot="16200000">
            <a:off x="4157134" y="-5173133"/>
            <a:ext cx="829733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6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矩形 11"/>
          <p:cNvSpPr/>
          <p:nvPr userDrawn="1"/>
        </p:nvSpPr>
        <p:spPr>
          <a:xfrm rot="16200000">
            <a:off x="4284133" y="-5300134"/>
            <a:ext cx="575734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2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" name="矩形 12"/>
          <p:cNvSpPr/>
          <p:nvPr userDrawn="1"/>
        </p:nvSpPr>
        <p:spPr>
          <a:xfrm rot="16200000">
            <a:off x="4064001" y="-5080000"/>
            <a:ext cx="10160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7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矩形 13"/>
          <p:cNvSpPr/>
          <p:nvPr userDrawn="1"/>
        </p:nvSpPr>
        <p:spPr>
          <a:xfrm rot="16200000">
            <a:off x="4114800" y="-5130800"/>
            <a:ext cx="9144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" name="矩形 14"/>
          <p:cNvSpPr/>
          <p:nvPr userDrawn="1"/>
        </p:nvSpPr>
        <p:spPr>
          <a:xfrm rot="16200000">
            <a:off x="4097867" y="-5113867"/>
            <a:ext cx="948266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" name="矩形 15"/>
          <p:cNvSpPr/>
          <p:nvPr userDrawn="1"/>
        </p:nvSpPr>
        <p:spPr>
          <a:xfrm rot="16200000">
            <a:off x="4157134" y="-5173133"/>
            <a:ext cx="829733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6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" name="矩形 16"/>
          <p:cNvSpPr/>
          <p:nvPr userDrawn="1"/>
        </p:nvSpPr>
        <p:spPr>
          <a:xfrm rot="16200000">
            <a:off x="4284133" y="-5300134"/>
            <a:ext cx="575734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2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908720"/>
            <a:ext cx="1656975" cy="454568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3614" y="1988840"/>
            <a:ext cx="4236773" cy="1080699"/>
          </a:xfrm>
          <a:prstGeom prst="rect">
            <a:avLst/>
          </a:prstGeom>
        </p:spPr>
      </p:pic>
      <p:sp>
        <p:nvSpPr>
          <p:cNvPr id="21" name="TextBox 20"/>
          <p:cNvSpPr txBox="1">
            <a:spLocks noChangeArrowheads="1"/>
          </p:cNvSpPr>
          <p:nvPr userDrawn="1"/>
        </p:nvSpPr>
        <p:spPr bwMode="auto">
          <a:xfrm>
            <a:off x="2171343" y="3899374"/>
            <a:ext cx="480131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◆ 全书优质试题随意编辑     ◆ 课堂教学流程完美展示     ◆ 独家研发错题组卷系统 </a:t>
            </a:r>
          </a:p>
          <a:p>
            <a:pPr eaLnBrk="1" hangingPunct="1"/>
            <a:endParaRPr lang="zh-CN" altLang="en-US" sz="1000" dirty="0">
              <a:solidFill>
                <a:schemeClr val="bg1"/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9832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4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4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.4963 L 0 0 " pathEditMode="relative" rAng="0" ptsTypes="AA">
                                      <p:cBhvr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4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700"/>
                            </p:stCondLst>
                            <p:childTnLst>
                              <p:par>
                                <p:cTn id="4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200"/>
                            </p:stCondLst>
                            <p:childTnLst>
                              <p:par>
                                <p:cTn id="47" presetID="2" presetClass="entr" presetSubtype="4" fill="hold" grpId="0" nodeType="after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7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7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6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6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300"/>
                            </p:stCondLst>
                            <p:childTnLst>
                              <p:par>
                                <p:cTn id="68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800"/>
                            </p:stCondLst>
                            <p:childTnLst>
                              <p:par>
                                <p:cTn id="7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6" presetClass="emph" presetSubtype="0" fill="hold" grpId="1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84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5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3" grpId="0" animBg="1"/>
      <p:bldP spid="14" grpId="0" animBg="1"/>
      <p:bldP spid="15" grpId="0" animBg="1"/>
      <p:bldP spid="16" grpId="0" animBg="1"/>
      <p:bldP spid="17" grpId="0" animBg="1"/>
      <p:bldP spid="21" grpId="0"/>
      <p:bldP spid="21" grpId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目录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标题 1"/>
          <p:cNvSpPr>
            <a:spLocks noGrp="1"/>
          </p:cNvSpPr>
          <p:nvPr>
            <p:ph type="title"/>
          </p:nvPr>
        </p:nvSpPr>
        <p:spPr>
          <a:xfrm>
            <a:off x="2617440" y="750302"/>
            <a:ext cx="6203032" cy="66701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13" name="内容占位符 2"/>
          <p:cNvSpPr>
            <a:spLocks noGrp="1"/>
          </p:cNvSpPr>
          <p:nvPr>
            <p:ph idx="1"/>
          </p:nvPr>
        </p:nvSpPr>
        <p:spPr>
          <a:xfrm>
            <a:off x="2771800" y="1600200"/>
            <a:ext cx="5832648" cy="452628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50000"/>
              </a:lnSpc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9144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3716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18288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416575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 build="p">
        <p:tmplLst>
          <p:tmpl lvl="1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章节"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" name="矩形 1"/>
          <p:cNvSpPr/>
          <p:nvPr userDrawn="1"/>
        </p:nvSpPr>
        <p:spPr>
          <a:xfrm>
            <a:off x="0" y="2420888"/>
            <a:ext cx="9144000" cy="151216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1470484" y="2924944"/>
            <a:ext cx="6203032" cy="576064"/>
          </a:xfrm>
          <a:prstGeom prst="rect">
            <a:avLst/>
          </a:prstGeo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8471916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3491881" y="-27384"/>
            <a:ext cx="1443037" cy="880109"/>
            <a:chOff x="11613" y="920823"/>
            <a:chExt cx="1443037" cy="733424"/>
          </a:xfrm>
        </p:grpSpPr>
        <p:pic>
          <p:nvPicPr>
            <p:cNvPr id="7" name="图片 6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920823"/>
              <a:ext cx="1443037" cy="733424"/>
            </a:xfrm>
            <a:prstGeom prst="rect">
              <a:avLst/>
            </a:prstGeom>
          </p:spPr>
        </p:pic>
        <p:sp>
          <p:nvSpPr>
            <p:cNvPr id="8" name="TextBox 7">
              <a:hlinkClick r:id="rId3" action="ppaction://hlinksldjump"/>
            </p:cNvPr>
            <p:cNvSpPr txBox="1"/>
            <p:nvPr userDrawn="1"/>
          </p:nvSpPr>
          <p:spPr>
            <a:xfrm>
              <a:off x="366968" y="1181571"/>
              <a:ext cx="633507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 页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9" name="图片 8"/>
            <p:cNvPicPr>
              <a:picLocks noChangeAspect="1"/>
            </p:cNvPicPr>
            <p:nvPr userDrawn="1"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2213" y="1037555"/>
              <a:ext cx="142874" cy="133350"/>
            </a:xfrm>
            <a:prstGeom prst="rect">
              <a:avLst/>
            </a:prstGeom>
          </p:spPr>
        </p:pic>
      </p:grpSp>
      <p:sp>
        <p:nvSpPr>
          <p:cNvPr id="17" name="TextBox 16">
            <a:hlinkClick r:id="rId5" action="ppaction://hlinksldjump"/>
          </p:cNvPr>
          <p:cNvSpPr txBox="1"/>
          <p:nvPr userDrawn="1"/>
        </p:nvSpPr>
        <p:spPr>
          <a:xfrm>
            <a:off x="4981272" y="213252"/>
            <a:ext cx="108234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课前预习案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5" name="TextBox 34">
            <a:hlinkClick r:id="rId6" action="ppaction://hlinksldjump"/>
          </p:cNvPr>
          <p:cNvSpPr txBox="1"/>
          <p:nvPr userDrawn="1"/>
        </p:nvSpPr>
        <p:spPr>
          <a:xfrm>
            <a:off x="6309554" y="210299"/>
            <a:ext cx="108234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课堂探究案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1" name="TextBox 40">
            <a:hlinkClick r:id="rId7" action="ppaction://hlinksldjump"/>
          </p:cNvPr>
          <p:cNvSpPr txBox="1"/>
          <p:nvPr userDrawn="1"/>
        </p:nvSpPr>
        <p:spPr>
          <a:xfrm>
            <a:off x="7637836" y="210298"/>
            <a:ext cx="108234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课外拓展案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364190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35" grpId="0"/>
      <p:bldP spid="41" grpId="0"/>
    </p:bld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 21"/>
          <p:cNvGrpSpPr/>
          <p:nvPr userDrawn="1"/>
        </p:nvGrpSpPr>
        <p:grpSpPr>
          <a:xfrm>
            <a:off x="3851921" y="112561"/>
            <a:ext cx="633507" cy="480597"/>
            <a:chOff x="366968" y="1037555"/>
            <a:chExt cx="633507" cy="400497"/>
          </a:xfrm>
        </p:grpSpPr>
        <p:sp>
          <p:nvSpPr>
            <p:cNvPr id="23" name="TextBox 22">
              <a:hlinkClick r:id="rId2" action="ppaction://hlinksldjump"/>
            </p:cNvPr>
            <p:cNvSpPr txBox="1"/>
            <p:nvPr userDrawn="1"/>
          </p:nvSpPr>
          <p:spPr>
            <a:xfrm>
              <a:off x="366968" y="1181571"/>
              <a:ext cx="633507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 页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24" name="图片 23"/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2213" y="1037555"/>
              <a:ext cx="142875" cy="133350"/>
            </a:xfrm>
            <a:prstGeom prst="rect">
              <a:avLst/>
            </a:prstGeom>
          </p:spPr>
        </p:pic>
      </p:grpSp>
      <p:grpSp>
        <p:nvGrpSpPr>
          <p:cNvPr id="2" name="组合 1"/>
          <p:cNvGrpSpPr/>
          <p:nvPr userDrawn="1"/>
        </p:nvGrpSpPr>
        <p:grpSpPr>
          <a:xfrm>
            <a:off x="4852164" y="-27379"/>
            <a:ext cx="1443037" cy="880111"/>
            <a:chOff x="4852164" y="-27379"/>
            <a:chExt cx="1443037" cy="880111"/>
          </a:xfrm>
        </p:grpSpPr>
        <p:pic>
          <p:nvPicPr>
            <p:cNvPr id="18" name="图片 17"/>
            <p:cNvPicPr>
              <a:picLocks noChangeAspect="1"/>
            </p:cNvPicPr>
            <p:nvPr userDrawn="1"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52164" y="-27379"/>
              <a:ext cx="1443037" cy="880111"/>
            </a:xfrm>
            <a:prstGeom prst="rect">
              <a:avLst/>
            </a:prstGeom>
          </p:spPr>
        </p:pic>
        <p:sp>
          <p:nvSpPr>
            <p:cNvPr id="19" name="TextBox 16">
              <a:hlinkClick r:id="rId5" action="ppaction://hlinksldjump"/>
            </p:cNvPr>
            <p:cNvSpPr txBox="1"/>
            <p:nvPr userDrawn="1"/>
          </p:nvSpPr>
          <p:spPr>
            <a:xfrm>
              <a:off x="4981272" y="213252"/>
              <a:ext cx="108234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课前预习案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sp>
        <p:nvSpPr>
          <p:cNvPr id="29" name="TextBox 34">
            <a:hlinkClick r:id="rId6" action="ppaction://hlinksldjump"/>
          </p:cNvPr>
          <p:cNvSpPr txBox="1"/>
          <p:nvPr userDrawn="1"/>
        </p:nvSpPr>
        <p:spPr>
          <a:xfrm>
            <a:off x="6309554" y="210299"/>
            <a:ext cx="108234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课堂探究案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0" name="TextBox 40">
            <a:hlinkClick r:id="rId7" action="ppaction://hlinksldjump"/>
          </p:cNvPr>
          <p:cNvSpPr txBox="1"/>
          <p:nvPr userDrawn="1"/>
        </p:nvSpPr>
        <p:spPr>
          <a:xfrm>
            <a:off x="7637836" y="210298"/>
            <a:ext cx="108234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课外拓展案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373260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0" grpId="0"/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 userDrawn="1"/>
        </p:nvGrpSpPr>
        <p:grpSpPr>
          <a:xfrm>
            <a:off x="3851921" y="98610"/>
            <a:ext cx="633507" cy="480597"/>
            <a:chOff x="366968" y="1037555"/>
            <a:chExt cx="633507" cy="400497"/>
          </a:xfrm>
        </p:grpSpPr>
        <p:sp>
          <p:nvSpPr>
            <p:cNvPr id="22" name="TextBox 21">
              <a:hlinkClick r:id="rId2" action="ppaction://hlinksldjump"/>
            </p:cNvPr>
            <p:cNvSpPr txBox="1"/>
            <p:nvPr userDrawn="1"/>
          </p:nvSpPr>
          <p:spPr>
            <a:xfrm>
              <a:off x="366968" y="1181571"/>
              <a:ext cx="633507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 页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23" name="图片 22"/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2213" y="1037555"/>
              <a:ext cx="142875" cy="133350"/>
            </a:xfrm>
            <a:prstGeom prst="rect">
              <a:avLst/>
            </a:prstGeom>
          </p:spPr>
        </p:pic>
      </p:grpSp>
      <p:sp>
        <p:nvSpPr>
          <p:cNvPr id="20" name="TextBox 16">
            <a:hlinkClick r:id="rId4" action="ppaction://hlinksldjump"/>
          </p:cNvPr>
          <p:cNvSpPr txBox="1"/>
          <p:nvPr userDrawn="1"/>
        </p:nvSpPr>
        <p:spPr>
          <a:xfrm>
            <a:off x="4981272" y="213252"/>
            <a:ext cx="108234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课前预习案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grpSp>
        <p:nvGrpSpPr>
          <p:cNvPr id="2" name="组合 1"/>
          <p:cNvGrpSpPr/>
          <p:nvPr userDrawn="1"/>
        </p:nvGrpSpPr>
        <p:grpSpPr>
          <a:xfrm>
            <a:off x="6197901" y="-27384"/>
            <a:ext cx="1443037" cy="880109"/>
            <a:chOff x="6197901" y="-27384"/>
            <a:chExt cx="1443037" cy="880109"/>
          </a:xfrm>
        </p:grpSpPr>
        <p:pic>
          <p:nvPicPr>
            <p:cNvPr id="25" name="图片 24"/>
            <p:cNvPicPr>
              <a:picLocks noChangeAspect="1"/>
            </p:cNvPicPr>
            <p:nvPr userDrawn="1"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97901" y="-27384"/>
              <a:ext cx="1443037" cy="880109"/>
            </a:xfrm>
            <a:prstGeom prst="rect">
              <a:avLst/>
            </a:prstGeom>
          </p:spPr>
        </p:pic>
        <p:sp>
          <p:nvSpPr>
            <p:cNvPr id="26" name="TextBox 34">
              <a:hlinkClick r:id="rId6" action="ppaction://hlinksldjump"/>
            </p:cNvPr>
            <p:cNvSpPr txBox="1"/>
            <p:nvPr userDrawn="1"/>
          </p:nvSpPr>
          <p:spPr>
            <a:xfrm>
              <a:off x="6309554" y="210299"/>
              <a:ext cx="108234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课堂探究案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sp>
        <p:nvSpPr>
          <p:cNvPr id="28" name="TextBox 40">
            <a:hlinkClick r:id="rId7" action="ppaction://hlinksldjump"/>
          </p:cNvPr>
          <p:cNvSpPr txBox="1"/>
          <p:nvPr userDrawn="1"/>
        </p:nvSpPr>
        <p:spPr>
          <a:xfrm>
            <a:off x="7637836" y="210298"/>
            <a:ext cx="108234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课外拓展案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164033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8" grpId="0"/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四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 userDrawn="1"/>
        </p:nvGrpSpPr>
        <p:grpSpPr>
          <a:xfrm>
            <a:off x="3851921" y="102210"/>
            <a:ext cx="633507" cy="480597"/>
            <a:chOff x="366968" y="1037555"/>
            <a:chExt cx="633507" cy="400497"/>
          </a:xfrm>
        </p:grpSpPr>
        <p:sp>
          <p:nvSpPr>
            <p:cNvPr id="17" name="TextBox 16">
              <a:hlinkClick r:id="rId2" action="ppaction://hlinksldjump"/>
            </p:cNvPr>
            <p:cNvSpPr txBox="1"/>
            <p:nvPr userDrawn="1"/>
          </p:nvSpPr>
          <p:spPr>
            <a:xfrm>
              <a:off x="366968" y="1181571"/>
              <a:ext cx="633507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 页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18" name="图片 17"/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2213" y="1037555"/>
              <a:ext cx="142875" cy="133350"/>
            </a:xfrm>
            <a:prstGeom prst="rect">
              <a:avLst/>
            </a:prstGeom>
          </p:spPr>
        </p:pic>
      </p:grpSp>
      <p:sp>
        <p:nvSpPr>
          <p:cNvPr id="22" name="TextBox 16">
            <a:hlinkClick r:id="rId4" action="ppaction://hlinksldjump"/>
          </p:cNvPr>
          <p:cNvSpPr txBox="1"/>
          <p:nvPr userDrawn="1"/>
        </p:nvSpPr>
        <p:spPr>
          <a:xfrm>
            <a:off x="4981272" y="213252"/>
            <a:ext cx="108234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课前预习案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3" name="TextBox 34">
            <a:hlinkClick r:id="rId5" action="ppaction://hlinksldjump"/>
          </p:cNvPr>
          <p:cNvSpPr txBox="1"/>
          <p:nvPr userDrawn="1"/>
        </p:nvSpPr>
        <p:spPr>
          <a:xfrm>
            <a:off x="6309554" y="210299"/>
            <a:ext cx="108234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课堂探究案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grpSp>
        <p:nvGrpSpPr>
          <p:cNvPr id="2" name="组合 1"/>
          <p:cNvGrpSpPr/>
          <p:nvPr userDrawn="1"/>
        </p:nvGrpSpPr>
        <p:grpSpPr>
          <a:xfrm>
            <a:off x="7543337" y="-27384"/>
            <a:ext cx="1443037" cy="880109"/>
            <a:chOff x="7543337" y="-27384"/>
            <a:chExt cx="1443037" cy="880109"/>
          </a:xfrm>
        </p:grpSpPr>
        <p:pic>
          <p:nvPicPr>
            <p:cNvPr id="25" name="图片 24"/>
            <p:cNvPicPr>
              <a:picLocks noChangeAspect="1"/>
            </p:cNvPicPr>
            <p:nvPr userDrawn="1"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43337" y="-27384"/>
              <a:ext cx="1443037" cy="880109"/>
            </a:xfrm>
            <a:prstGeom prst="rect">
              <a:avLst/>
            </a:prstGeom>
          </p:spPr>
        </p:pic>
        <p:sp>
          <p:nvSpPr>
            <p:cNvPr id="26" name="TextBox 40">
              <a:hlinkClick r:id="rId7" action="ppaction://hlinksldjump"/>
            </p:cNvPr>
            <p:cNvSpPr txBox="1"/>
            <p:nvPr userDrawn="1"/>
          </p:nvSpPr>
          <p:spPr>
            <a:xfrm>
              <a:off x="7637836" y="210298"/>
              <a:ext cx="108234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课外拓展案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959697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</p:bld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3597019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" y="-15916"/>
            <a:ext cx="9143998" cy="793157"/>
            <a:chOff x="2" y="-13263"/>
            <a:chExt cx="9143998" cy="660964"/>
          </a:xfrm>
        </p:grpSpPr>
        <p:sp>
          <p:nvSpPr>
            <p:cNvPr id="8" name="矩形 7"/>
            <p:cNvSpPr/>
            <p:nvPr userDrawn="1"/>
          </p:nvSpPr>
          <p:spPr>
            <a:xfrm rot="16200000">
              <a:off x="4248151" y="-4248151"/>
              <a:ext cx="647699" cy="914399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0" name="直接连接符 19"/>
            <p:cNvCxnSpPr/>
            <p:nvPr userDrawn="1"/>
          </p:nvCxnSpPr>
          <p:spPr>
            <a:xfrm rot="16200000">
              <a:off x="5868180" y="323701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 userDrawn="1"/>
          </p:nvCxnSpPr>
          <p:spPr>
            <a:xfrm rot="16200000">
              <a:off x="7218330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 userDrawn="1"/>
          </p:nvCxnSpPr>
          <p:spPr>
            <a:xfrm rot="16200000">
              <a:off x="8568479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 userDrawn="1"/>
          </p:nvCxnSpPr>
          <p:spPr>
            <a:xfrm rot="16200000">
              <a:off x="4518030" y="310737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 userDrawn="1"/>
          </p:nvCxnSpPr>
          <p:spPr>
            <a:xfrm rot="16200000">
              <a:off x="3167880" y="321052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350" y="115863"/>
            <a:ext cx="504825" cy="504825"/>
          </a:xfrm>
          <a:prstGeom prst="rect">
            <a:avLst/>
          </a:prstGeom>
        </p:spPr>
      </p:pic>
      <p:sp>
        <p:nvSpPr>
          <p:cNvPr id="27" name="矩形 26"/>
          <p:cNvSpPr/>
          <p:nvPr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8" name="标题占位符 1"/>
          <p:cNvSpPr txBox="1">
            <a:spLocks/>
          </p:cNvSpPr>
          <p:nvPr/>
        </p:nvSpPr>
        <p:spPr>
          <a:xfrm>
            <a:off x="697510" y="169738"/>
            <a:ext cx="2722361" cy="4756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zh-CN" altLang="zh-CN" sz="950" kern="1200" smtClean="0">
                <a:solidFill>
                  <a:schemeClr val="tx1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  <a:cs typeface="+mj-cs"/>
              </a:defRPr>
            </a:lvl1pPr>
          </a:lstStyle>
          <a:p>
            <a:pPr algn="l"/>
            <a:r>
              <a:rPr lang="en-US" altLang="zh-CN" sz="1600" b="1" dirty="0" smtClean="0"/>
              <a:t>6</a:t>
            </a:r>
            <a:r>
              <a:rPr lang="zh-CN" altLang="zh-CN" sz="1600" dirty="0" smtClean="0"/>
              <a:t>　</a:t>
            </a:r>
            <a:r>
              <a:rPr lang="zh-CN" altLang="zh-CN" sz="1600" b="1" dirty="0" smtClean="0"/>
              <a:t>辛弃疾词两首</a:t>
            </a:r>
            <a:endParaRPr lang="zh-CN" altLang="zh-CN" sz="1600" kern="1200" dirty="0" smtClean="0">
              <a:solidFill>
                <a:schemeClr val="tx1"/>
              </a:solidFill>
              <a:effectLst/>
              <a:latin typeface="黑体" panose="02010600030101010101" pitchFamily="2" charset="-122"/>
              <a:ea typeface="黑体" panose="02010600030101010101" pitchFamily="2" charset="-122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4291633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61" r:id="rId3"/>
    <p:sldLayoutId id="2147483650" r:id="rId4"/>
    <p:sldLayoutId id="2147483651" r:id="rId5"/>
    <p:sldLayoutId id="2147483652" r:id="rId6"/>
    <p:sldLayoutId id="2147483653" r:id="rId7"/>
    <p:sldLayoutId id="2147483654" r:id="rId8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lang="zh-CN" altLang="zh-CN" sz="950" kern="1200" smtClean="0">
          <a:solidFill>
            <a:schemeClr val="tx1"/>
          </a:solidFill>
          <a:effectLst/>
          <a:latin typeface="黑体" panose="02010600030101010101" pitchFamily="2" charset="-122"/>
          <a:ea typeface="黑体" panose="02010600030101010101" pitchFamily="2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3.xml"/><Relationship Id="rId1" Type="http://schemas.openxmlformats.org/officeDocument/2006/relationships/slideLayout" Target="../slideLayouts/slideLayout5.xml"/><Relationship Id="rId4" Type="http://schemas.openxmlformats.org/officeDocument/2006/relationships/slide" Target="slide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slide" Target="slide11.xml"/><Relationship Id="rId1" Type="http://schemas.openxmlformats.org/officeDocument/2006/relationships/slideLayout" Target="../slideLayouts/slideLayout6.xml"/><Relationship Id="rId5" Type="http://schemas.openxmlformats.org/officeDocument/2006/relationships/slide" Target="slide20.xml"/><Relationship Id="rId4" Type="http://schemas.openxmlformats.org/officeDocument/2006/relationships/slide" Target="slide19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6.docx"/><Relationship Id="rId3" Type="http://schemas.openxmlformats.org/officeDocument/2006/relationships/slide" Target="slide11.xml"/><Relationship Id="rId7" Type="http://schemas.openxmlformats.org/officeDocument/2006/relationships/oleObject" Target="../embeddings/oleObject6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6.vml"/><Relationship Id="rId6" Type="http://schemas.openxmlformats.org/officeDocument/2006/relationships/slide" Target="slide20.xml"/><Relationship Id="rId5" Type="http://schemas.openxmlformats.org/officeDocument/2006/relationships/slide" Target="slide19.xml"/><Relationship Id="rId4" Type="http://schemas.openxmlformats.org/officeDocument/2006/relationships/slide" Target="slide17.xml"/><Relationship Id="rId9" Type="http://schemas.openxmlformats.org/officeDocument/2006/relationships/image" Target="../media/image14.e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slide" Target="slide11.xml"/><Relationship Id="rId1" Type="http://schemas.openxmlformats.org/officeDocument/2006/relationships/slideLayout" Target="../slideLayouts/slideLayout6.xml"/><Relationship Id="rId5" Type="http://schemas.openxmlformats.org/officeDocument/2006/relationships/slide" Target="slide20.xml"/><Relationship Id="rId4" Type="http://schemas.openxmlformats.org/officeDocument/2006/relationships/slide" Target="slide19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7.docx"/><Relationship Id="rId3" Type="http://schemas.openxmlformats.org/officeDocument/2006/relationships/slide" Target="slide11.xml"/><Relationship Id="rId7" Type="http://schemas.openxmlformats.org/officeDocument/2006/relationships/oleObject" Target="../embeddings/oleObject7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7.vml"/><Relationship Id="rId6" Type="http://schemas.openxmlformats.org/officeDocument/2006/relationships/slide" Target="slide20.xml"/><Relationship Id="rId5" Type="http://schemas.openxmlformats.org/officeDocument/2006/relationships/slide" Target="slide19.xml"/><Relationship Id="rId4" Type="http://schemas.openxmlformats.org/officeDocument/2006/relationships/slide" Target="slide17.xml"/><Relationship Id="rId9" Type="http://schemas.openxmlformats.org/officeDocument/2006/relationships/image" Target="../media/image15.e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slide" Target="slide11.xml"/><Relationship Id="rId1" Type="http://schemas.openxmlformats.org/officeDocument/2006/relationships/slideLayout" Target="../slideLayouts/slideLayout6.xml"/><Relationship Id="rId5" Type="http://schemas.openxmlformats.org/officeDocument/2006/relationships/slide" Target="slide20.xml"/><Relationship Id="rId4" Type="http://schemas.openxmlformats.org/officeDocument/2006/relationships/slide" Target="slide19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8.docx"/><Relationship Id="rId3" Type="http://schemas.openxmlformats.org/officeDocument/2006/relationships/slide" Target="slide11.xml"/><Relationship Id="rId7" Type="http://schemas.openxmlformats.org/officeDocument/2006/relationships/oleObject" Target="../embeddings/oleObject8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8.vml"/><Relationship Id="rId6" Type="http://schemas.openxmlformats.org/officeDocument/2006/relationships/slide" Target="slide20.xml"/><Relationship Id="rId5" Type="http://schemas.openxmlformats.org/officeDocument/2006/relationships/slide" Target="slide19.xml"/><Relationship Id="rId4" Type="http://schemas.openxmlformats.org/officeDocument/2006/relationships/slide" Target="slide17.xml"/><Relationship Id="rId9" Type="http://schemas.openxmlformats.org/officeDocument/2006/relationships/image" Target="../media/image16.em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slide" Target="slide11.xml"/><Relationship Id="rId1" Type="http://schemas.openxmlformats.org/officeDocument/2006/relationships/slideLayout" Target="../slideLayouts/slideLayout6.xml"/><Relationship Id="rId5" Type="http://schemas.openxmlformats.org/officeDocument/2006/relationships/slide" Target="slide20.xml"/><Relationship Id="rId4" Type="http://schemas.openxmlformats.org/officeDocument/2006/relationships/slide" Target="slide19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slide" Target="slide11.xml"/><Relationship Id="rId1" Type="http://schemas.openxmlformats.org/officeDocument/2006/relationships/slideLayout" Target="../slideLayouts/slideLayout6.xml"/><Relationship Id="rId5" Type="http://schemas.openxmlformats.org/officeDocument/2006/relationships/slide" Target="slide20.xml"/><Relationship Id="rId4" Type="http://schemas.openxmlformats.org/officeDocument/2006/relationships/slide" Target="slide19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9.docx"/><Relationship Id="rId3" Type="http://schemas.openxmlformats.org/officeDocument/2006/relationships/slide" Target="slide11.xml"/><Relationship Id="rId7" Type="http://schemas.openxmlformats.org/officeDocument/2006/relationships/oleObject" Target="../embeddings/oleObject9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9.vml"/><Relationship Id="rId6" Type="http://schemas.openxmlformats.org/officeDocument/2006/relationships/slide" Target="slide20.xml"/><Relationship Id="rId5" Type="http://schemas.openxmlformats.org/officeDocument/2006/relationships/slide" Target="slide19.xml"/><Relationship Id="rId4" Type="http://schemas.openxmlformats.org/officeDocument/2006/relationships/slide" Target="slide17.xml"/><Relationship Id="rId9" Type="http://schemas.openxmlformats.org/officeDocument/2006/relationships/image" Target="../media/image17.e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8.emf"/><Relationship Id="rId4" Type="http://schemas.openxmlformats.org/officeDocument/2006/relationships/package" Target="../embeddings/Microsoft_Word___1.docx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10.docx"/><Relationship Id="rId3" Type="http://schemas.openxmlformats.org/officeDocument/2006/relationships/slide" Target="slide11.xml"/><Relationship Id="rId7" Type="http://schemas.openxmlformats.org/officeDocument/2006/relationships/oleObject" Target="../embeddings/oleObject10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0.vml"/><Relationship Id="rId6" Type="http://schemas.openxmlformats.org/officeDocument/2006/relationships/slide" Target="slide20.xml"/><Relationship Id="rId5" Type="http://schemas.openxmlformats.org/officeDocument/2006/relationships/slide" Target="slide19.xml"/><Relationship Id="rId4" Type="http://schemas.openxmlformats.org/officeDocument/2006/relationships/slide" Target="slide17.xml"/><Relationship Id="rId9" Type="http://schemas.openxmlformats.org/officeDocument/2006/relationships/image" Target="../media/image18.emf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11.docx"/><Relationship Id="rId3" Type="http://schemas.openxmlformats.org/officeDocument/2006/relationships/slide" Target="slide11.xml"/><Relationship Id="rId7" Type="http://schemas.openxmlformats.org/officeDocument/2006/relationships/oleObject" Target="../embeddings/oleObject11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1.vml"/><Relationship Id="rId6" Type="http://schemas.openxmlformats.org/officeDocument/2006/relationships/slide" Target="slide20.xml"/><Relationship Id="rId5" Type="http://schemas.openxmlformats.org/officeDocument/2006/relationships/slide" Target="slide19.xml"/><Relationship Id="rId4" Type="http://schemas.openxmlformats.org/officeDocument/2006/relationships/slide" Target="slide17.xml"/><Relationship Id="rId9" Type="http://schemas.openxmlformats.org/officeDocument/2006/relationships/image" Target="../media/image19.emf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12.docx"/><Relationship Id="rId3" Type="http://schemas.openxmlformats.org/officeDocument/2006/relationships/slide" Target="slide11.xml"/><Relationship Id="rId7" Type="http://schemas.openxmlformats.org/officeDocument/2006/relationships/oleObject" Target="../embeddings/oleObject12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2.vml"/><Relationship Id="rId6" Type="http://schemas.openxmlformats.org/officeDocument/2006/relationships/slide" Target="slide20.xml"/><Relationship Id="rId5" Type="http://schemas.openxmlformats.org/officeDocument/2006/relationships/slide" Target="slide19.xml"/><Relationship Id="rId4" Type="http://schemas.openxmlformats.org/officeDocument/2006/relationships/slide" Target="slide17.xml"/><Relationship Id="rId9" Type="http://schemas.openxmlformats.org/officeDocument/2006/relationships/image" Target="../media/image20.emf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13.docx"/><Relationship Id="rId3" Type="http://schemas.openxmlformats.org/officeDocument/2006/relationships/slide" Target="slide11.xml"/><Relationship Id="rId7" Type="http://schemas.openxmlformats.org/officeDocument/2006/relationships/oleObject" Target="../embeddings/oleObject13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3.vml"/><Relationship Id="rId6" Type="http://schemas.openxmlformats.org/officeDocument/2006/relationships/slide" Target="slide20.xml"/><Relationship Id="rId5" Type="http://schemas.openxmlformats.org/officeDocument/2006/relationships/slide" Target="slide19.xml"/><Relationship Id="rId4" Type="http://schemas.openxmlformats.org/officeDocument/2006/relationships/slide" Target="slide17.xml"/><Relationship Id="rId9" Type="http://schemas.openxmlformats.org/officeDocument/2006/relationships/image" Target="../media/image21.emf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14.docx"/><Relationship Id="rId3" Type="http://schemas.openxmlformats.org/officeDocument/2006/relationships/slide" Target="slide11.xml"/><Relationship Id="rId7" Type="http://schemas.openxmlformats.org/officeDocument/2006/relationships/oleObject" Target="../embeddings/oleObject14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4.vml"/><Relationship Id="rId6" Type="http://schemas.openxmlformats.org/officeDocument/2006/relationships/slide" Target="slide20.xml"/><Relationship Id="rId5" Type="http://schemas.openxmlformats.org/officeDocument/2006/relationships/slide" Target="slide19.xml"/><Relationship Id="rId4" Type="http://schemas.openxmlformats.org/officeDocument/2006/relationships/slide" Target="slide17.xml"/><Relationship Id="rId9" Type="http://schemas.openxmlformats.org/officeDocument/2006/relationships/image" Target="../media/image22.emf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15.docx"/><Relationship Id="rId3" Type="http://schemas.openxmlformats.org/officeDocument/2006/relationships/slide" Target="slide11.xml"/><Relationship Id="rId7" Type="http://schemas.openxmlformats.org/officeDocument/2006/relationships/oleObject" Target="../embeddings/oleObject15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5.vml"/><Relationship Id="rId6" Type="http://schemas.openxmlformats.org/officeDocument/2006/relationships/slide" Target="slide20.xml"/><Relationship Id="rId5" Type="http://schemas.openxmlformats.org/officeDocument/2006/relationships/slide" Target="slide19.xml"/><Relationship Id="rId4" Type="http://schemas.openxmlformats.org/officeDocument/2006/relationships/slide" Target="slide17.xml"/><Relationship Id="rId9" Type="http://schemas.openxmlformats.org/officeDocument/2006/relationships/image" Target="../media/image23.emf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16.docx"/><Relationship Id="rId3" Type="http://schemas.openxmlformats.org/officeDocument/2006/relationships/slide" Target="slide11.xml"/><Relationship Id="rId7" Type="http://schemas.openxmlformats.org/officeDocument/2006/relationships/oleObject" Target="../embeddings/oleObject16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6.vml"/><Relationship Id="rId6" Type="http://schemas.openxmlformats.org/officeDocument/2006/relationships/slide" Target="slide20.xml"/><Relationship Id="rId5" Type="http://schemas.openxmlformats.org/officeDocument/2006/relationships/slide" Target="slide19.xml"/><Relationship Id="rId4" Type="http://schemas.openxmlformats.org/officeDocument/2006/relationships/slide" Target="slide17.xml"/><Relationship Id="rId9" Type="http://schemas.openxmlformats.org/officeDocument/2006/relationships/image" Target="../media/image24.emf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17.docx"/><Relationship Id="rId3" Type="http://schemas.openxmlformats.org/officeDocument/2006/relationships/slide" Target="slide11.xml"/><Relationship Id="rId7" Type="http://schemas.openxmlformats.org/officeDocument/2006/relationships/oleObject" Target="../embeddings/oleObject17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7.vml"/><Relationship Id="rId6" Type="http://schemas.openxmlformats.org/officeDocument/2006/relationships/slide" Target="slide20.xml"/><Relationship Id="rId5" Type="http://schemas.openxmlformats.org/officeDocument/2006/relationships/slide" Target="slide19.xml"/><Relationship Id="rId4" Type="http://schemas.openxmlformats.org/officeDocument/2006/relationships/slide" Target="slide17.xml"/><Relationship Id="rId9" Type="http://schemas.openxmlformats.org/officeDocument/2006/relationships/image" Target="../media/image25.emf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18.docx"/><Relationship Id="rId3" Type="http://schemas.openxmlformats.org/officeDocument/2006/relationships/slide" Target="slide11.xml"/><Relationship Id="rId7" Type="http://schemas.openxmlformats.org/officeDocument/2006/relationships/oleObject" Target="../embeddings/oleObject18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8.vml"/><Relationship Id="rId6" Type="http://schemas.openxmlformats.org/officeDocument/2006/relationships/slide" Target="slide20.xml"/><Relationship Id="rId5" Type="http://schemas.openxmlformats.org/officeDocument/2006/relationships/slide" Target="slide19.xml"/><Relationship Id="rId4" Type="http://schemas.openxmlformats.org/officeDocument/2006/relationships/slide" Target="slide17.xml"/><Relationship Id="rId9" Type="http://schemas.openxmlformats.org/officeDocument/2006/relationships/image" Target="../media/image26.emf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19.docx"/><Relationship Id="rId3" Type="http://schemas.openxmlformats.org/officeDocument/2006/relationships/slide" Target="slide11.xml"/><Relationship Id="rId7" Type="http://schemas.openxmlformats.org/officeDocument/2006/relationships/oleObject" Target="../embeddings/oleObject19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9.vml"/><Relationship Id="rId6" Type="http://schemas.openxmlformats.org/officeDocument/2006/relationships/slide" Target="slide20.xml"/><Relationship Id="rId5" Type="http://schemas.openxmlformats.org/officeDocument/2006/relationships/slide" Target="slide19.xml"/><Relationship Id="rId4" Type="http://schemas.openxmlformats.org/officeDocument/2006/relationships/slide" Target="slide17.xml"/><Relationship Id="rId9" Type="http://schemas.openxmlformats.org/officeDocument/2006/relationships/image" Target="../media/image27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3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9.jpeg"/><Relationship Id="rId4" Type="http://schemas.openxmlformats.org/officeDocument/2006/relationships/slide" Target="slide6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" Target="slide33.xml"/><Relationship Id="rId2" Type="http://schemas.openxmlformats.org/officeDocument/2006/relationships/slide" Target="slide30.xml"/><Relationship Id="rId1" Type="http://schemas.openxmlformats.org/officeDocument/2006/relationships/slideLayout" Target="../slideLayouts/slideLayout7.xml"/><Relationship Id="rId6" Type="http://schemas.openxmlformats.org/officeDocument/2006/relationships/slide" Target="slide39.xml"/><Relationship Id="rId5" Type="http://schemas.openxmlformats.org/officeDocument/2006/relationships/slide" Target="slide41.xml"/><Relationship Id="rId4" Type="http://schemas.openxmlformats.org/officeDocument/2006/relationships/slide" Target="slide3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" Target="slide33.xml"/><Relationship Id="rId2" Type="http://schemas.openxmlformats.org/officeDocument/2006/relationships/slide" Target="slide30.xml"/><Relationship Id="rId1" Type="http://schemas.openxmlformats.org/officeDocument/2006/relationships/slideLayout" Target="../slideLayouts/slideLayout7.xml"/><Relationship Id="rId6" Type="http://schemas.openxmlformats.org/officeDocument/2006/relationships/slide" Target="slide39.xml"/><Relationship Id="rId5" Type="http://schemas.openxmlformats.org/officeDocument/2006/relationships/slide" Target="slide41.xml"/><Relationship Id="rId4" Type="http://schemas.openxmlformats.org/officeDocument/2006/relationships/slide" Target="slide3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" Target="slide33.xml"/><Relationship Id="rId2" Type="http://schemas.openxmlformats.org/officeDocument/2006/relationships/slide" Target="slide30.xml"/><Relationship Id="rId1" Type="http://schemas.openxmlformats.org/officeDocument/2006/relationships/slideLayout" Target="../slideLayouts/slideLayout7.xml"/><Relationship Id="rId6" Type="http://schemas.openxmlformats.org/officeDocument/2006/relationships/slide" Target="slide39.xml"/><Relationship Id="rId5" Type="http://schemas.openxmlformats.org/officeDocument/2006/relationships/slide" Target="slide41.xml"/><Relationship Id="rId4" Type="http://schemas.openxmlformats.org/officeDocument/2006/relationships/slide" Target="slide3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" Target="slide33.xml"/><Relationship Id="rId7" Type="http://schemas.openxmlformats.org/officeDocument/2006/relationships/image" Target="../media/image28.jpeg"/><Relationship Id="rId2" Type="http://schemas.openxmlformats.org/officeDocument/2006/relationships/slide" Target="slide30.xml"/><Relationship Id="rId1" Type="http://schemas.openxmlformats.org/officeDocument/2006/relationships/slideLayout" Target="../slideLayouts/slideLayout7.xml"/><Relationship Id="rId6" Type="http://schemas.openxmlformats.org/officeDocument/2006/relationships/slide" Target="slide39.xml"/><Relationship Id="rId5" Type="http://schemas.openxmlformats.org/officeDocument/2006/relationships/slide" Target="slide41.xml"/><Relationship Id="rId4" Type="http://schemas.openxmlformats.org/officeDocument/2006/relationships/slide" Target="slide3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" Target="slide33.xml"/><Relationship Id="rId2" Type="http://schemas.openxmlformats.org/officeDocument/2006/relationships/slide" Target="slide30.xml"/><Relationship Id="rId1" Type="http://schemas.openxmlformats.org/officeDocument/2006/relationships/slideLayout" Target="../slideLayouts/slideLayout7.xml"/><Relationship Id="rId6" Type="http://schemas.openxmlformats.org/officeDocument/2006/relationships/slide" Target="slide39.xml"/><Relationship Id="rId5" Type="http://schemas.openxmlformats.org/officeDocument/2006/relationships/slide" Target="slide41.xml"/><Relationship Id="rId4" Type="http://schemas.openxmlformats.org/officeDocument/2006/relationships/slide" Target="slide3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" Target="slide33.xml"/><Relationship Id="rId2" Type="http://schemas.openxmlformats.org/officeDocument/2006/relationships/slide" Target="slide30.xml"/><Relationship Id="rId1" Type="http://schemas.openxmlformats.org/officeDocument/2006/relationships/slideLayout" Target="../slideLayouts/slideLayout7.xml"/><Relationship Id="rId6" Type="http://schemas.openxmlformats.org/officeDocument/2006/relationships/slide" Target="slide39.xml"/><Relationship Id="rId5" Type="http://schemas.openxmlformats.org/officeDocument/2006/relationships/slide" Target="slide41.xml"/><Relationship Id="rId4" Type="http://schemas.openxmlformats.org/officeDocument/2006/relationships/slide" Target="slide3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" Target="slide33.xml"/><Relationship Id="rId2" Type="http://schemas.openxmlformats.org/officeDocument/2006/relationships/slide" Target="slide30.xml"/><Relationship Id="rId1" Type="http://schemas.openxmlformats.org/officeDocument/2006/relationships/slideLayout" Target="../slideLayouts/slideLayout7.xml"/><Relationship Id="rId6" Type="http://schemas.openxmlformats.org/officeDocument/2006/relationships/slide" Target="slide39.xml"/><Relationship Id="rId5" Type="http://schemas.openxmlformats.org/officeDocument/2006/relationships/slide" Target="slide41.xml"/><Relationship Id="rId4" Type="http://schemas.openxmlformats.org/officeDocument/2006/relationships/slide" Target="slide3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" Target="slide33.xml"/><Relationship Id="rId2" Type="http://schemas.openxmlformats.org/officeDocument/2006/relationships/slide" Target="slide37.xml"/><Relationship Id="rId1" Type="http://schemas.openxmlformats.org/officeDocument/2006/relationships/slideLayout" Target="../slideLayouts/slideLayout7.xml"/><Relationship Id="rId6" Type="http://schemas.openxmlformats.org/officeDocument/2006/relationships/slide" Target="slide39.xml"/><Relationship Id="rId5" Type="http://schemas.openxmlformats.org/officeDocument/2006/relationships/slide" Target="slide41.xml"/><Relationship Id="rId4" Type="http://schemas.openxmlformats.org/officeDocument/2006/relationships/slide" Target="slide30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" Target="slide33.xml"/><Relationship Id="rId2" Type="http://schemas.openxmlformats.org/officeDocument/2006/relationships/slide" Target="slide37.xml"/><Relationship Id="rId1" Type="http://schemas.openxmlformats.org/officeDocument/2006/relationships/slideLayout" Target="../slideLayouts/slideLayout7.xml"/><Relationship Id="rId6" Type="http://schemas.openxmlformats.org/officeDocument/2006/relationships/slide" Target="slide39.xml"/><Relationship Id="rId5" Type="http://schemas.openxmlformats.org/officeDocument/2006/relationships/slide" Target="slide41.xml"/><Relationship Id="rId4" Type="http://schemas.openxmlformats.org/officeDocument/2006/relationships/slide" Target="slide30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" Target="slide30.xml"/><Relationship Id="rId2" Type="http://schemas.openxmlformats.org/officeDocument/2006/relationships/slide" Target="slide33.xml"/><Relationship Id="rId1" Type="http://schemas.openxmlformats.org/officeDocument/2006/relationships/slideLayout" Target="../slideLayouts/slideLayout7.xml"/><Relationship Id="rId6" Type="http://schemas.openxmlformats.org/officeDocument/2006/relationships/slide" Target="slide37.xml"/><Relationship Id="rId5" Type="http://schemas.openxmlformats.org/officeDocument/2006/relationships/slide" Target="slide39.xml"/><Relationship Id="rId4" Type="http://schemas.openxmlformats.org/officeDocument/2006/relationships/slide" Target="slide4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3.xml"/><Relationship Id="rId1" Type="http://schemas.openxmlformats.org/officeDocument/2006/relationships/slideLayout" Target="../slideLayouts/slideLayout5.xml"/><Relationship Id="rId4" Type="http://schemas.openxmlformats.org/officeDocument/2006/relationships/slide" Target="slide6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" Target="slide30.xml"/><Relationship Id="rId2" Type="http://schemas.openxmlformats.org/officeDocument/2006/relationships/slide" Target="slide33.xml"/><Relationship Id="rId1" Type="http://schemas.openxmlformats.org/officeDocument/2006/relationships/slideLayout" Target="../slideLayouts/slideLayout7.xml"/><Relationship Id="rId6" Type="http://schemas.openxmlformats.org/officeDocument/2006/relationships/slide" Target="slide37.xml"/><Relationship Id="rId5" Type="http://schemas.openxmlformats.org/officeDocument/2006/relationships/slide" Target="slide39.xml"/><Relationship Id="rId4" Type="http://schemas.openxmlformats.org/officeDocument/2006/relationships/slide" Target="slide4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" Target="slide33.xml"/><Relationship Id="rId2" Type="http://schemas.openxmlformats.org/officeDocument/2006/relationships/slide" Target="slide37.xml"/><Relationship Id="rId1" Type="http://schemas.openxmlformats.org/officeDocument/2006/relationships/slideLayout" Target="../slideLayouts/slideLayout7.xml"/><Relationship Id="rId6" Type="http://schemas.openxmlformats.org/officeDocument/2006/relationships/slide" Target="slide39.xml"/><Relationship Id="rId5" Type="http://schemas.openxmlformats.org/officeDocument/2006/relationships/slide" Target="slide41.xml"/><Relationship Id="rId4" Type="http://schemas.openxmlformats.org/officeDocument/2006/relationships/slide" Target="slide30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3.xml"/><Relationship Id="rId1" Type="http://schemas.openxmlformats.org/officeDocument/2006/relationships/slideLayout" Target="../slideLayouts/slideLayout5.xml"/><Relationship Id="rId4" Type="http://schemas.openxmlformats.org/officeDocument/2006/relationships/slide" Target="slide6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emf"/><Relationship Id="rId3" Type="http://schemas.openxmlformats.org/officeDocument/2006/relationships/slide" Target="slide3.xml"/><Relationship Id="rId7" Type="http://schemas.openxmlformats.org/officeDocument/2006/relationships/package" Target="../embeddings/Microsoft_Word___2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2.bin"/><Relationship Id="rId5" Type="http://schemas.openxmlformats.org/officeDocument/2006/relationships/slide" Target="slide6.xml"/><Relationship Id="rId4" Type="http://schemas.openxmlformats.org/officeDocument/2006/relationships/slide" Target="slide5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emf"/><Relationship Id="rId3" Type="http://schemas.openxmlformats.org/officeDocument/2006/relationships/slide" Target="slide3.xml"/><Relationship Id="rId7" Type="http://schemas.openxmlformats.org/officeDocument/2006/relationships/package" Target="../embeddings/Microsoft_Word___3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3.bin"/><Relationship Id="rId5" Type="http://schemas.openxmlformats.org/officeDocument/2006/relationships/slide" Target="slide6.xml"/><Relationship Id="rId4" Type="http://schemas.openxmlformats.org/officeDocument/2006/relationships/slide" Target="slide5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emf"/><Relationship Id="rId3" Type="http://schemas.openxmlformats.org/officeDocument/2006/relationships/slide" Target="slide3.xml"/><Relationship Id="rId7" Type="http://schemas.openxmlformats.org/officeDocument/2006/relationships/package" Target="../embeddings/Microsoft_Word___4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4.bin"/><Relationship Id="rId5" Type="http://schemas.openxmlformats.org/officeDocument/2006/relationships/slide" Target="slide6.xml"/><Relationship Id="rId4" Type="http://schemas.openxmlformats.org/officeDocument/2006/relationships/slide" Target="slide5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emf"/><Relationship Id="rId3" Type="http://schemas.openxmlformats.org/officeDocument/2006/relationships/slide" Target="slide3.xml"/><Relationship Id="rId7" Type="http://schemas.openxmlformats.org/officeDocument/2006/relationships/package" Target="../embeddings/Microsoft_Word___5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5.bin"/><Relationship Id="rId5" Type="http://schemas.openxmlformats.org/officeDocument/2006/relationships/slide" Target="slide6.xml"/><Relationship Id="rId4" Type="http://schemas.openxmlformats.org/officeDocument/2006/relationships/slide" Target="slide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/>
              <a:t>6</a:t>
            </a:r>
            <a:r>
              <a:rPr lang="zh-CN" altLang="zh-CN" dirty="0"/>
              <a:t>　</a:t>
            </a:r>
            <a:r>
              <a:rPr lang="zh-CN" altLang="zh-CN" b="1" dirty="0"/>
              <a:t>辛弃疾词两首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2113085124"/>
      </p:ext>
    </p:extLst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476230" y="836712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528927" y="836712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知识链接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4" action="ppaction://hlinksldjump"/>
          </p:cNvPr>
          <p:cNvSpPr/>
          <p:nvPr/>
        </p:nvSpPr>
        <p:spPr>
          <a:xfrm>
            <a:off x="2581624" y="836712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基础梳理</a:t>
            </a: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133180"/>
            <a:ext cx="8128000" cy="574118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积名句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在《永遇乐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千古江山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》中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辛弃疾回顾了元嘉年间的那次北伐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宋文帝刘义隆本希望能够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封狼居胥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但是由于行事草率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最终却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赢得仓皇北顾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(2016·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课标高考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楚天千里清秋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水随天去秋无际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(2016·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上海高考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元嘉草草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封狼居胥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赢得仓皇北顾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(2016·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浙江高考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辛弃疾《永遇乐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京口北固亭怀古》写宋文帝刘义隆草率出师北伐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结果落得北望敌军而惊慌失措的三句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</a:t>
            </a: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元嘉草草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封狼居胥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赢得仓皇北顾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(2015·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重庆高考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(5)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遥岑远目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献愁供恨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玉簪螺髻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(2015·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湖北高考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(6)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斜阳草树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寻常巷陌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人道寄奴曾住。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(2014·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福建高考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(7)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想当年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金戈铁马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气吞万里如虎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(2015·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安徽高考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,2014·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江苏高考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(8)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四十三年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望中犹记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烽火扬州路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(2014·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四川高考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139952" y="1999857"/>
            <a:ext cx="110777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13607" y="2400349"/>
            <a:ext cx="1646568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2967735" y="2804457"/>
            <a:ext cx="190331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1182073" y="3203454"/>
            <a:ext cx="1124628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3" name="矩形 12"/>
          <p:cNvSpPr/>
          <p:nvPr/>
        </p:nvSpPr>
        <p:spPr>
          <a:xfrm>
            <a:off x="3563888" y="3208928"/>
            <a:ext cx="1683838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4" name="矩形 13"/>
          <p:cNvSpPr/>
          <p:nvPr/>
        </p:nvSpPr>
        <p:spPr>
          <a:xfrm>
            <a:off x="989396" y="4405556"/>
            <a:ext cx="110777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2173702" y="4413248"/>
            <a:ext cx="110777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3378722" y="4413248"/>
            <a:ext cx="1646568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7" name="矩形 16"/>
          <p:cNvSpPr/>
          <p:nvPr/>
        </p:nvSpPr>
        <p:spPr>
          <a:xfrm>
            <a:off x="3586065" y="4818761"/>
            <a:ext cx="110777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2369780" y="5219678"/>
            <a:ext cx="110777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3319924" y="5617568"/>
            <a:ext cx="1646568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0" name="矩形 19"/>
          <p:cNvSpPr/>
          <p:nvPr/>
        </p:nvSpPr>
        <p:spPr>
          <a:xfrm>
            <a:off x="3586065" y="6416375"/>
            <a:ext cx="1360800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108257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>
        <p:pull dir="ld"/>
      </p:transition>
    </mc:Choice>
    <mc:Fallback>
      <p:transition spd="slow">
        <p:pull dir="l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836712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380676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250674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5" action="ppaction://hlinksldjump"/>
          </p:cNvPr>
          <p:cNvSpPr/>
          <p:nvPr/>
        </p:nvSpPr>
        <p:spPr>
          <a:xfrm>
            <a:off x="3120672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560189"/>
            <a:ext cx="8128000" cy="410105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60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【目标一】</a:t>
            </a:r>
            <a:r>
              <a:rPr lang="zh-CN" altLang="zh-CN" sz="2200" b="1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理解《水龙吟》的内容与情感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楚天千里清秋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水随天去秋无际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两句极力渲染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有什么含义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指出登临的时间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渲染凄清悲凉的氛围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为全词奠定感伤的基调。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遥岑远目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献愁供恨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玉簪螺髻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三句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采用了什么手法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缘何而发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采用移情于物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拟人、比喻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的手法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人心中有愁有恨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所见之远山也似乎在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献愁供恨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。中原收复无日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朝廷偏安苟和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志士不得其位。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891215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over dir="lu"/>
      </p:transition>
    </mc:Choice>
    <mc:Fallback>
      <p:transition spd="slow">
        <p:cover dir="l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836712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2250674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6" action="ppaction://hlinksldjump"/>
          </p:cNvPr>
          <p:cNvSpPr/>
          <p:nvPr/>
        </p:nvSpPr>
        <p:spPr>
          <a:xfrm>
            <a:off x="3120672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473767"/>
            <a:ext cx="8128000" cy="86600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落日楼头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断鸿声里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江南游子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三句中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落日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断鸿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游子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几个意象具有怎样的含义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这三句在写景上具有怎样的特点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10" name="对象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62645474"/>
              </p:ext>
            </p:extLst>
          </p:nvPr>
        </p:nvGraphicFramePr>
        <p:xfrm>
          <a:off x="508000" y="2370530"/>
          <a:ext cx="8128000" cy="175651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161" name="文档" r:id="rId8" imgW="3922675" imgH="848130" progId="Word.Document.12">
                  <p:embed/>
                </p:oleObj>
              </mc:Choice>
              <mc:Fallback>
                <p:oleObj name="文档" r:id="rId8" imgW="3922675" imgH="84813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08000" y="2370530"/>
                        <a:ext cx="8128000" cy="175651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矩形 10"/>
          <p:cNvSpPr>
            <a:spLocks noChangeAspect="1"/>
          </p:cNvSpPr>
          <p:nvPr/>
        </p:nvSpPr>
        <p:spPr>
          <a:xfrm>
            <a:off x="508000" y="3663522"/>
            <a:ext cx="8128000" cy="206973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落日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本是自然景象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在此含有南宋国势衰败的意思。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断鸿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是失群的孤雁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比喻自己飘零的身世和孤寂的心境。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游子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指词人自己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词人南渡后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漂泊孤单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抑郁不得志。特点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寓情于景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情景交融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虚实相生。通过日暮景色渲染出一种苍茫悲凉的气氛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表现词人的孤寂和悲苦。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025940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strips dir="ru"/>
      </p:transition>
    </mc:Choice>
    <mc:Fallback>
      <p:transition spd="slow">
        <p:strips dir="r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836712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380676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250674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5" action="ppaction://hlinksldjump"/>
          </p:cNvPr>
          <p:cNvSpPr/>
          <p:nvPr/>
        </p:nvSpPr>
        <p:spPr>
          <a:xfrm>
            <a:off x="3120672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146354"/>
            <a:ext cx="8128000" cy="533492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休说鲈鱼堪脍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尽西风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季鹰归未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几句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表达了作者怎样的情感、态度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休说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作者反对张翰回归。实际这里的张翰应是作者自指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家乡沦陷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有家难归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流露出对金人、对南宋朝廷的激愤。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可惜流年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忧愁风雨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树犹如此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三句的含义是什么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在全词中有何地位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含义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我所忧愁的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只是国事飘摇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时光流逝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北伐无期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恢复中原的夙愿不能实现。地位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这三句是全词的核心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是点旨句。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词的结尾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倩何人唤取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红巾翠袖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揾英雄泪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与上片哪句话照应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表达了作者怎样的思想情感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与上片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无人会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登临意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义近而相呼应。表达了词人自伤抱负不能实现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世无知己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得不到同情与慰藉的愁苦心情。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075305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randomBar/>
      </p:transition>
    </mc:Choice>
    <mc:Fallback>
      <p:transition spd="slow">
        <p:randomBa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836712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2250674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6" action="ppaction://hlinksldjump"/>
          </p:cNvPr>
          <p:cNvSpPr/>
          <p:nvPr/>
        </p:nvSpPr>
        <p:spPr>
          <a:xfrm>
            <a:off x="3120672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124744"/>
            <a:ext cx="8128000" cy="127227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60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【目标二】</a:t>
            </a:r>
            <a:r>
              <a:rPr lang="zh-CN" altLang="zh-CN" sz="2200" b="1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鉴赏《永遇乐》的情感与手法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《永遇乐》一词写到了许多人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作者对这些人具有怎样的情感态度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8" name="对象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76116137"/>
              </p:ext>
            </p:extLst>
          </p:nvPr>
        </p:nvGraphicFramePr>
        <p:xfrm>
          <a:off x="508000" y="2094635"/>
          <a:ext cx="8128000" cy="313456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185" name="文档" r:id="rId8" imgW="3893887" imgH="1501867" progId="Word.Document.12">
                  <p:embed/>
                </p:oleObj>
              </mc:Choice>
              <mc:Fallback>
                <p:oleObj name="文档" r:id="rId8" imgW="3893887" imgH="1501867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08000" y="2094635"/>
                        <a:ext cx="8128000" cy="313456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矩形 10"/>
          <p:cNvSpPr>
            <a:spLocks noChangeAspect="1"/>
          </p:cNvSpPr>
          <p:nvPr/>
        </p:nvSpPr>
        <p:spPr>
          <a:xfrm>
            <a:off x="508000" y="4703110"/>
            <a:ext cx="8128000" cy="208480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孙权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江山如旧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英雄不再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思念前贤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感慨无人抵御外侮。刘裕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出身贫寒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终创伟业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暗讽朝廷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鞭策鼓励自己。刘义隆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暗指宰相急功近利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对不做准备的出兵含有警告之意。拓跋焘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指责南宋统治者偏安一隅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忘记收复失地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是悲愤之词。廉颇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以廉颇自况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表达仍能为国效力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却报国无门的悲愤。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512646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pull dir="r"/>
      </p:transition>
    </mc:Choice>
    <mc:Fallback>
      <p:transition spd="slow">
        <p:pull dir="r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836712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380676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250674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5" action="ppaction://hlinksldjump"/>
          </p:cNvPr>
          <p:cNvSpPr/>
          <p:nvPr/>
        </p:nvSpPr>
        <p:spPr>
          <a:xfrm>
            <a:off x="3120672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08000" y="2716732"/>
            <a:ext cx="8128000" cy="167853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这首词以《京口北固亭怀古》为题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有什么含义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京口是三国时吴帝孙权设置的重镇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并一度为都城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也是南朝宋武帝刘裕生长的地方。面对锦绣江山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缅怀历史上的英雄人物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正是辛弃疾的登临之意。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549224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over dir="lu"/>
      </p:transition>
    </mc:Choice>
    <mc:Fallback>
      <p:transition spd="slow">
        <p:cover dir="l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836712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2250674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6" action="ppaction://hlinksldjump"/>
          </p:cNvPr>
          <p:cNvSpPr/>
          <p:nvPr/>
        </p:nvSpPr>
        <p:spPr>
          <a:xfrm>
            <a:off x="3120672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750782"/>
            <a:ext cx="8128000" cy="85093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《永遇乐》这首词除用典外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还明显使用了对比手法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根据提示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分别写出其作用。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00610240"/>
              </p:ext>
            </p:extLst>
          </p:nvPr>
        </p:nvGraphicFramePr>
        <p:xfrm>
          <a:off x="508000" y="2633786"/>
          <a:ext cx="8128000" cy="2479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253" name="文档" r:id="rId8" imgW="3909001" imgH="1192278" progId="Word.Document.12">
                  <p:embed/>
                </p:oleObj>
              </mc:Choice>
              <mc:Fallback>
                <p:oleObj name="文档" r:id="rId8" imgW="3909001" imgH="1192278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08000" y="2633786"/>
                        <a:ext cx="8128000" cy="24793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矩形 9"/>
          <p:cNvSpPr>
            <a:spLocks noChangeAspect="1"/>
          </p:cNvSpPr>
          <p:nvPr/>
        </p:nvSpPr>
        <p:spPr>
          <a:xfrm>
            <a:off x="508000" y="4651226"/>
            <a:ext cx="8128000" cy="86600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::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讽刺南宋朝廷的萎靡不振。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总结历史的经验教训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指出今日应有的做法。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抒发忧国伤时的感慨。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61543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pull dir="d"/>
      </p:transition>
    </mc:Choice>
    <mc:Fallback>
      <p:transition spd="slow">
        <p:pull dir="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836712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380676" y="836712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250674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5" action="ppaction://hlinksldjump"/>
          </p:cNvPr>
          <p:cNvSpPr/>
          <p:nvPr/>
        </p:nvSpPr>
        <p:spPr>
          <a:xfrm>
            <a:off x="3120672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508000" y="1904201"/>
            <a:ext cx="8128000" cy="330359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在《水龙吟》一词中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词人是如何表现自己的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登临意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要抓住词人看到的景象、做出的动作、想到的人物多角度分析。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在《水龙吟》一词中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词人用对秋天里的青天、流水、远山、落日、断鸿等自然景物的描写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营造出一种凄清的意境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以烘托出自己的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登临意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。又通过看吴钩、拍栏杆的动作来表达自己的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登临意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。再用张翰、刘备以及桓温等历史人物的典故来阐发自己的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登临意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466599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split orient="vert" dir="in"/>
      </p:transition>
    </mc:Choice>
    <mc:Fallback>
      <p:transition spd="slow">
        <p:split orient="vert" dir="in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836712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380676" y="836712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250674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5" action="ppaction://hlinksldjump"/>
          </p:cNvPr>
          <p:cNvSpPr/>
          <p:nvPr/>
        </p:nvSpPr>
        <p:spPr>
          <a:xfrm>
            <a:off x="3120672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190422"/>
            <a:ext cx="8128000" cy="533492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《念奴娇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赤壁怀古》与《永遇乐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京口北固亭怀古》都借咏怀历史抒发感情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这两首词在意境、主旨、手法上有哪些异同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同是怀古词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在所写的景物、运用的手法、抒发的情感等方面不同。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相同点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结构上均为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怀古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意境上均为雄浑壮阔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主旨上均为托古喻今。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不同点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《念奴娇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赤壁怀古》上片中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从景中逐层托出人物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为下片的议论做铺垫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《永遇乐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京口北固亭怀古》上片写景中就含有议论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下片议论之中也有写景的地方。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议论涉及的问题不同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深度不同。苏轼词纵横决荡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议论上能从形而上思索宇宙人生的终极意义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辛弃疾的词紧扣现实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借咏史谈自己的战略见解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表现自己的爱国情怀。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苏词多铺叙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显得开阔明朗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旷达乐观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辛词多用事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层层转折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显得隐晦深沉。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984873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strips dir="ld"/>
      </p:transition>
    </mc:Choice>
    <mc:Fallback>
      <p:transition spd="slow">
        <p:strips dir="l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467544" y="836712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380676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5" action="ppaction://hlinksldjump"/>
          </p:cNvPr>
          <p:cNvSpPr/>
          <p:nvPr/>
        </p:nvSpPr>
        <p:spPr>
          <a:xfrm>
            <a:off x="2250674" y="836712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6" action="ppaction://hlinksldjump"/>
          </p:cNvPr>
          <p:cNvSpPr/>
          <p:nvPr/>
        </p:nvSpPr>
        <p:spPr>
          <a:xfrm>
            <a:off x="3120672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39477458"/>
              </p:ext>
            </p:extLst>
          </p:nvPr>
        </p:nvGraphicFramePr>
        <p:xfrm>
          <a:off x="508000" y="1177840"/>
          <a:ext cx="8128000" cy="538055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924" name="文档" r:id="rId8" imgW="3837032" imgH="2539350" progId="Word.Document.12">
                  <p:embed/>
                </p:oleObj>
              </mc:Choice>
              <mc:Fallback>
                <p:oleObj name="文档" r:id="rId8" imgW="3837032" imgH="253935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08000" y="1177840"/>
                        <a:ext cx="8128000" cy="538055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0763178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:strips/>
      </p:transition>
    </mc:Choice>
    <mc:Fallback>
      <p:transition spd="slow">
        <p:strips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0388887"/>
              </p:ext>
            </p:extLst>
          </p:nvPr>
        </p:nvGraphicFramePr>
        <p:xfrm>
          <a:off x="508000" y="1349224"/>
          <a:ext cx="8128000" cy="44560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99" name="文档" r:id="rId4" imgW="3998962" imgH="2191603" progId="Word.Document.12">
                  <p:embed/>
                </p:oleObj>
              </mc:Choice>
              <mc:Fallback>
                <p:oleObj name="文档" r:id="rId4" imgW="3998962" imgH="2191603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08000" y="1349224"/>
                        <a:ext cx="8128000" cy="445604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7889699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467544" y="836712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380676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5" action="ppaction://hlinksldjump"/>
          </p:cNvPr>
          <p:cNvSpPr/>
          <p:nvPr/>
        </p:nvSpPr>
        <p:spPr>
          <a:xfrm>
            <a:off x="2250674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</a:p>
        </p:txBody>
      </p:sp>
      <p:sp>
        <p:nvSpPr>
          <p:cNvPr id="8" name="矩形 7">
            <a:hlinkClick r:id="rId6" action="ppaction://hlinksldjump"/>
          </p:cNvPr>
          <p:cNvSpPr/>
          <p:nvPr/>
        </p:nvSpPr>
        <p:spPr>
          <a:xfrm>
            <a:off x="3120672" y="836712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2998492" y="1445827"/>
            <a:ext cx="3147015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水龙吟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登建康赏心</a:t>
            </a:r>
            <a:r>
              <a:rPr lang="zh-CN" altLang="zh-CN" sz="2200" dirty="0" smtClean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亭</a:t>
            </a:r>
            <a:r>
              <a:rPr lang="en-US" altLang="zh-CN" sz="2200" dirty="0" smtClean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10" name="对象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97760884"/>
              </p:ext>
            </p:extLst>
          </p:nvPr>
        </p:nvGraphicFramePr>
        <p:xfrm>
          <a:off x="508000" y="1953298"/>
          <a:ext cx="8128000" cy="387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70" name="文档" r:id="rId8" imgW="3837032" imgH="1829455" progId="Word.Document.12">
                  <p:embed/>
                </p:oleObj>
              </mc:Choice>
              <mc:Fallback>
                <p:oleObj name="文档" r:id="rId8" imgW="3837032" imgH="1829455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08000" y="1953298"/>
                        <a:ext cx="8128000" cy="3874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8662639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:pull/>
      </p:transition>
    </mc:Choice>
    <mc:Fallback>
      <p:transition spd="slow">
        <p:pull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467544" y="836712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380676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5" action="ppaction://hlinksldjump"/>
          </p:cNvPr>
          <p:cNvSpPr/>
          <p:nvPr/>
        </p:nvSpPr>
        <p:spPr>
          <a:xfrm>
            <a:off x="2250674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</a:p>
        </p:txBody>
      </p:sp>
      <p:sp>
        <p:nvSpPr>
          <p:cNvPr id="8" name="矩形 7">
            <a:hlinkClick r:id="rId6" action="ppaction://hlinksldjump"/>
          </p:cNvPr>
          <p:cNvSpPr/>
          <p:nvPr/>
        </p:nvSpPr>
        <p:spPr>
          <a:xfrm>
            <a:off x="3120672" y="836712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70523120"/>
              </p:ext>
            </p:extLst>
          </p:nvPr>
        </p:nvGraphicFramePr>
        <p:xfrm>
          <a:off x="508000" y="2639625"/>
          <a:ext cx="8128000" cy="183275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994" name="文档" r:id="rId8" imgW="3837032" imgH="865409" progId="Word.Document.12">
                  <p:embed/>
                </p:oleObj>
              </mc:Choice>
              <mc:Fallback>
                <p:oleObj name="文档" r:id="rId8" imgW="3837032" imgH="865409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08000" y="2639625"/>
                        <a:ext cx="8128000" cy="183275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3823789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:strips/>
      </p:transition>
    </mc:Choice>
    <mc:Fallback>
      <p:transition spd="slow">
        <p:strips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467544" y="836712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380676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5" action="ppaction://hlinksldjump"/>
          </p:cNvPr>
          <p:cNvSpPr/>
          <p:nvPr/>
        </p:nvSpPr>
        <p:spPr>
          <a:xfrm>
            <a:off x="2250674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</a:p>
        </p:txBody>
      </p:sp>
      <p:sp>
        <p:nvSpPr>
          <p:cNvPr id="8" name="矩形 7">
            <a:hlinkClick r:id="rId6" action="ppaction://hlinksldjump"/>
          </p:cNvPr>
          <p:cNvSpPr/>
          <p:nvPr/>
        </p:nvSpPr>
        <p:spPr>
          <a:xfrm>
            <a:off x="3120672" y="836712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44583121"/>
              </p:ext>
            </p:extLst>
          </p:nvPr>
        </p:nvGraphicFramePr>
        <p:xfrm>
          <a:off x="508000" y="1230702"/>
          <a:ext cx="8128000" cy="521161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019" name="文档" r:id="rId8" imgW="3884531" imgH="2491112" progId="Word.Document.12">
                  <p:embed/>
                </p:oleObj>
              </mc:Choice>
              <mc:Fallback>
                <p:oleObj name="文档" r:id="rId8" imgW="3884531" imgH="2491112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08000" y="1230702"/>
                        <a:ext cx="8128000" cy="521161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6701005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:pull/>
      </p:transition>
    </mc:Choice>
    <mc:Fallback>
      <p:transition spd="slow">
        <p:pull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467544" y="836712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380676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5" action="ppaction://hlinksldjump"/>
          </p:cNvPr>
          <p:cNvSpPr/>
          <p:nvPr/>
        </p:nvSpPr>
        <p:spPr>
          <a:xfrm>
            <a:off x="2250674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</a:p>
        </p:txBody>
      </p:sp>
      <p:sp>
        <p:nvSpPr>
          <p:cNvPr id="8" name="矩形 7">
            <a:hlinkClick r:id="rId6" action="ppaction://hlinksldjump"/>
          </p:cNvPr>
          <p:cNvSpPr/>
          <p:nvPr/>
        </p:nvSpPr>
        <p:spPr>
          <a:xfrm>
            <a:off x="3120672" y="836712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02944869"/>
              </p:ext>
            </p:extLst>
          </p:nvPr>
        </p:nvGraphicFramePr>
        <p:xfrm>
          <a:off x="508000" y="1185143"/>
          <a:ext cx="8128000" cy="534020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043" name="文档" r:id="rId8" imgW="3837032" imgH="2520991" progId="Word.Document.12">
                  <p:embed/>
                </p:oleObj>
              </mc:Choice>
              <mc:Fallback>
                <p:oleObj name="文档" r:id="rId8" imgW="3837032" imgH="2520991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08000" y="1185143"/>
                        <a:ext cx="8128000" cy="534020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4502012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:strips/>
      </p:transition>
    </mc:Choice>
    <mc:Fallback>
      <p:transition spd="slow">
        <p:strips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467544" y="836712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380676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5" action="ppaction://hlinksldjump"/>
          </p:cNvPr>
          <p:cNvSpPr/>
          <p:nvPr/>
        </p:nvSpPr>
        <p:spPr>
          <a:xfrm>
            <a:off x="2250674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</a:p>
        </p:txBody>
      </p:sp>
      <p:sp>
        <p:nvSpPr>
          <p:cNvPr id="8" name="矩形 7">
            <a:hlinkClick r:id="rId6" action="ppaction://hlinksldjump"/>
          </p:cNvPr>
          <p:cNvSpPr/>
          <p:nvPr/>
        </p:nvSpPr>
        <p:spPr>
          <a:xfrm>
            <a:off x="3120672" y="836712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73157842"/>
              </p:ext>
            </p:extLst>
          </p:nvPr>
        </p:nvGraphicFramePr>
        <p:xfrm>
          <a:off x="508000" y="1484784"/>
          <a:ext cx="8128000" cy="457718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067" name="文档" r:id="rId8" imgW="3884531" imgH="2187643" progId="Word.Document.12">
                  <p:embed/>
                </p:oleObj>
              </mc:Choice>
              <mc:Fallback>
                <p:oleObj name="文档" r:id="rId8" imgW="3884531" imgH="2187643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08000" y="1484784"/>
                        <a:ext cx="8128000" cy="457718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8469132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:cover dir="ru"/>
      </p:transition>
    </mc:Choice>
    <mc:Fallback>
      <p:transition spd="slow">
        <p:cover dir="ru"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467544" y="836712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380676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5" action="ppaction://hlinksldjump"/>
          </p:cNvPr>
          <p:cNvSpPr/>
          <p:nvPr/>
        </p:nvSpPr>
        <p:spPr>
          <a:xfrm>
            <a:off x="2250674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</a:p>
        </p:txBody>
      </p:sp>
      <p:sp>
        <p:nvSpPr>
          <p:cNvPr id="8" name="矩形 7">
            <a:hlinkClick r:id="rId6" action="ppaction://hlinksldjump"/>
          </p:cNvPr>
          <p:cNvSpPr/>
          <p:nvPr/>
        </p:nvSpPr>
        <p:spPr>
          <a:xfrm>
            <a:off x="3120672" y="836712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09316534"/>
              </p:ext>
            </p:extLst>
          </p:nvPr>
        </p:nvGraphicFramePr>
        <p:xfrm>
          <a:off x="508000" y="2273073"/>
          <a:ext cx="8128000" cy="256585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091" name="文档" r:id="rId8" imgW="3837032" imgH="1210997" progId="Word.Document.12">
                  <p:embed/>
                </p:oleObj>
              </mc:Choice>
              <mc:Fallback>
                <p:oleObj name="文档" r:id="rId8" imgW="3837032" imgH="1210997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08000" y="2273073"/>
                        <a:ext cx="8128000" cy="256585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6825798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:pull dir="r"/>
      </p:transition>
    </mc:Choice>
    <mc:Fallback>
      <p:transition spd="slow">
        <p:pull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467544" y="836712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380676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5" action="ppaction://hlinksldjump"/>
          </p:cNvPr>
          <p:cNvSpPr/>
          <p:nvPr/>
        </p:nvSpPr>
        <p:spPr>
          <a:xfrm>
            <a:off x="2250674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</a:p>
        </p:txBody>
      </p:sp>
      <p:sp>
        <p:nvSpPr>
          <p:cNvPr id="8" name="矩形 7">
            <a:hlinkClick r:id="rId6" action="ppaction://hlinksldjump"/>
          </p:cNvPr>
          <p:cNvSpPr/>
          <p:nvPr/>
        </p:nvSpPr>
        <p:spPr>
          <a:xfrm>
            <a:off x="3120672" y="836712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2857428" y="1196752"/>
            <a:ext cx="3429144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永遇乐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京口北固亭</a:t>
            </a:r>
            <a:r>
              <a:rPr lang="zh-CN" altLang="zh-CN" sz="2200" dirty="0" smtClean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怀古</a:t>
            </a:r>
            <a:r>
              <a:rPr lang="en-US" altLang="zh-CN" sz="2200" dirty="0" smtClean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44988758"/>
              </p:ext>
            </p:extLst>
          </p:nvPr>
        </p:nvGraphicFramePr>
        <p:xfrm>
          <a:off x="508000" y="1715086"/>
          <a:ext cx="8128000" cy="4738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115" name="文档" r:id="rId8" imgW="3837032" imgH="2237321" progId="Word.Document.12">
                  <p:embed/>
                </p:oleObj>
              </mc:Choice>
              <mc:Fallback>
                <p:oleObj name="文档" r:id="rId8" imgW="3837032" imgH="2237321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08000" y="1715086"/>
                        <a:ext cx="8128000" cy="47382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3409106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:cut thruBlk="1"/>
      </p:transition>
    </mc:Choice>
    <mc:Fallback>
      <p:transition spd="slow">
        <p:cut thruBlk="1"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467544" y="836712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380676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5" action="ppaction://hlinksldjump"/>
          </p:cNvPr>
          <p:cNvSpPr/>
          <p:nvPr/>
        </p:nvSpPr>
        <p:spPr>
          <a:xfrm>
            <a:off x="2250674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</a:p>
        </p:txBody>
      </p:sp>
      <p:sp>
        <p:nvSpPr>
          <p:cNvPr id="8" name="矩形 7">
            <a:hlinkClick r:id="rId6" action="ppaction://hlinksldjump"/>
          </p:cNvPr>
          <p:cNvSpPr/>
          <p:nvPr/>
        </p:nvSpPr>
        <p:spPr>
          <a:xfrm>
            <a:off x="3120672" y="836712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13475046"/>
              </p:ext>
            </p:extLst>
          </p:nvPr>
        </p:nvGraphicFramePr>
        <p:xfrm>
          <a:off x="508000" y="1217384"/>
          <a:ext cx="8128000" cy="523595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4277" name="文档" r:id="rId8" imgW="3837032" imgH="2471673" progId="Word.Document.12">
                  <p:embed/>
                </p:oleObj>
              </mc:Choice>
              <mc:Fallback>
                <p:oleObj name="文档" r:id="rId8" imgW="3837032" imgH="2471673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08000" y="1217384"/>
                        <a:ext cx="8128000" cy="523595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1742612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:split dir="in"/>
      </p:transition>
    </mc:Choice>
    <mc:Fallback>
      <p:transition spd="slow">
        <p:split dir="in"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467544" y="836712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380676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5" action="ppaction://hlinksldjump"/>
          </p:cNvPr>
          <p:cNvSpPr/>
          <p:nvPr/>
        </p:nvSpPr>
        <p:spPr>
          <a:xfrm>
            <a:off x="2250674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</a:p>
        </p:txBody>
      </p:sp>
      <p:sp>
        <p:nvSpPr>
          <p:cNvPr id="8" name="矩形 7">
            <a:hlinkClick r:id="rId6" action="ppaction://hlinksldjump"/>
          </p:cNvPr>
          <p:cNvSpPr/>
          <p:nvPr/>
        </p:nvSpPr>
        <p:spPr>
          <a:xfrm>
            <a:off x="3120672" y="836712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22736867"/>
              </p:ext>
            </p:extLst>
          </p:nvPr>
        </p:nvGraphicFramePr>
        <p:xfrm>
          <a:off x="508000" y="1457223"/>
          <a:ext cx="8128000" cy="442004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301" name="文档" r:id="rId8" imgW="4113033" imgH="2237321" progId="Word.Document.12">
                  <p:embed/>
                </p:oleObj>
              </mc:Choice>
              <mc:Fallback>
                <p:oleObj name="文档" r:id="rId8" imgW="4113033" imgH="2237321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08000" y="1457223"/>
                        <a:ext cx="8128000" cy="442004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1944672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:strips dir="ld"/>
      </p:transition>
    </mc:Choice>
    <mc:Fallback>
      <p:transition spd="slow">
        <p:strips dir="ld"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467544" y="836712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380676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5" action="ppaction://hlinksldjump"/>
          </p:cNvPr>
          <p:cNvSpPr/>
          <p:nvPr/>
        </p:nvSpPr>
        <p:spPr>
          <a:xfrm>
            <a:off x="2250674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</a:p>
        </p:txBody>
      </p:sp>
      <p:sp>
        <p:nvSpPr>
          <p:cNvPr id="8" name="矩形 7">
            <a:hlinkClick r:id="rId6" action="ppaction://hlinksldjump"/>
          </p:cNvPr>
          <p:cNvSpPr/>
          <p:nvPr/>
        </p:nvSpPr>
        <p:spPr>
          <a:xfrm>
            <a:off x="3120672" y="836712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12390153"/>
              </p:ext>
            </p:extLst>
          </p:nvPr>
        </p:nvGraphicFramePr>
        <p:xfrm>
          <a:off x="508000" y="1779721"/>
          <a:ext cx="8128000" cy="366550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325" name="文档" r:id="rId8" imgW="3837032" imgH="1730459" progId="Word.Document.12">
                  <p:embed/>
                </p:oleObj>
              </mc:Choice>
              <mc:Fallback>
                <p:oleObj name="文档" r:id="rId8" imgW="3837032" imgH="1730459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08000" y="1779721"/>
                        <a:ext cx="8128000" cy="366550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1691267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:pull dir="u"/>
      </p:transition>
    </mc:Choice>
    <mc:Fallback>
      <p:transition spd="slow">
        <p:pull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action="ppaction://hlinksldjump"/>
          </p:cNvPr>
          <p:cNvSpPr/>
          <p:nvPr/>
        </p:nvSpPr>
        <p:spPr>
          <a:xfrm>
            <a:off x="476230" y="836712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背景助读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1528927" y="836712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知识链接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2581624" y="836712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基础梳理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8" name="m22.eps" descr="id:2147487673;FounderCES"/>
          <p:cNvPicPr/>
          <p:nvPr/>
        </p:nvPicPr>
        <p:blipFill>
          <a:blip r:embed="rId5"/>
          <a:stretch>
            <a:fillRect/>
          </a:stretch>
        </p:blipFill>
        <p:spPr>
          <a:xfrm>
            <a:off x="2771800" y="1202658"/>
            <a:ext cx="3600400" cy="2646542"/>
          </a:xfrm>
          <a:prstGeom prst="rect">
            <a:avLst/>
          </a:prstGeom>
        </p:spPr>
      </p:pic>
      <p:sp>
        <p:nvSpPr>
          <p:cNvPr id="3" name="矩形 2"/>
          <p:cNvSpPr>
            <a:spLocks noChangeAspect="1"/>
          </p:cNvSpPr>
          <p:nvPr/>
        </p:nvSpPr>
        <p:spPr>
          <a:xfrm>
            <a:off x="508000" y="3896167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辛弃疾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(1140—1207),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南宋词人。字幼安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号稼轩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历城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今山东济南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人。他的祖父虽在金朝做官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但心怀宋室。受其祖父影响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辛弃疾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岁时聚集了两千人的队伍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起义抗金。接着又率众投奔南宋王朝。他作为南宋臣民共生活了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年的时间被闲置一旁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而在断断续续被使用的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多年间又有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37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次频繁调动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始终未能实现自己的报国理想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直到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67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岁赍志以殁。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02319192"/>
      </p:ext>
    </p:extLst>
  </p:cSld>
  <p:clrMapOvr>
    <a:masterClrMapping/>
  </p:clrMapOvr>
  <p:transition spd="slow">
    <p:zoom dir="in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836712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类文悦读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380676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2250675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素材开发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5" action="ppaction://hlinksldjump"/>
          </p:cNvPr>
          <p:cNvSpPr/>
          <p:nvPr/>
        </p:nvSpPr>
        <p:spPr>
          <a:xfrm>
            <a:off x="3990673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微写作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6" action="ppaction://hlinksldjump"/>
          </p:cNvPr>
          <p:cNvSpPr/>
          <p:nvPr/>
        </p:nvSpPr>
        <p:spPr>
          <a:xfrm>
            <a:off x="3120674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每课一法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904201"/>
            <a:ext cx="8128000" cy="330359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贺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新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郎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	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辛弃疾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甚矣吾衰矣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怅平生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交游零落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只今余几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白发空垂三千丈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一笑人间万事。问何物、能令公喜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我见青山多妩媚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料青山见我应如是。情与貌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略相似。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一尊搔首东窗里。想渊明《停云》诗就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此时风味。江左沉酣求名者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岂识浊醪妙理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回首叫、云飞风起。不恨古人吾不见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恨古人不见吾狂耳。知我者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二三子。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注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陶渊明有《停云》诗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写饮酒与思念亲友之事。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28481823"/>
      </p:ext>
    </p:extLst>
  </p:cSld>
  <p:clrMapOvr>
    <a:masterClrMapping/>
  </p:clrMapOvr>
  <p:transition spd="slow">
    <p:pull dir="r"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836712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类文悦读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380676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2250675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素材开发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5" action="ppaction://hlinksldjump"/>
          </p:cNvPr>
          <p:cNvSpPr/>
          <p:nvPr/>
        </p:nvSpPr>
        <p:spPr>
          <a:xfrm>
            <a:off x="3990673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微写作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6" action="ppaction://hlinksldjump"/>
          </p:cNvPr>
          <p:cNvSpPr/>
          <p:nvPr/>
        </p:nvSpPr>
        <p:spPr>
          <a:xfrm>
            <a:off x="3120674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每课一法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505471"/>
            <a:ext cx="8128000" cy="410105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木兰花慢</a:t>
            </a:r>
            <a:r>
              <a:rPr lang="zh-CN" altLang="zh-CN" sz="2200" baseline="300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	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辛弃疾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中秋饮酒将旦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客谓前人诗词有赋待月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无送月者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因用《天问》体赋。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可怜今夕月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向何处、去悠悠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是别有人间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那边才见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光影东头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是天外空汗漫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但长风浩浩送中秋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飞镜无根谁系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姮娥不嫁谁留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谓经海底问无由</a:t>
            </a:r>
            <a:r>
              <a:rPr lang="zh-CN" altLang="zh-CN" sz="2200" baseline="300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恍惚使人愁。怕万里长鲸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纵横触破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玉殿琼楼。虾蟆故堪浴水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问云何玉兔解沉浮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若道都齐无恙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云何渐渐如钩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注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本词就是作者闲居上饶时所作。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谓经海底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据人说月亮运行经过海底。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50571976"/>
      </p:ext>
    </p:extLst>
  </p:cSld>
  <p:clrMapOvr>
    <a:masterClrMapping/>
  </p:clrMapOvr>
  <p:transition spd="slow">
    <p:pull dir="rd"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836712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类文悦读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380676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2250675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素材开发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5" action="ppaction://hlinksldjump"/>
          </p:cNvPr>
          <p:cNvSpPr/>
          <p:nvPr/>
        </p:nvSpPr>
        <p:spPr>
          <a:xfrm>
            <a:off x="3990673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微写作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6" action="ppaction://hlinksldjump"/>
          </p:cNvPr>
          <p:cNvSpPr/>
          <p:nvPr/>
        </p:nvSpPr>
        <p:spPr>
          <a:xfrm>
            <a:off x="3120674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每课一法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46778"/>
            <a:ext cx="8128000" cy="531985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u="heavy" dirty="0">
                <a:solidFill>
                  <a:srgbClr val="000000"/>
                </a:solidFill>
                <a:uFill>
                  <a:solidFill>
                    <a:srgbClr val="80808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思维训练</a:t>
            </a:r>
            <a:r>
              <a:rPr lang="en-US" altLang="zh-CN" sz="2200" u="heavy" dirty="0">
                <a:solidFill>
                  <a:srgbClr val="000000"/>
                </a:solidFill>
                <a:uFill>
                  <a:solidFill>
                    <a:srgbClr val="80808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《贺新郎》在抒发情感上主要运用了哪种手法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词的下片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词人表达了哪些复杂的情感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运用典故。对知交的思念和感激之情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对追名逐利者的讥讽之意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积极进取、壮心不已的豪迈之情。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《木兰花慢》通篇设问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这种写法在情感的表达上有怎样的作用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恍惚使人愁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的感慨又表达出作者怎样的深沉情感呢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词人这一连串的发问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势如破竹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迅速把读者带入了富于浪漫色彩的神话世界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淋漓尽致地表达思想感情。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以忧月之情写忧国之思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作者以皎洁的圆月象征大宋江山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而对它的命运忧心忡忡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怕万里长鲸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纵横触破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玉殿琼楼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强烈地透露出作者对误国误民的奸邪势力的憎恶之情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表达了他对南宋朝廷命运和前途的深深忧虑。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22827971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836712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类文悦读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380676" y="836712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</a:p>
        </p:txBody>
      </p:sp>
      <p:sp>
        <p:nvSpPr>
          <p:cNvPr id="10" name="矩形 9">
            <a:hlinkClick r:id="rId4" action="ppaction://hlinksldjump"/>
          </p:cNvPr>
          <p:cNvSpPr/>
          <p:nvPr/>
        </p:nvSpPr>
        <p:spPr>
          <a:xfrm>
            <a:off x="2250675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素材开发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5" action="ppaction://hlinksldjump"/>
          </p:cNvPr>
          <p:cNvSpPr/>
          <p:nvPr/>
        </p:nvSpPr>
        <p:spPr>
          <a:xfrm>
            <a:off x="3990673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微写作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6" action="ppaction://hlinksldjump"/>
          </p:cNvPr>
          <p:cNvSpPr/>
          <p:nvPr/>
        </p:nvSpPr>
        <p:spPr>
          <a:xfrm>
            <a:off x="3120674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每课一法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220625"/>
            <a:ext cx="8128000" cy="127227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辛弃疾的剑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醉里挑灯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长剑泛着幽蓝的光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轻弹剑身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化作慷慨悲歌。要拭干扬州路上苦难的泪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要饮尽佛狸祠下胡虏的血。那确是一把好剑。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1" name="m23.eps" descr="id:2147487807;FounderCES"/>
          <p:cNvPicPr/>
          <p:nvPr/>
        </p:nvPicPr>
        <p:blipFill>
          <a:blip r:embed="rId7"/>
          <a:stretch>
            <a:fillRect/>
          </a:stretch>
        </p:blipFill>
        <p:spPr>
          <a:xfrm>
            <a:off x="3059832" y="2512574"/>
            <a:ext cx="2808312" cy="38623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165922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836712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类文悦读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380676" y="836712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</a:p>
        </p:txBody>
      </p:sp>
      <p:sp>
        <p:nvSpPr>
          <p:cNvPr id="10" name="矩形 9">
            <a:hlinkClick r:id="rId4" action="ppaction://hlinksldjump"/>
          </p:cNvPr>
          <p:cNvSpPr/>
          <p:nvPr/>
        </p:nvSpPr>
        <p:spPr>
          <a:xfrm>
            <a:off x="2250675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素材开发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5" action="ppaction://hlinksldjump"/>
          </p:cNvPr>
          <p:cNvSpPr/>
          <p:nvPr/>
        </p:nvSpPr>
        <p:spPr>
          <a:xfrm>
            <a:off x="3990673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微写作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6" action="ppaction://hlinksldjump"/>
          </p:cNvPr>
          <p:cNvSpPr/>
          <p:nvPr/>
        </p:nvSpPr>
        <p:spPr>
          <a:xfrm>
            <a:off x="3120674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每课一法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36647"/>
            <a:ext cx="8128000" cy="492865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当年你学成之后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驾骏马疾奔南下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匡扶宋室时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腰中佩的就是这把剑吧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当年你和耿京大哥意气相投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举酒起誓要将金人赶出大宋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要让百姓安居乐业的时候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案上放的就是这把剑吧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当年你率十八骑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夜闯金营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冲杀百里生擒害死耿京大哥的张安国时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手中挥的就是这把剑吧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它为什么这样锋利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斩尽一切不平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锐不可当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在诗山词海中遨游了许多年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看过了李清照的莲舟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看过了李白的金樽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看过了李商隐的锦瑟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但最夺目的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还是你的剑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剑气中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我能觉察你那双充满愤怒和期待的眼睛。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你说你把它失落了。失落在宝马雕车走过的路上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失落在满眼风光的北固楼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失落在斜阳草树边的寻常巷陌里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失落在你醉后靠着的老松树边上。然后你笑了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笑容有些惨淡。你说你的白发已经生了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你的悲愤已经平息了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你的万字平戎策也换作种树书了。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7398702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836712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类文悦读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380676" y="836712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</a:p>
        </p:txBody>
      </p:sp>
      <p:sp>
        <p:nvSpPr>
          <p:cNvPr id="10" name="矩形 9">
            <a:hlinkClick r:id="rId4" action="ppaction://hlinksldjump"/>
          </p:cNvPr>
          <p:cNvSpPr/>
          <p:nvPr/>
        </p:nvSpPr>
        <p:spPr>
          <a:xfrm>
            <a:off x="2250675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素材开发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5" action="ppaction://hlinksldjump"/>
          </p:cNvPr>
          <p:cNvSpPr/>
          <p:nvPr/>
        </p:nvSpPr>
        <p:spPr>
          <a:xfrm>
            <a:off x="3990673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微写作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6" action="ppaction://hlinksldjump"/>
          </p:cNvPr>
          <p:cNvSpPr/>
          <p:nvPr/>
        </p:nvSpPr>
        <p:spPr>
          <a:xfrm>
            <a:off x="3120674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每课一法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133180"/>
            <a:ext cx="8128000" cy="574118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为什么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为什么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是一次次的上书请战却没有效果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磨损了你的剑吗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是一次次听到江北百姓痛苦呻吟却无能为力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蚀钝了你的剑吗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是不经准备的仓皇北伐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将十万大宋男儿的性命断送在长江边的狂风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折断了你的剑吗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但我知道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你那酒中还有着八百里分麾下炙的味道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你那张琴里还藏着五十弦翻出的塞外的声音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你的梦里依然有的卢的飞奔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弓弦的霹雳。你的心中藏着那把剑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你把它溶入了墨中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写在纸上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交给了我。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就是那把剑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它锋利的剑刃是一种叫作仇恨的钢铁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经过血与火的洗礼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它宽厚的剑柄是一种叫作爱的材料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那是一个民族在被人践踏后的坚强和团结。所以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不管是什么样的障碍、困难、危险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剑气都能直冲霄汉。就是那把剑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它永远不会失落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剑仍在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在你的心中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在我的心中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在一切爱着一方水土、有着自己尊严的人心中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作龙吟之声。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00076639"/>
      </p:ext>
    </p:extLst>
  </p:cSld>
  <p:clrMapOvr>
    <a:masterClrMapping/>
  </p:clrMapOvr>
  <p:transition spd="slow">
    <p:randomBar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836712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类文悦读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380676" y="836712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</a:p>
        </p:txBody>
      </p:sp>
      <p:sp>
        <p:nvSpPr>
          <p:cNvPr id="10" name="矩形 9">
            <a:hlinkClick r:id="rId4" action="ppaction://hlinksldjump"/>
          </p:cNvPr>
          <p:cNvSpPr/>
          <p:nvPr/>
        </p:nvSpPr>
        <p:spPr>
          <a:xfrm>
            <a:off x="2250675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素材开发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5" action="ppaction://hlinksldjump"/>
          </p:cNvPr>
          <p:cNvSpPr/>
          <p:nvPr/>
        </p:nvSpPr>
        <p:spPr>
          <a:xfrm>
            <a:off x="3990673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微写作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6" action="ppaction://hlinksldjump"/>
          </p:cNvPr>
          <p:cNvSpPr/>
          <p:nvPr/>
        </p:nvSpPr>
        <p:spPr>
          <a:xfrm>
            <a:off x="3120674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每课一法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513599"/>
            <a:ext cx="8128000" cy="208480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u="heavy" dirty="0">
                <a:solidFill>
                  <a:srgbClr val="000000"/>
                </a:solidFill>
                <a:uFill>
                  <a:solidFill>
                    <a:srgbClr val="80808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品读提示</a:t>
            </a:r>
            <a:r>
              <a:rPr lang="en-US" altLang="zh-CN" sz="2200" u="heavy" dirty="0">
                <a:solidFill>
                  <a:srgbClr val="000000"/>
                </a:solidFill>
                <a:uFill>
                  <a:solidFill>
                    <a:srgbClr val="80808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u="heavy" dirty="0">
                <a:solidFill>
                  <a:srgbClr val="000000"/>
                </a:solidFill>
                <a:uFill>
                  <a:solidFill>
                    <a:srgbClr val="80808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作者怀着对辛弃疾无比仰慕的心情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以其剑为感情抒发的线索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连缀出辛弃疾坎坷、不屈的一生。文中的剑就是辛弃疾的化身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更是民族精神的象征。文章大气磅礴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语言优美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感情充沛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行文中多处穿插辛弃疾的诗词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给人以典雅华美之感。结尾深沉蕴藉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动人心魄。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00019230"/>
      </p:ext>
    </p:extLst>
  </p:cSld>
  <p:clrMapOvr>
    <a:masterClrMapping/>
  </p:clrMapOvr>
  <p:transition spd="slow">
    <p:pull dir="r"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2250675" y="836712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素材开发</a:t>
            </a: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1380676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4" action="ppaction://hlinksldjump"/>
          </p:cNvPr>
          <p:cNvSpPr/>
          <p:nvPr/>
        </p:nvSpPr>
        <p:spPr>
          <a:xfrm>
            <a:off x="467544" y="836712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类文悦读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5" action="ppaction://hlinksldjump"/>
          </p:cNvPr>
          <p:cNvSpPr/>
          <p:nvPr/>
        </p:nvSpPr>
        <p:spPr>
          <a:xfrm>
            <a:off x="3990673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微写作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6" action="ppaction://hlinksldjump"/>
          </p:cNvPr>
          <p:cNvSpPr/>
          <p:nvPr/>
        </p:nvSpPr>
        <p:spPr>
          <a:xfrm>
            <a:off x="3120674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每课一法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426888"/>
            <a:ext cx="8128000" cy="452239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NEU-BZ-S92"/>
                <a:cs typeface="Times New Roman" panose="02020603050405020304" pitchFamily="18" charset="0"/>
              </a:rPr>
              <a:t>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铁板铜琶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继东坡高唱大江东去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美芹悲黍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冀南宋莫随鸿雁南飞。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这是郭沫若为辛弃疾纪念祠题写的对联。其中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美芹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指辛弃疾的《美芹十论》。南渡后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余岁的辛弃疾对于恢复事业充满信心与希望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他官职低微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仍不断上书进献谋略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他曾于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1165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年写了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篇论文献给宋孝宗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称《美芹十论》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陈述抗金救国、收复失地、统一中国的大计。前三篇详细分析了北方人民对女真统治者的怨恨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以及女真统治集团内部的尖锐矛盾。后七篇就南宋方面应如何充实国力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积极准备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及时完成统一中国的事业等问题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提出了一些具体的规划。虽然当时宋金议和刚确定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朝廷没有采纳他的建议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但我们从中不难看出辛弃疾的爱国情怀。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u="heavy" dirty="0">
                <a:solidFill>
                  <a:srgbClr val="000000"/>
                </a:solidFill>
                <a:uFill>
                  <a:solidFill>
                    <a:srgbClr val="80808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运用方向</a:t>
            </a:r>
            <a:r>
              <a:rPr lang="zh-CN" altLang="zh-CN" sz="2200" u="heavy" dirty="0">
                <a:solidFill>
                  <a:srgbClr val="000000"/>
                </a:solidFill>
                <a:uFill>
                  <a:solidFill>
                    <a:srgbClr val="80808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责任、爱国、位卑未敢忘忧国等。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15104476"/>
      </p:ext>
    </p:extLst>
  </p:cSld>
  <p:clrMapOvr>
    <a:masterClrMapping/>
  </p:clrMapOvr>
  <p:transition spd="slow">
    <p:cover dir="rd"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2250675" y="836712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素材开发</a:t>
            </a: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1380676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4" action="ppaction://hlinksldjump"/>
          </p:cNvPr>
          <p:cNvSpPr/>
          <p:nvPr/>
        </p:nvSpPr>
        <p:spPr>
          <a:xfrm>
            <a:off x="467544" y="836712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类文悦读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5" action="ppaction://hlinksldjump"/>
          </p:cNvPr>
          <p:cNvSpPr/>
          <p:nvPr/>
        </p:nvSpPr>
        <p:spPr>
          <a:xfrm>
            <a:off x="3990673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微写作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6" action="ppaction://hlinksldjump"/>
          </p:cNvPr>
          <p:cNvSpPr/>
          <p:nvPr/>
        </p:nvSpPr>
        <p:spPr>
          <a:xfrm>
            <a:off x="3120674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每课一法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247664"/>
            <a:ext cx="8128000" cy="492865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NEU-BZ-S92"/>
                <a:cs typeface="Times New Roman" panose="02020603050405020304" pitchFamily="18" charset="0"/>
              </a:rPr>
              <a:t>●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辛弃疾作为南宋臣民共生活了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年的时间被闲置一旁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而在断断续续被使用的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多年间又有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37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次频繁调动。但是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每当他得到一次效力的机会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就特别认真、特别执着地去工作。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年间无论在何地何时任何职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甚至赋闲期间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他都不停地上书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不停地唠叨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一有机会还要真抓实干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练兵、筹款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整饬政务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时刻摆出一副要冲上前线的样子。他任湖南安抚使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这本是一个地方行政长官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他却在任上创办了一支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500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人的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飞虎军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铁甲烈马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威风凛凛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雄镇江南。建军之初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造营房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恰逢连日阴雨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无法烧制屋瓦。他就令长沙市民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每户送瓦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立付现银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两日内便全部筹足。后来他到福建任地方官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又在那里招兵买马。闽南与漠北相隔何其远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但还是隔不断他的忧民情、复国志。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u="heavy" dirty="0">
                <a:solidFill>
                  <a:srgbClr val="000000"/>
                </a:solidFill>
                <a:uFill>
                  <a:solidFill>
                    <a:srgbClr val="80808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运用方向</a:t>
            </a:r>
            <a:r>
              <a:rPr lang="zh-CN" altLang="zh-CN" sz="2200" u="heavy" dirty="0">
                <a:solidFill>
                  <a:srgbClr val="000000"/>
                </a:solidFill>
                <a:uFill>
                  <a:solidFill>
                    <a:srgbClr val="80808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面对挫折、砥砺自己、永不懈怠等。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2719202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hlinkClick r:id="rId2" action="ppaction://hlinksldjump"/>
          </p:cNvPr>
          <p:cNvSpPr/>
          <p:nvPr/>
        </p:nvSpPr>
        <p:spPr>
          <a:xfrm>
            <a:off x="1380676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3" action="ppaction://hlinksldjump"/>
          </p:cNvPr>
          <p:cNvSpPr/>
          <p:nvPr/>
        </p:nvSpPr>
        <p:spPr>
          <a:xfrm>
            <a:off x="467544" y="836712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类文悦读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4" action="ppaction://hlinksldjump"/>
          </p:cNvPr>
          <p:cNvSpPr/>
          <p:nvPr/>
        </p:nvSpPr>
        <p:spPr>
          <a:xfrm>
            <a:off x="3990673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微写作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5" action="ppaction://hlinksldjump"/>
          </p:cNvPr>
          <p:cNvSpPr/>
          <p:nvPr/>
        </p:nvSpPr>
        <p:spPr>
          <a:xfrm>
            <a:off x="3120674" y="836712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每课一法</a:t>
            </a:r>
          </a:p>
        </p:txBody>
      </p:sp>
      <p:sp>
        <p:nvSpPr>
          <p:cNvPr id="13" name="矩形 12">
            <a:hlinkClick r:id="rId6" action="ppaction://hlinksldjump"/>
          </p:cNvPr>
          <p:cNvSpPr/>
          <p:nvPr/>
        </p:nvSpPr>
        <p:spPr>
          <a:xfrm>
            <a:off x="2250675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素材开发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904201"/>
            <a:ext cx="8128000" cy="330359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用典手法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即引用古籍中的故事或词句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是一种常见的表现手法。典故的使用有三种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即明典、暗典、翻典。明典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令人一看即知其用典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暗典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在字面上看不出用典的痕迹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须详加玩味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方能体会出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翻典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即反用以前的典故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使产生意外之效果。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辛词中用典很多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内容大多跟词人的政治态度和个人遭遇有关。特别是这首《永遇乐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京口北固亭怀古》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除了词人回顾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四十三年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前从北方南来的经历外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全属用典。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63186732"/>
      </p:ext>
    </p:extLst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action="ppaction://hlinksldjump"/>
          </p:cNvPr>
          <p:cNvSpPr/>
          <p:nvPr/>
        </p:nvSpPr>
        <p:spPr>
          <a:xfrm>
            <a:off x="476230" y="836712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背景助读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1528927" y="836712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知识链接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2581624" y="836712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基础梳理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26214"/>
            <a:ext cx="8128000" cy="572611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《水龙吟》作于宋孝宗淳熙元年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(1174)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辛弃疾在建康任江东安抚司参议官时。这时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他自江北率领人马来到南宋已有十多年了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却一直没有受到朝廷的重用。他深感受压抑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内心充满了愤懑不平。他为了消愁而登上赏心亭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面对着大好江山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无限感慨涌上心头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遂写下了这首慷慨激昂的抒情词。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《永遇乐》写于宋宁宗开禧元年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(1205),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这之前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辛弃疾在福建安抚使任上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因政敌的弹劾而被罢官。他先居上饶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后徙铅山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先后被闲置达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年之久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直到嘉泰三年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(1203)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又被朝廷召入京师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并派他出任镇江知府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这首词便是在镇江任上所作。他本以为此时能有所作为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但很快他便发觉了宰相韩侂胄是为了邀功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只想草率出兵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而朝廷则毫无北伐复国之意。于是作者深感失望和气愤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他登上北固亭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把自己的一腔怒气和怨恨尽情地宣泄在这首词中。本课所选的两首词虽作于他的早年、晚年不同时期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但其中都表现了他御敌抗金的爱国思想和壮志未酬的愤慨之情。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99638002"/>
      </p:ext>
    </p:extLst>
  </p:cSld>
  <p:clrMapOvr>
    <a:masterClrMapping/>
  </p:clrMapOvr>
  <p:transition spd="slow">
    <p:cut thruBlk="1"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hlinkClick r:id="rId2" action="ppaction://hlinksldjump"/>
          </p:cNvPr>
          <p:cNvSpPr/>
          <p:nvPr/>
        </p:nvSpPr>
        <p:spPr>
          <a:xfrm>
            <a:off x="1380676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3" action="ppaction://hlinksldjump"/>
          </p:cNvPr>
          <p:cNvSpPr/>
          <p:nvPr/>
        </p:nvSpPr>
        <p:spPr>
          <a:xfrm>
            <a:off x="467544" y="836712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类文悦读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4" action="ppaction://hlinksldjump"/>
          </p:cNvPr>
          <p:cNvSpPr/>
          <p:nvPr/>
        </p:nvSpPr>
        <p:spPr>
          <a:xfrm>
            <a:off x="3990673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微写作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5" action="ppaction://hlinksldjump"/>
          </p:cNvPr>
          <p:cNvSpPr/>
          <p:nvPr/>
        </p:nvSpPr>
        <p:spPr>
          <a:xfrm>
            <a:off x="3120674" y="836712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每课一法</a:t>
            </a:r>
          </a:p>
        </p:txBody>
      </p:sp>
      <p:sp>
        <p:nvSpPr>
          <p:cNvPr id="13" name="矩形 12">
            <a:hlinkClick r:id="rId6" action="ppaction://hlinksldjump"/>
          </p:cNvPr>
          <p:cNvSpPr/>
          <p:nvPr/>
        </p:nvSpPr>
        <p:spPr>
          <a:xfrm>
            <a:off x="2250675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素材开发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107334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词的上片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词人借孙权和刘裕这两个人物的历史故事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表达了自己抗敌救国的志愿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尤其是对刘裕北伐军队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气吞万里如虎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的形象描写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使我们仿佛看到这个胸怀光复大计的爱国词人就在眼前。词的下片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借用刘义隆草率北伐导致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仓皇北顾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的史实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告诫韩侂胄要吸取历史教训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希望他不要打无准备之仗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最后又用廉颇思为赵用的故事表达了自己的悲愤之情。词中用典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既扩大了词的内容含量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又刻画了鲜明的艺术形象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恰到好处地表达了词人的情感和观点。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79290813"/>
      </p:ext>
    </p:extLst>
  </p:cSld>
  <p:clrMapOvr>
    <a:masterClrMapping/>
  </p:clrMapOvr>
  <p:transition spd="slow">
    <p:checker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2250675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素材开发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1380676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4" action="ppaction://hlinksldjump"/>
          </p:cNvPr>
          <p:cNvSpPr/>
          <p:nvPr/>
        </p:nvSpPr>
        <p:spPr>
          <a:xfrm>
            <a:off x="467544" y="836712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类文悦读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5" action="ppaction://hlinksldjump"/>
          </p:cNvPr>
          <p:cNvSpPr/>
          <p:nvPr/>
        </p:nvSpPr>
        <p:spPr>
          <a:xfrm>
            <a:off x="3990673" y="836712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微写作</a:t>
            </a:r>
          </a:p>
        </p:txBody>
      </p:sp>
      <p:sp>
        <p:nvSpPr>
          <p:cNvPr id="9" name="矩形 8">
            <a:hlinkClick r:id="rId6" action="ppaction://hlinksldjump"/>
          </p:cNvPr>
          <p:cNvSpPr/>
          <p:nvPr/>
        </p:nvSpPr>
        <p:spPr>
          <a:xfrm>
            <a:off x="3120674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每课一法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291732"/>
            <a:ext cx="8128000" cy="492865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请借鉴学习辛弃疾擅于用典故的手法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自选一个话题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写一段文字。在这段文字中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至少使用两到三个典故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或诗句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并且使用恰当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抒情自然。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字左右即可。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写作示例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在文学的殿堂里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我赞叹李白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安能摧眉折腰事权贵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使我不得开心颜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的气节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也咀嚼杜甫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感时花溅泪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恨别鸟惊心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的忧伤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感慨刘禹锡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沉舟侧畔千帆过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病树前头万木春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的惊喜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也领受陶渊明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采菊东篱下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悠然见南山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的悠闲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惆怅高适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千里黄云白日曛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北风吹雁雪纷纷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的畏途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也奢想王勃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海内存知己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天涯若比邻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的友谊。春天时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赏玩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燕草如碧丝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秦桑低绿枝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的胜境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夏天时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感受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高蝉多远韵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茂树有余音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的超然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秋天时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天阶夜色凉如水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中体会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轻罗小扇扑流萤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的孤寂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冬天时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欣赏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忽如一夜春风来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千树万树梨花开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的冬意。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59534728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476230" y="836712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528927" y="836712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知识链接</a:t>
            </a:r>
          </a:p>
        </p:txBody>
      </p:sp>
      <p:sp>
        <p:nvSpPr>
          <p:cNvPr id="10" name="矩形 9">
            <a:hlinkClick r:id="rId4" action="ppaction://hlinksldjump"/>
          </p:cNvPr>
          <p:cNvSpPr/>
          <p:nvPr/>
        </p:nvSpPr>
        <p:spPr>
          <a:xfrm>
            <a:off x="2581624" y="836712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基础梳理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2521133"/>
            <a:ext cx="8128000" cy="206973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又称用事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是古典诗文中常见的一种修辞手法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就是指将古代人物故事和有来历出处的词语融会在文句或诗句中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以曲折委婉地表达思想感情。用典是辛弃疾词的一大艺术特色。这些典故可以丰富诗歌内容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扩大诗歌意境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使诗句辞约而意丰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含蓄蕴藉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但也有人认为用典造成了语言的艰深晦涩。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38876198"/>
      </p:ext>
    </p:extLst>
  </p:cSld>
  <p:clrMapOvr>
    <a:masterClrMapping/>
  </p:clrMapOvr>
  <p:transition spd="slow">
    <p:pull dir="r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476230" y="836712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528927" y="836712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知识链接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5" action="ppaction://hlinksldjump"/>
          </p:cNvPr>
          <p:cNvSpPr/>
          <p:nvPr/>
        </p:nvSpPr>
        <p:spPr>
          <a:xfrm>
            <a:off x="2581624" y="836712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基础梳理</a:t>
            </a: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750782"/>
            <a:ext cx="1603324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注</a:t>
            </a:r>
            <a:r>
              <a:rPr lang="zh-CN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字音</a:t>
            </a:r>
            <a:r>
              <a:rPr lang="en-US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35389156"/>
              </p:ext>
            </p:extLst>
          </p:nvPr>
        </p:nvGraphicFramePr>
        <p:xfrm>
          <a:off x="508000" y="2263140"/>
          <a:ext cx="8128000" cy="354212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08" name="文档" r:id="rId7" imgW="3893887" imgH="1696260" progId="Word.Document.12">
                  <p:embed/>
                </p:oleObj>
              </mc:Choice>
              <mc:Fallback>
                <p:oleObj name="文档" r:id="rId7" imgW="3893887" imgH="169626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08000" y="2263140"/>
                        <a:ext cx="8128000" cy="354212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9940528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>
        <p:strips dir="rd"/>
      </p:transition>
    </mc:Choice>
    <mc:Fallback>
      <p:transition spd="slow">
        <p:strips dir="rd"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476230" y="836712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528927" y="836712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知识链接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5" action="ppaction://hlinksldjump"/>
          </p:cNvPr>
          <p:cNvSpPr/>
          <p:nvPr/>
        </p:nvSpPr>
        <p:spPr>
          <a:xfrm>
            <a:off x="2581624" y="836712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基础梳理</a:t>
            </a: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373159"/>
            <a:ext cx="1591782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解多</a:t>
            </a:r>
            <a:r>
              <a:rPr lang="zh-CN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义</a:t>
            </a:r>
            <a:r>
              <a:rPr lang="en-US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29611126"/>
              </p:ext>
            </p:extLst>
          </p:nvPr>
        </p:nvGraphicFramePr>
        <p:xfrm>
          <a:off x="508000" y="1938206"/>
          <a:ext cx="8128000" cy="422709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683" name="文档" r:id="rId7" imgW="3837032" imgH="1995769" progId="Word.Document.12">
                  <p:embed/>
                </p:oleObj>
              </mc:Choice>
              <mc:Fallback>
                <p:oleObj name="文档" r:id="rId7" imgW="3837032" imgH="1995769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08000" y="1938206"/>
                        <a:ext cx="8128000" cy="422709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矩形 7"/>
          <p:cNvSpPr/>
          <p:nvPr/>
        </p:nvSpPr>
        <p:spPr>
          <a:xfrm>
            <a:off x="3735844" y="1971257"/>
            <a:ext cx="118800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505898" y="2547981"/>
            <a:ext cx="118800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746861" y="3069620"/>
            <a:ext cx="145800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4871049" y="3606067"/>
            <a:ext cx="118800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296793" y="4113675"/>
            <a:ext cx="118800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4886328" y="4636680"/>
            <a:ext cx="143748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3944949" y="5183557"/>
            <a:ext cx="118800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3951652" y="5712772"/>
            <a:ext cx="118800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58051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476230" y="836712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528927" y="836712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知识链接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5" action="ppaction://hlinksldjump"/>
          </p:cNvPr>
          <p:cNvSpPr/>
          <p:nvPr/>
        </p:nvSpPr>
        <p:spPr>
          <a:xfrm>
            <a:off x="2581624" y="836712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基础梳理</a:t>
            </a: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2869614"/>
              </p:ext>
            </p:extLst>
          </p:nvPr>
        </p:nvGraphicFramePr>
        <p:xfrm>
          <a:off x="508000" y="2498385"/>
          <a:ext cx="8128000" cy="21152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828" name="文档" r:id="rId7" imgW="3837032" imgH="997885" progId="Word.Document.12">
                  <p:embed/>
                </p:oleObj>
              </mc:Choice>
              <mc:Fallback>
                <p:oleObj name="文档" r:id="rId7" imgW="3837032" imgH="997885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08000" y="2498385"/>
                        <a:ext cx="8128000" cy="21152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矩形 7"/>
          <p:cNvSpPr/>
          <p:nvPr/>
        </p:nvSpPr>
        <p:spPr>
          <a:xfrm>
            <a:off x="3657930" y="2542453"/>
            <a:ext cx="118800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436096" y="3102011"/>
            <a:ext cx="118800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955966" y="3643140"/>
            <a:ext cx="118800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944949" y="4172752"/>
            <a:ext cx="118800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13916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>
        <p:randomBar/>
      </p:transition>
    </mc:Choice>
    <mc:Fallback>
      <p:transition spd="slow">
        <p:randomBa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1" grpId="0" animBg="1"/>
      <p:bldP spid="1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476230" y="836712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528927" y="836712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知识链接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5" action="ppaction://hlinksldjump"/>
          </p:cNvPr>
          <p:cNvSpPr/>
          <p:nvPr/>
        </p:nvSpPr>
        <p:spPr>
          <a:xfrm>
            <a:off x="2581624" y="836712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基础梳理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675962" y="2372377"/>
            <a:ext cx="1591782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辨</a:t>
            </a:r>
            <a:r>
              <a:rPr lang="zh-CN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活用</a:t>
            </a:r>
            <a:r>
              <a:rPr lang="en-US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10311073"/>
              </p:ext>
            </p:extLst>
          </p:nvPr>
        </p:nvGraphicFramePr>
        <p:xfrm>
          <a:off x="508000" y="2921054"/>
          <a:ext cx="8128000" cy="137204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852" name="文档" r:id="rId7" imgW="3837032" imgH="648337" progId="Word.Document.12">
                  <p:embed/>
                </p:oleObj>
              </mc:Choice>
              <mc:Fallback>
                <p:oleObj name="文档" r:id="rId7" imgW="3837032" imgH="648337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08000" y="2921054"/>
                        <a:ext cx="8128000" cy="137204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矩形 7"/>
          <p:cNvSpPr/>
          <p:nvPr/>
        </p:nvSpPr>
        <p:spPr>
          <a:xfrm>
            <a:off x="3244250" y="2918698"/>
            <a:ext cx="2634911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3801945" y="3379026"/>
            <a:ext cx="2005207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3254545" y="3842332"/>
            <a:ext cx="2552608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370192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>
        <p:randomBar dir="vert"/>
      </p:transition>
    </mc:Choice>
    <mc:Fallback>
      <p:transition spd="slow">
        <p:randomBar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1" grpId="0" animBg="1"/>
    </p:bldLst>
  </p:timing>
</p:sld>
</file>

<file path=ppt/theme/theme1.xml><?xml version="1.0" encoding="utf-8"?>
<a:theme xmlns:a="http://schemas.openxmlformats.org/drawingml/2006/main" name="测控设计模板14新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测控设计模板14新</Template>
  <TotalTime>302</TotalTime>
  <Words>3800</Words>
  <Application>Microsoft Office PowerPoint</Application>
  <PresentationFormat>全屏显示(4:3)</PresentationFormat>
  <Paragraphs>242</Paragraphs>
  <Slides>41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41</vt:i4>
      </vt:variant>
    </vt:vector>
  </HeadingPairs>
  <TitlesOfParts>
    <vt:vector size="54" baseType="lpstr">
      <vt:lpstr>NEU-BZ-S92</vt:lpstr>
      <vt:lpstr>方正书宋_GBK</vt:lpstr>
      <vt:lpstr>方正宋黑_GBK</vt:lpstr>
      <vt:lpstr>仿宋</vt:lpstr>
      <vt:lpstr>黑体</vt:lpstr>
      <vt:lpstr>楷体</vt:lpstr>
      <vt:lpstr>宋体</vt:lpstr>
      <vt:lpstr>微软雅黑</vt:lpstr>
      <vt:lpstr>Arial</vt:lpstr>
      <vt:lpstr>Calibri</vt:lpstr>
      <vt:lpstr>Times New Roman</vt:lpstr>
      <vt:lpstr>测控设计模板14新</vt:lpstr>
      <vt:lpstr>文档</vt:lpstr>
      <vt:lpstr>6　辛弃疾词两首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CHINA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第一单元  用事实说话</dc:title>
  <dc:creator>阳光暖暖</dc:creator>
  <cp:lastModifiedBy>dbc</cp:lastModifiedBy>
  <cp:revision>40</cp:revision>
  <dcterms:created xsi:type="dcterms:W3CDTF">2015-04-23T00:36:31Z</dcterms:created>
  <dcterms:modified xsi:type="dcterms:W3CDTF">2016-11-15T02:52:59Z</dcterms:modified>
</cp:coreProperties>
</file>