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74" r:id="rId2"/>
    <p:sldId id="263" r:id="rId3"/>
    <p:sldId id="264" r:id="rId4"/>
    <p:sldId id="317" r:id="rId5"/>
    <p:sldId id="267" r:id="rId6"/>
    <p:sldId id="268" r:id="rId7"/>
    <p:sldId id="295" r:id="rId8"/>
    <p:sldId id="296" r:id="rId9"/>
    <p:sldId id="297" r:id="rId10"/>
    <p:sldId id="340" r:id="rId11"/>
    <p:sldId id="341" r:id="rId12"/>
    <p:sldId id="354" r:id="rId13"/>
    <p:sldId id="357" r:id="rId14"/>
    <p:sldId id="358" r:id="rId15"/>
    <p:sldId id="265" r:id="rId16"/>
    <p:sldId id="356" r:id="rId17"/>
    <p:sldId id="300" r:id="rId18"/>
    <p:sldId id="301" r:id="rId19"/>
    <p:sldId id="302" r:id="rId20"/>
    <p:sldId id="266" r:id="rId21"/>
    <p:sldId id="303" r:id="rId22"/>
    <p:sldId id="394" r:id="rId23"/>
    <p:sldId id="269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382" r:id="rId52"/>
    <p:sldId id="383" r:id="rId53"/>
    <p:sldId id="384" r:id="rId54"/>
    <p:sldId id="385" r:id="rId55"/>
    <p:sldId id="270" r:id="rId56"/>
    <p:sldId id="321" r:id="rId57"/>
    <p:sldId id="322" r:id="rId58"/>
    <p:sldId id="390" r:id="rId59"/>
    <p:sldId id="391" r:id="rId60"/>
    <p:sldId id="392" r:id="rId61"/>
    <p:sldId id="395" r:id="rId62"/>
    <p:sldId id="396" r:id="rId63"/>
    <p:sldId id="271" r:id="rId64"/>
    <p:sldId id="325" r:id="rId65"/>
    <p:sldId id="397" r:id="rId66"/>
    <p:sldId id="398" r:id="rId67"/>
    <p:sldId id="399" r:id="rId68"/>
    <p:sldId id="305" r:id="rId69"/>
    <p:sldId id="393" r:id="rId70"/>
    <p:sldId id="316" r:id="rId71"/>
    <p:sldId id="306" r:id="rId7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5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55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55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55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12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苏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武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3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3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5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5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5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5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15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5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15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5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oleObject" Target="../embeddings/oleObject17.bin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15.x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__17.docx"/><Relationship Id="rId9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5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15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5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29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15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0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5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5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5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3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15.xm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4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slide" Target="slide15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5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15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6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15.xml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7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15.xml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3" Type="http://schemas.openxmlformats.org/officeDocument/2006/relationships/slide" Target="slide15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39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15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0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3" Type="http://schemas.openxmlformats.org/officeDocument/2006/relationships/slide" Target="slide15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1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15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2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4.docx"/><Relationship Id="rId3" Type="http://schemas.openxmlformats.org/officeDocument/2006/relationships/slide" Target="slide15.xml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3" Type="http://schemas.openxmlformats.org/officeDocument/2006/relationships/slide" Target="slide15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4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6.docx"/><Relationship Id="rId3" Type="http://schemas.openxmlformats.org/officeDocument/2006/relationships/slide" Target="slide15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5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7.docx"/><Relationship Id="rId3" Type="http://schemas.openxmlformats.org/officeDocument/2006/relationships/slide" Target="slide15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6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8.docx"/><Relationship Id="rId3" Type="http://schemas.openxmlformats.org/officeDocument/2006/relationships/slide" Target="slide15.xml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7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9.docx"/><Relationship Id="rId3" Type="http://schemas.openxmlformats.org/officeDocument/2006/relationships/slide" Target="slide15.xml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0.docx"/><Relationship Id="rId3" Type="http://schemas.openxmlformats.org/officeDocument/2006/relationships/slide" Target="slide15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49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1.docx"/><Relationship Id="rId3" Type="http://schemas.openxmlformats.org/officeDocument/2006/relationships/slide" Target="slide15.xml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50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2.docx"/><Relationship Id="rId3" Type="http://schemas.openxmlformats.org/officeDocument/2006/relationships/slide" Target="slide15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51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3.docx"/><Relationship Id="rId3" Type="http://schemas.openxmlformats.org/officeDocument/2006/relationships/slide" Target="slide15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52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4.docx"/><Relationship Id="rId3" Type="http://schemas.openxmlformats.org/officeDocument/2006/relationships/slide" Target="slide15.xml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Relationship Id="rId9" Type="http://schemas.openxmlformats.org/officeDocument/2006/relationships/image" Target="../media/image53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6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5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6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5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slide" Target="slide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5" Type="http://schemas.openxmlformats.org/officeDocument/2006/relationships/slide" Target="slide70.xml"/><Relationship Id="rId4" Type="http://schemas.openxmlformats.org/officeDocument/2006/relationships/slide" Target="slide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6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0.xml"/><Relationship Id="rId5" Type="http://schemas.openxmlformats.org/officeDocument/2006/relationships/slide" Target="slide71.xml"/><Relationship Id="rId4" Type="http://schemas.openxmlformats.org/officeDocument/2006/relationships/slide" Target="slide5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</a:t>
            </a:r>
            <a:r>
              <a:rPr lang="zh-CN" altLang="zh-CN" dirty="0"/>
              <a:t>　</a:t>
            </a:r>
            <a:r>
              <a:rPr lang="zh-CN" altLang="zh-CN" b="1" dirty="0"/>
              <a:t>苏</a:t>
            </a:r>
            <a:r>
              <a:rPr lang="zh-CN" altLang="zh-CN" dirty="0"/>
              <a:t>　</a:t>
            </a:r>
            <a:r>
              <a:rPr lang="zh-CN" altLang="zh-CN" b="1" dirty="0"/>
              <a:t>武</a:t>
            </a:r>
            <a:r>
              <a:rPr lang="zh-CN" altLang="zh-CN" dirty="0"/>
              <a:t>　</a:t>
            </a:r>
            <a:r>
              <a:rPr lang="zh-CN" altLang="zh-CN" b="1" dirty="0"/>
              <a:t>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238145"/>
              </p:ext>
            </p:extLst>
          </p:nvPr>
        </p:nvGraphicFramePr>
        <p:xfrm>
          <a:off x="508000" y="1265851"/>
          <a:ext cx="8128000" cy="5259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name="文档" r:id="rId7" imgW="3837032" imgH="2483192" progId="Word.Document.12">
                  <p:embed/>
                </p:oleObj>
              </mc:Choice>
              <mc:Fallback>
                <p:oleObj name="文档" r:id="rId7" imgW="3837032" imgH="24831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65851"/>
                        <a:ext cx="8128000" cy="5259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951868" y="130039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1765" y="183034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8321" y="2409871"/>
            <a:ext cx="1404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45236" y="2960072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91643" y="3412077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3017" y="3966151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26816" y="4507118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63897" y="4993811"/>
            <a:ext cx="18331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107133" y="5543208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53540" y="6058353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2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352746"/>
              </p:ext>
            </p:extLst>
          </p:nvPr>
        </p:nvGraphicFramePr>
        <p:xfrm>
          <a:off x="508000" y="1578166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8" name="文档" r:id="rId7" imgW="3837032" imgH="1995769" progId="Word.Document.12">
                  <p:embed/>
                </p:oleObj>
              </mc:Choice>
              <mc:Fallback>
                <p:oleObj name="文档" r:id="rId7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78166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572000" y="1611217"/>
            <a:ext cx="2880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87072" y="2165907"/>
            <a:ext cx="20052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956979" y="2708920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7949" y="3250875"/>
            <a:ext cx="20052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105807" y="3746800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0605" y="4262110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43875" y="4828431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82349" y="5383735"/>
            <a:ext cx="18229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51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5962" y="177827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638345"/>
              </p:ext>
            </p:extLst>
          </p:nvPr>
        </p:nvGraphicFramePr>
        <p:xfrm>
          <a:off x="508000" y="2350603"/>
          <a:ext cx="8128000" cy="2878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2" name="文档" r:id="rId7" imgW="3837032" imgH="1359672" progId="Word.Document.12">
                  <p:embed/>
                </p:oleObj>
              </mc:Choice>
              <mc:Fallback>
                <p:oleObj name="文档" r:id="rId7" imgW="3837032" imgH="13596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50603"/>
                        <a:ext cx="8128000" cy="28785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926833" y="2431905"/>
            <a:ext cx="36004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03848" y="3035909"/>
            <a:ext cx="33123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97144" y="3639913"/>
            <a:ext cx="3607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909112" y="4254934"/>
            <a:ext cx="3319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829886" y="4767320"/>
            <a:ext cx="455853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732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51733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072574"/>
              </p:ext>
            </p:extLst>
          </p:nvPr>
        </p:nvGraphicFramePr>
        <p:xfrm>
          <a:off x="508000" y="1958554"/>
          <a:ext cx="8128000" cy="440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0" name="文档" r:id="rId7" imgW="3908281" imgH="2116725" progId="Word.Document.12">
                  <p:embed/>
                </p:oleObj>
              </mc:Choice>
              <mc:Fallback>
                <p:oleObj name="文档" r:id="rId7" imgW="3908281" imgH="21167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58554"/>
                        <a:ext cx="8128000" cy="440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451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881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缑王者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昆邪王姊子也。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非汉所望也。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汉天子我丈人行也。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单于子弟发兵与战。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送匈奴使留在汉者。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为降虏于蛮夷。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子卿尚复谁为乎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何以复加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重负国。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大臣亡罪夷灭者数十家。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皆为陛下所成就。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73002" y="1676409"/>
            <a:ext cx="36393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87824" y="2074233"/>
            <a:ext cx="2232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18869" y="2475653"/>
            <a:ext cx="2232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823182" y="2866056"/>
            <a:ext cx="3888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807852" y="3267476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255268" y="3681345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825865" y="4075630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380915" y="4480543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544242" y="4867453"/>
            <a:ext cx="136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746831" y="5283965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88975" y="5693979"/>
            <a:ext cx="230425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683402" y="6065036"/>
            <a:ext cx="8051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5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苏武是在什么情况下出使匈奴的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在连年的战争之后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且鞮侯送回汉朝的使臣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汉武帝准备礼待单于的情况下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苏武出使匈奴。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文章以精彩的笔墨写了匈奴的招降和苏武的坚贞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匈奴的招降有几次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各运用什么方法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有三次。第一次匈奴让卫律劝降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被苏武斥退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第二次用艰苦的环境折磨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苏武卧冰餐雪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持节不改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第三次让李陵劝降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遭苏武驳斥。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5804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卫律和李陵的劝降有什么不同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请用简明的语言加以概括。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55867"/>
              </p:ext>
            </p:extLst>
          </p:nvPr>
        </p:nvGraphicFramePr>
        <p:xfrm>
          <a:off x="508000" y="1617783"/>
          <a:ext cx="8128000" cy="1577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8" name="文档" r:id="rId8" imgW="3893887" imgH="755973" progId="Word.Document.12">
                  <p:embed/>
                </p:oleObj>
              </mc:Choice>
              <mc:Fallback>
                <p:oleObj name="文档" r:id="rId8" imgW="3893887" imgH="755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17783"/>
                        <a:ext cx="8128000" cy="1577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2747525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语言直露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惊心动魄。李陵劝降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攻心为上。他以朋友的身份推心置腹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处处为苏武着想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又辅之以自己的遭遇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更使他的劝降具有说服力。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对于卫律和李陵的劝降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苏武的回答在措辞和态度上有什么不同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面对不可一世的卫律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苏武正气凛然、怒目呵斥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措辞坚决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与对方进行激烈的斗争。而面对李陵时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苏武一方面有悲在心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为故友感到惋惜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措辞较柔和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另一方面坚持心中的原则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在投降问题上说话斩钉截铁、毫不退让。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209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080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学习传记写人的手法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课文在写人时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有详有略。本文主人公是谁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哪几个人物写得详细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哪些人物写得简略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83895"/>
              </p:ext>
            </p:extLst>
          </p:nvPr>
        </p:nvGraphicFramePr>
        <p:xfrm>
          <a:off x="508000" y="2996952"/>
          <a:ext cx="8128000" cy="1964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2" name="文档" r:id="rId8" imgW="3893887" imgH="941727" progId="Word.Document.12">
                  <p:embed/>
                </p:oleObj>
              </mc:Choice>
              <mc:Fallback>
                <p:oleObj name="文档" r:id="rId8" imgW="3893887" imgH="9417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96952"/>
                        <a:ext cx="8128000" cy="1964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50721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张胜、卫律、李陵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侧面反衬传主品格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单于、汉使者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略写勾勒故事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5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苏武入胡遭遇变故曾两度欲引刀自决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后来被困地窖、牧羊北海时却又千方百计要活下去。这前后不一的做法是否矛盾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会不会影响他爱国志士的光辉形象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也不会影响苏武的形象。引刀自绝是表示坚决不投降的决心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坚强地活下去是打消匈奴摧毁其肉体、征服其意志的念头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同样是在维护尊严。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卫律、李陵同是汉朝的叛徒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他们的性格特征有什么不同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654064"/>
              </p:ext>
            </p:extLst>
          </p:nvPr>
        </p:nvGraphicFramePr>
        <p:xfrm>
          <a:off x="508000" y="4228041"/>
          <a:ext cx="8128000" cy="1577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0" name="文档" r:id="rId8" imgW="3893887" imgH="755973" progId="Word.Document.12">
                  <p:embed/>
                </p:oleObj>
              </mc:Choice>
              <mc:Fallback>
                <p:oleObj name="文档" r:id="rId8" imgW="3893887" imgH="755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4228041"/>
                        <a:ext cx="8128000" cy="1577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537130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卖国求荣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傲慢无礼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阴险狡诈。李陵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对汉朝还有感情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对自己叛国的行为也深感羞愧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但他意志不坚定。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本文塑造了一个怎样的苏武形象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简要谈谈你的理解。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苏武有清醒的外交意识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待人接物不卑不亢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面对威逼利诱坚贞不二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长达十九年守节不移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表现了富贵不能淫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贫贱不能移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威武不能屈的民族气节。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090818"/>
              </p:ext>
            </p:extLst>
          </p:nvPr>
        </p:nvGraphicFramePr>
        <p:xfrm>
          <a:off x="508000" y="1556792"/>
          <a:ext cx="8128000" cy="4146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文档" r:id="rId4" imgW="3998962" imgH="2040048" progId="Word.Document.12">
                  <p:embed/>
                </p:oleObj>
              </mc:Choice>
              <mc:Fallback>
                <p:oleObj name="文档" r:id="rId4" imgW="3998962" imgH="20400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146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80928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本文是如何运用对比映衬手法来塑造苏武这一形象的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文中有与张胜的对比、与卫律的对比、与李陵的对比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注意这些对比角度不同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908893"/>
              </p:ext>
            </p:extLst>
          </p:nvPr>
        </p:nvGraphicFramePr>
        <p:xfrm>
          <a:off x="508000" y="1786448"/>
          <a:ext cx="8128000" cy="4943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6" name="文档" r:id="rId8" imgW="3922675" imgH="2386356" progId="Word.Document.12">
                  <p:embed/>
                </p:oleObj>
              </mc:Choice>
              <mc:Fallback>
                <p:oleObj name="文档" r:id="rId8" imgW="3922675" imgH="2386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86448"/>
                        <a:ext cx="8128000" cy="4943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257743"/>
            <a:ext cx="173957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419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我们应该怎样看待苏武的忠君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苏武的忠君是否带有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要历史地看待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辩证地分析。我们既不能苛求古人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也不能一概而论。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苏武的忠诚不能说是愚忠。首先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他忠诚的对象是国家是人民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身为汉使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当卷入匈奴的政变时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他首先想到的是自己的汉使身份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不能引起汉匈两国不必要的误会和纷争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他甚至愿意以性命来平息祸端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可见他是把边界的和平、国家的利益放在第一位的。其次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他保持民族气节十九年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始终忠贞如一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这种忠诚表面看起来是对汉武帝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但实际上是对国家人民的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因为汉武帝代表的是汉朝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是国家和民族。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但是苏武的忠诚里也有愚忠的成分。比如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李陵劝降时曾经提到苏武的两个兄弟尽心为国却枉死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但苏武却一味坚持汉武帝对他们父子有莫大的提拔之恩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因此愿意为皇帝肝脑涂地。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4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357780"/>
              </p:ext>
            </p:extLst>
          </p:nvPr>
        </p:nvGraphicFramePr>
        <p:xfrm>
          <a:off x="508000" y="2172188"/>
          <a:ext cx="8128000" cy="2767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0" name="文档" r:id="rId8" imgW="3837032" imgH="1306394" progId="Word.Document.12">
                  <p:embed/>
                </p:oleObj>
              </mc:Choice>
              <mc:Fallback>
                <p:oleObj name="文档" r:id="rId8" imgW="3837032" imgH="13063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72188"/>
                        <a:ext cx="8128000" cy="2767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072714"/>
              </p:ext>
            </p:extLst>
          </p:nvPr>
        </p:nvGraphicFramePr>
        <p:xfrm>
          <a:off x="508000" y="1174718"/>
          <a:ext cx="8128000" cy="5528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6" name="文档" r:id="rId8" imgW="3960819" imgH="2694505" progId="Word.Document.12">
                  <p:embed/>
                </p:oleObj>
              </mc:Choice>
              <mc:Fallback>
                <p:oleObj name="文档" r:id="rId8" imgW="3960819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74718"/>
                        <a:ext cx="8128000" cy="5528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6263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351587"/>
              </p:ext>
            </p:extLst>
          </p:nvPr>
        </p:nvGraphicFramePr>
        <p:xfrm>
          <a:off x="508000" y="1144892"/>
          <a:ext cx="8128000" cy="5751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1" name="文档" r:id="rId8" imgW="3875895" imgH="2743823" progId="Word.Document.12">
                  <p:embed/>
                </p:oleObj>
              </mc:Choice>
              <mc:Fallback>
                <p:oleObj name="文档" r:id="rId8" imgW="3875895" imgH="2743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4892"/>
                        <a:ext cx="8128000" cy="5751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237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153309"/>
              </p:ext>
            </p:extLst>
          </p:nvPr>
        </p:nvGraphicFramePr>
        <p:xfrm>
          <a:off x="508000" y="1160899"/>
          <a:ext cx="8128000" cy="5602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5" name="文档" r:id="rId8" imgW="3837032" imgH="2645186" progId="Word.Document.12">
                  <p:embed/>
                </p:oleObj>
              </mc:Choice>
              <mc:Fallback>
                <p:oleObj name="文档" r:id="rId8" imgW="3837032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60899"/>
                        <a:ext cx="8128000" cy="5602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0100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271807"/>
              </p:ext>
            </p:extLst>
          </p:nvPr>
        </p:nvGraphicFramePr>
        <p:xfrm>
          <a:off x="508000" y="1099793"/>
          <a:ext cx="8128000" cy="5796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文档" r:id="rId4" imgW="3846388" imgH="2743823" progId="Word.Document.12">
                  <p:embed/>
                </p:oleObj>
              </mc:Choice>
              <mc:Fallback>
                <p:oleObj name="文档" r:id="rId4" imgW="3846388" imgH="2743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99793"/>
                        <a:ext cx="8128000" cy="57966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12" name="矩形 11">
            <a:hlinkClick r:id="rId9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</p:spTree>
    <p:extLst>
      <p:ext uri="{BB962C8B-B14F-4D97-AF65-F5344CB8AC3E}">
        <p14:creationId xmlns:p14="http://schemas.microsoft.com/office/powerpoint/2010/main" val="2450201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55267"/>
              </p:ext>
            </p:extLst>
          </p:nvPr>
        </p:nvGraphicFramePr>
        <p:xfrm>
          <a:off x="511175" y="1176545"/>
          <a:ext cx="8240713" cy="559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文档" r:id="rId8" imgW="3915478" imgH="2654186" progId="Word.Document.12">
                  <p:embed/>
                </p:oleObj>
              </mc:Choice>
              <mc:Fallback>
                <p:oleObj name="文档" r:id="rId8" imgW="3915478" imgH="2654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1175" y="1176545"/>
                        <a:ext cx="8240713" cy="5592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91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671908"/>
              </p:ext>
            </p:extLst>
          </p:nvPr>
        </p:nvGraphicFramePr>
        <p:xfrm>
          <a:off x="508000" y="1340768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257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35.eps" descr="id:214748811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59725" y="1340768"/>
            <a:ext cx="6048672" cy="497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870759"/>
              </p:ext>
            </p:extLst>
          </p:nvPr>
        </p:nvGraphicFramePr>
        <p:xfrm>
          <a:off x="508000" y="1340768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091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555849"/>
              </p:ext>
            </p:extLst>
          </p:nvPr>
        </p:nvGraphicFramePr>
        <p:xfrm>
          <a:off x="508000" y="2587500"/>
          <a:ext cx="8128000" cy="193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文档" r:id="rId8" imgW="3837032" imgH="914728" progId="Word.Document.12">
                  <p:embed/>
                </p:oleObj>
              </mc:Choice>
              <mc:Fallback>
                <p:oleObj name="文档" r:id="rId8" imgW="3837032" imgH="9147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587500"/>
                        <a:ext cx="8128000" cy="193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562341"/>
              </p:ext>
            </p:extLst>
          </p:nvPr>
        </p:nvGraphicFramePr>
        <p:xfrm>
          <a:off x="508000" y="1174718"/>
          <a:ext cx="8128000" cy="5569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9" name="文档" r:id="rId8" imgW="4002921" imgH="2743823" progId="Word.Document.12">
                  <p:embed/>
                </p:oleObj>
              </mc:Choice>
              <mc:Fallback>
                <p:oleObj name="文档" r:id="rId8" imgW="4002921" imgH="2743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74718"/>
                        <a:ext cx="8128000" cy="5569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1655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841394"/>
              </p:ext>
            </p:extLst>
          </p:nvPr>
        </p:nvGraphicFramePr>
        <p:xfrm>
          <a:off x="508000" y="1721691"/>
          <a:ext cx="8128000" cy="3723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name="文档" r:id="rId8" imgW="3884531" imgH="1779777" progId="Word.Document.12">
                  <p:embed/>
                </p:oleObj>
              </mc:Choice>
              <mc:Fallback>
                <p:oleObj name="文档" r:id="rId8" imgW="3884531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21691"/>
                        <a:ext cx="8128000" cy="3723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328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316423"/>
              </p:ext>
            </p:extLst>
          </p:nvPr>
        </p:nvGraphicFramePr>
        <p:xfrm>
          <a:off x="508000" y="1139877"/>
          <a:ext cx="8128000" cy="5695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7" name="文档" r:id="rId8" imgW="3914039" imgH="2743823" progId="Word.Document.12">
                  <p:embed/>
                </p:oleObj>
              </mc:Choice>
              <mc:Fallback>
                <p:oleObj name="文档" r:id="rId8" imgW="3914039" imgH="2743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39877"/>
                        <a:ext cx="8128000" cy="5695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467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63556"/>
              </p:ext>
            </p:extLst>
          </p:nvPr>
        </p:nvGraphicFramePr>
        <p:xfrm>
          <a:off x="508000" y="1171916"/>
          <a:ext cx="8128000" cy="5602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文档" r:id="rId8" imgW="3837032" imgH="2645186" progId="Word.Document.12">
                  <p:embed/>
                </p:oleObj>
              </mc:Choice>
              <mc:Fallback>
                <p:oleObj name="文档" r:id="rId8" imgW="3837032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71916"/>
                        <a:ext cx="8128000" cy="5602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85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538527"/>
              </p:ext>
            </p:extLst>
          </p:nvPr>
        </p:nvGraphicFramePr>
        <p:xfrm>
          <a:off x="508000" y="1178496"/>
          <a:ext cx="8128000" cy="5523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文档" r:id="rId8" imgW="3964777" imgH="2694505" progId="Word.Document.12">
                  <p:embed/>
                </p:oleObj>
              </mc:Choice>
              <mc:Fallback>
                <p:oleObj name="文档" r:id="rId8" imgW="3964777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78496"/>
                        <a:ext cx="8128000" cy="5523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2083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83677"/>
              </p:ext>
            </p:extLst>
          </p:nvPr>
        </p:nvGraphicFramePr>
        <p:xfrm>
          <a:off x="508000" y="1159716"/>
          <a:ext cx="8128000" cy="5692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name="文档" r:id="rId8" imgW="3846388" imgH="2694505" progId="Word.Document.12">
                  <p:embed/>
                </p:oleObj>
              </mc:Choice>
              <mc:Fallback>
                <p:oleObj name="文档" r:id="rId8" imgW="3846388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59716"/>
                        <a:ext cx="8128000" cy="5692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702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937104"/>
              </p:ext>
            </p:extLst>
          </p:nvPr>
        </p:nvGraphicFramePr>
        <p:xfrm>
          <a:off x="508000" y="1340768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2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695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663023"/>
              </p:ext>
            </p:extLst>
          </p:nvPr>
        </p:nvGraphicFramePr>
        <p:xfrm>
          <a:off x="508000" y="1340768"/>
          <a:ext cx="8128000" cy="4680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6" name="文档" r:id="rId8" imgW="3884531" imgH="2237321" progId="Word.Document.12">
                  <p:embed/>
                </p:oleObj>
              </mc:Choice>
              <mc:Fallback>
                <p:oleObj name="文档" r:id="rId8" imgW="3884531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680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330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汉朝自高祖刘邦白登之围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历经惠帝、高后、文帝、景帝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几十年中始终面临着匈奴的威胁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但是国家还需要积累实力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便一直隐忍不发。经过六十多年的休养生息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尤其是文帝、景帝在位的四十年里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国家日益发展富强起来。武帝即位后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对匈奴发起反击的时机已经成熟。而匈奴作为一个流窜于塞北大漠的野蛮部落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生产极其落后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要靠互相兼并、抢掠、侵略获取财富来补充他们的需要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因而人人好战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人人利战。汉朝则与此相反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对匈奴发动战争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从财物上考量实际就是得不偿失。每一次军事行动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都要拿出大量的军费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这对帝国的财政造成极大的压力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势必也会影响到国家的经济发展和人民生活。所以在取得了几次胜利后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转而重视结盟。恰好匈奴单于有意示好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汉朝也想趁机和解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这便构成了苏武出使匈奴的背景。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786805"/>
              </p:ext>
            </p:extLst>
          </p:nvPr>
        </p:nvGraphicFramePr>
        <p:xfrm>
          <a:off x="508000" y="1187704"/>
          <a:ext cx="8128000" cy="5575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0" name="文档" r:id="rId8" imgW="3998962" imgH="2743823" progId="Word.Document.12">
                  <p:embed/>
                </p:oleObj>
              </mc:Choice>
              <mc:Fallback>
                <p:oleObj name="文档" r:id="rId8" imgW="3998962" imgH="2743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87704"/>
                        <a:ext cx="8128000" cy="5575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368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404843"/>
              </p:ext>
            </p:extLst>
          </p:nvPr>
        </p:nvGraphicFramePr>
        <p:xfrm>
          <a:off x="508000" y="1629193"/>
          <a:ext cx="8128000" cy="403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4" name="文档" r:id="rId8" imgW="3837032" imgH="1902893" progId="Word.Document.12">
                  <p:embed/>
                </p:oleObj>
              </mc:Choice>
              <mc:Fallback>
                <p:oleObj name="文档" r:id="rId8" imgW="3837032" imgH="19028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29193"/>
                        <a:ext cx="8128000" cy="403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2261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992503"/>
              </p:ext>
            </p:extLst>
          </p:nvPr>
        </p:nvGraphicFramePr>
        <p:xfrm>
          <a:off x="508000" y="1322804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7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22804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061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269417"/>
              </p:ext>
            </p:extLst>
          </p:nvPr>
        </p:nvGraphicFramePr>
        <p:xfrm>
          <a:off x="508000" y="1200434"/>
          <a:ext cx="8128000" cy="5324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1" name="文档" r:id="rId8" imgW="4036746" imgH="2645186" progId="Word.Document.12">
                  <p:embed/>
                </p:oleObj>
              </mc:Choice>
              <mc:Fallback>
                <p:oleObj name="文档" r:id="rId8" imgW="4036746" imgH="2645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00434"/>
                        <a:ext cx="8128000" cy="5324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415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580752"/>
              </p:ext>
            </p:extLst>
          </p:nvPr>
        </p:nvGraphicFramePr>
        <p:xfrm>
          <a:off x="508000" y="1267104"/>
          <a:ext cx="8128000" cy="5042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5" name="文档" r:id="rId8" imgW="3884531" imgH="2409395" progId="Word.Document.12">
                  <p:embed/>
                </p:oleObj>
              </mc:Choice>
              <mc:Fallback>
                <p:oleObj name="文档" r:id="rId8" imgW="3884531" imgH="24093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67104"/>
                        <a:ext cx="8128000" cy="5042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450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726237"/>
              </p:ext>
            </p:extLst>
          </p:nvPr>
        </p:nvGraphicFramePr>
        <p:xfrm>
          <a:off x="508000" y="1322804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9" name="文档" r:id="rId8" imgW="3837032" imgH="2286639" progId="Word.Document.12">
                  <p:embed/>
                </p:oleObj>
              </mc:Choice>
              <mc:Fallback>
                <p:oleObj name="文档" r:id="rId8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22804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7279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779497"/>
              </p:ext>
            </p:extLst>
          </p:nvPr>
        </p:nvGraphicFramePr>
        <p:xfrm>
          <a:off x="508000" y="1533764"/>
          <a:ext cx="8128000" cy="455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3" name="文档" r:id="rId8" imgW="4074890" imgH="2286639" progId="Word.Document.12">
                  <p:embed/>
                </p:oleObj>
              </mc:Choice>
              <mc:Fallback>
                <p:oleObj name="文档" r:id="rId8" imgW="4074890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33764"/>
                        <a:ext cx="8128000" cy="4559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278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451052"/>
              </p:ext>
            </p:extLst>
          </p:nvPr>
        </p:nvGraphicFramePr>
        <p:xfrm>
          <a:off x="508000" y="1484784"/>
          <a:ext cx="8128000" cy="4318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7" name="文档" r:id="rId8" imgW="3884531" imgH="2063807" progId="Word.Document.12">
                  <p:embed/>
                </p:oleObj>
              </mc:Choice>
              <mc:Fallback>
                <p:oleObj name="文档" r:id="rId8" imgW="3884531" imgH="20638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318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042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280038"/>
              </p:ext>
            </p:extLst>
          </p:nvPr>
        </p:nvGraphicFramePr>
        <p:xfrm>
          <a:off x="508000" y="1218786"/>
          <a:ext cx="8128000" cy="5326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1" name="文档" r:id="rId8" imgW="3846388" imgH="2520991" progId="Word.Document.12">
                  <p:embed/>
                </p:oleObj>
              </mc:Choice>
              <mc:Fallback>
                <p:oleObj name="文档" r:id="rId8" imgW="3846388" imgH="2520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218786"/>
                        <a:ext cx="8128000" cy="53269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942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819941"/>
              </p:ext>
            </p:extLst>
          </p:nvPr>
        </p:nvGraphicFramePr>
        <p:xfrm>
          <a:off x="508000" y="3123874"/>
          <a:ext cx="8128000" cy="86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5" name="文档" r:id="rId8" imgW="3837032" imgH="407866" progId="Word.Document.12">
                  <p:embed/>
                </p:oleObj>
              </mc:Choice>
              <mc:Fallback>
                <p:oleObj name="文档" r:id="rId8" imgW="3837032" imgH="4078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123874"/>
                        <a:ext cx="8128000" cy="864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228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(32—92),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我国东汉著名史学家、文学家。字孟坚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东汉安陵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人。少年时就能作文诵诗赋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长大后博览群书。汉和帝永元元年初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班固随大将军窦宪出征匈奴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为中护军。后来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班固因窦宪专权受到株连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死于狱中。代表作有《汉书》《两都赋》《咏史诗》。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《汉书》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我国第一部纪传体断代史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记叙了自汉高祖刘邦元年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至王莽地皇四年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年的历史。全书有十二本纪、八表、十志、七十列传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共一百篇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八十余万字。其中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八表和十志中的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是班固死后由班昭和马续续写的。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092009"/>
              </p:ext>
            </p:extLst>
          </p:nvPr>
        </p:nvGraphicFramePr>
        <p:xfrm>
          <a:off x="508000" y="1461268"/>
          <a:ext cx="8128000" cy="4560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8" name="文档" r:id="rId8" imgW="3837032" imgH="2152004" progId="Word.Document.12">
                  <p:embed/>
                </p:oleObj>
              </mc:Choice>
              <mc:Fallback>
                <p:oleObj name="文档" r:id="rId8" imgW="3837032" imgH="21520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61268"/>
                        <a:ext cx="8128000" cy="4560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3862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464208"/>
              </p:ext>
            </p:extLst>
          </p:nvPr>
        </p:nvGraphicFramePr>
        <p:xfrm>
          <a:off x="508000" y="2669889"/>
          <a:ext cx="8128000" cy="1772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3" name="文档" r:id="rId8" imgW="3837032" imgH="836610" progId="Word.Document.12">
                  <p:embed/>
                </p:oleObj>
              </mc:Choice>
              <mc:Fallback>
                <p:oleObj name="文档" r:id="rId8" imgW="3837032" imgH="836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69889"/>
                        <a:ext cx="8128000" cy="1772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594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523232"/>
              </p:ext>
            </p:extLst>
          </p:nvPr>
        </p:nvGraphicFramePr>
        <p:xfrm>
          <a:off x="508000" y="1334797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7" name="文档" r:id="rId8" imgW="3846388" imgH="2286639" progId="Word.Document.12">
                  <p:embed/>
                </p:oleObj>
              </mc:Choice>
              <mc:Fallback>
                <p:oleObj name="文档" r:id="rId8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34797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593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468250"/>
              </p:ext>
            </p:extLst>
          </p:nvPr>
        </p:nvGraphicFramePr>
        <p:xfrm>
          <a:off x="508000" y="1407356"/>
          <a:ext cx="8128000" cy="4541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1" name="文档" r:id="rId8" imgW="3914039" imgH="2187643" progId="Word.Document.12">
                  <p:embed/>
                </p:oleObj>
              </mc:Choice>
              <mc:Fallback>
                <p:oleObj name="文档" r:id="rId8" imgW="3914039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07356"/>
                        <a:ext cx="8128000" cy="4541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0083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890627"/>
              </p:ext>
            </p:extLst>
          </p:nvPr>
        </p:nvGraphicFramePr>
        <p:xfrm>
          <a:off x="508000" y="1412776"/>
          <a:ext cx="8128000" cy="47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35" name="文档" r:id="rId8" imgW="3837032" imgH="2237321" progId="Word.Document.12">
                  <p:embed/>
                </p:oleObj>
              </mc:Choice>
              <mc:Fallback>
                <p:oleObj name="文档" r:id="rId8" imgW="3837032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7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859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张骞出使西域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汉中人也。建元中为郎。时匈奴降者言匈奴破月氏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以其头为饮器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月氏遁而怨匈奴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无与共击之。汉方欲事灭胡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闻此言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欲通使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道必更匈奴中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乃募能使者。骞以郎应募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使月氏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与堂邑氏奴甘父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俱出陇西。径匈奴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匈奴得之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传诣单于。单于曰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月氏在吾北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汉何以得往使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吾欲使越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汉肯听我乎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留骞十余岁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予妻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然骞持汉节不失。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居匈奴西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骞因与其属亡向月氏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西走数十日至大宛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。大宛闻汉之饶财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欲通不得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问欲何之。骞曰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为汉使月氏而为匈奴所闭道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唯王使人道送我。诚得至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汉之赂遗王财物不可胜言。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大宛以为然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遣骞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为发译道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抵康居。康居传致大月氏。大月氏王已为胡所杀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立其夫人为王。既臣大夏而君之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地肥饶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志安乐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又自以远远汉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殊无报胡之心。骞从月氏至大夏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竟不能得月氏要领。留岁余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欲从羌中归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复为匈奴所得。留岁余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骞与胡妻及堂邑父俱亡归汉。拜骞太中大夫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堂邑父为奉使君。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骞为人强力宽大信人蛮夷爱之堂邑父胡人善射穷急射禽兽给食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骞行时百余人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去十三岁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唯二人得还。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3558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原住敦煌、祁连山一代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汉文帝时被匈奴击败西走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到达今阿姆河流域建立王朝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称大月氏。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堂邑氏奴甘父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堂邑氏的奴仆名叫甘父的。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古代中亚国名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大宛国大概在今费尔干纳盆地。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张骞是汉中人。建元年间被任命为郎官。那时匈奴投降过来的人说匈奴攻破月氏王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并且用月氏王的头颅做酒器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月氏因此逃亡而且怨恨匈奴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就是苦于没有人和他们一起打击匈奴。汉王朝正想发动消灭匈奴的战争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听说此言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就想派人出使月氏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可匈奴国又是必经之路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于是就招募能够出使的人。张骞以郎官的身份应募出使月氏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与堂邑氏的奴仆甘父一起离开陇西。途经匈奴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被匈奴人截获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用传车送到单于那里。单于说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月氏在我的北边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汉朝人怎么能往那儿出使呢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我如果想派人出使南越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汉朝肯任凭我们的人经过吗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扣留张骞十多年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给他娶妻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并生了儿子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然而张骞仍持汉节不失使者身份。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8397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1171"/>
            <a:ext cx="8168456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因居住在匈奴西部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张骞趁机带领他的部属一起向月氏逃亡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往西跑了几十天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到了大宛。大宛听说汉朝财物丰富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想和汉朝交往可找不到机会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见到张骞非常高兴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问他要到哪里去。张骞说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替汉朝出使月氏而被匈奴封锁道路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不让通行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现在逃亡到贵国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希望大王能派人带路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送我们去。假如能够到达月氏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我们返回汉朝后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汉朝送给大王的财物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一定多得不可尽言。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大宛认为可以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就送他们去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并为他们派遣了翻译和向导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送到康居。康居用传车将他们送到大月氏。这时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原来的大月氏王已被匈奴所杀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立了他的夫人为王。大月氏已经使大夏臣服并统治着它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他们那里土地肥沃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出产丰富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没有侵扰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心境悠闲安乐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又自认为距离汉朝遥远而不想亲近汉朝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全然没有向匈奴报仇的意思。张骞从月氏到大夏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始终得不到月氏王明确的表示。逗留一年多后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只得返程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想从羌人居住的地方回到汉朝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又被匈奴截获。扣留一年多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碰巧单于死了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匈奴国内混乱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张骞便带着他匈奴籍的妻子以及堂邑甘父一起逃跑回到了汉朝。朝廷授予他太中大夫官职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堂邑甘父也当上了奉使君。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49591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5091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390837"/>
              </p:ext>
            </p:extLst>
          </p:nvPr>
        </p:nvGraphicFramePr>
        <p:xfrm>
          <a:off x="508000" y="1534758"/>
          <a:ext cx="8128000" cy="578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文档" r:id="rId7" imgW="3893887" imgH="2772622" progId="Word.Document.12">
                  <p:embed/>
                </p:oleObj>
              </mc:Choice>
              <mc:Fallback>
                <p:oleObj name="文档" r:id="rId7" imgW="3893887" imgH="27726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34758"/>
                        <a:ext cx="8128000" cy="578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张骞这个人性格坚强而有毅力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度量宽大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对人讲信用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蛮人很喜爱他。堂邑甘父是匈奴人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善于射箭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处境窘迫的时候就射捕禽兽来供给食用。当初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张骞出发时有一百多人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离汉十三年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只有他们二人得以回还。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69835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21245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张骞是在汉朝准备联合月氏夹攻匈奴的情况下出使的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当时月氏为匈奴所败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也准备联合汉朝一同对付匈奴。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在张骞出使月氏的途中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必经匈奴的领地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被匈奴扣押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这一去就是十年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但是张骞没有忘记自己的使命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时刻寻找离开匈奴的机会。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大宛一向听说汉朝的富庶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只是不能和汉通使。张骞的到来使大宛王十分高兴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这是大宛王派人护送张骞前往康居寻找月氏的原因。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十余年后的月氏今非昔比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此时的月氏已经没有了报复匈奴的想法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对张骞提出的建议最终也没有明确回答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张骞只好从大夏返回。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月氏为匈奴所败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也准备联合汉朝一同对付匈奴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说法缺少依据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无与共击之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3913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给文中画波浪线的文字断句。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骞为人强力宽大信人蛮夷爱之堂邑父胡人善射穷急射禽兽给食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骞为人强力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宽大信人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蛮夷爱之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堂邑父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穷急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射禽兽给食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51596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对苦难的忍耐能持续多久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问一问苍穹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对寂寞的坚守能持续多久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滚滚红尘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斗转星移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熙来攘往的人群中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谁能挺胸昂首、心不跳脸不红来一声斩钉截铁的回答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两千年前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苏武用十九年大好时光演绎的那份坚守更显得凄婉动人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士有舍生取义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杀身成仁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苏武慨然选择了从容赴死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可死却是那样不遂人愿。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张胜、常惠共同阻止了他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单于使卫律召武受辞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引佩刀自刺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半日复息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面对卫律高高举起的利剑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张胜腿软请降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但苏武固自岿然不动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死有何惧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死则死耳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何必拖泥带水。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抱定必死之心的苏武却拖泥带水地活了下来。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重伤的苏武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身陷大窖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没吃没喝。天可怜见他苏武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下起了雪。苏武就卧病啮雪吞毡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竟奇迹般地没有死掉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单于以为苏武有神灵护佑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不可忤逆天意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就把他放逐到遥迢的北海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就让时间来证明一切吧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就让北海的风雪尘沙去打磨这个硬气的大汉臣子的棱角吧。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他的这一决定为我们炎黄子孙留下了一道永恒而亮丽的风景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浩浩大漠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茫茫荒原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青青碧空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猎猎朔风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须发尽白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沉默倔强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手杖汉节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羝羊为伴。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他的这一选择为我们华夏儿女留下了一笔酸涩而丰厚的财富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离合悲欢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长夜寒冬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该抛则抛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该忘则忘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该受则受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该忍则忍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心如铁石。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水往低处流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人该往高处走、阔处走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可不义之荣华富贵于你如浮云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早已被抛到九霄云外。不错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无情未必真豪杰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你眼中没有望断天涯路的白发娘亲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没有手足兄弟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没有结发妻子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没有可爱的儿女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你似乎忘记了有情未必不丈夫。你抛的抛了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忘的忘了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你驱赶自己走上一条看似有去无回的不归路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去经历苦难寂寞的炼狱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去完成瀚海青天日日夜夜千年不变的守望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只为自己是一介大汉的臣子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莎翁说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所以我要伤害你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因为我要成就你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所以我要惩罚你。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老天之所以伤你甚深、罚你太重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就是因为太爱你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要借你创作不朽的经典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成就一个关于坚守的不朽传奇。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6424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人不是不可以忍受苦难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当那苦难能变成一笔财富的时候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完全有可能战胜苦难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人不是不可以坚守寂寞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当那寂寞能铸造一份辉煌的时候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人完全有可能超越寂寞。可怕的是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当苦难可能只是苦难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寂寞可能只是寂寞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古往今来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普天之下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能有多少人会本真地忍受这份苦难、坚守这份寂寞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我把坚守的桂冠授予你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瀚海青天日里夜里高贵坚守的汉臣苏武。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904707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为话题的考场作文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作者能在有限的时间内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把苏武的材料演绎诠释成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且文采斐然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主体鲜明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实属不易。文章采用设问的方式开头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紧紧扣住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为下文的展开做好了铺垫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两千年前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苏武用十九年大好时光演绎的那份坚守更显得凄婉动人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独立成段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统领下文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鲜明地亮出了自己的观点。在文章的主体部分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人称的变换加强了抒情的成分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对偶、排比、引用等手法的使用使文章气势酣畅、语言华美。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39227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《苏武传》中有这样几个细节不能忘记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当苏武与其副使张胜同被单于扣留后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面对单于的威逼利诱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苏武选择了精忠报国、宁死不屈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而张胜选择了屈辱的投降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当卫律劝降时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苏武毅然决然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空以身膏草野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也不卖国求荣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享受富贵。苏武面对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拥众数万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马畜弥山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富贵如此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他心志不乱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的苦难的磨砺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他十九年如一日地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杖汉节牧羊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卧起操持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节旄尽落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。他在异常艰苦的北海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渴饮雪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饥吞毡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却持汉节牧羊不辍。以常理推想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对宁死不屈的苏武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单于不可能不杀他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但正是由于苏武的这种节操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赢得了单于的尊重和历史上的美名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品节是最令人起敬的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拥有高尚的品节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无论是当时的敌人还是后人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都会对你肃然起敬。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品节、精神、气节、尊严等。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一个人能否成功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能否成为英雄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当然有偶然因素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但自身的因素更为重要。苏武的身上有着许许多多可贵的品质。他勇敢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沉稳大气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不畏强暴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牢记使命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忠君爱民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更可贵的是他能始终坚守自己的信仰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永不放弃报效祖国的理想。他能在理想与现实的抉择之中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毅然选择宁折不屈的理想。他因此耐得住北海的凄风苦雨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耐得住饥饿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耐得住永无尽头的放羊生活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耐得住卫律一声声威逼利诱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耐得住李陵一句句令他催心肠断的苦苦劝降。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品节、理想、坚守、选择等。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742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毛织的毡毯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收藏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空自苦亡人之地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信义安所见乎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请毕今日之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(“    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因泣下霑衿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与武决去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辞别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马灌书宋.eps" descr="id:214748814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581624" y="4243122"/>
            <a:ext cx="278572" cy="278572"/>
          </a:xfrm>
          <a:prstGeom prst="rect">
            <a:avLst/>
          </a:prstGeom>
        </p:spPr>
      </p:pic>
      <p:pic>
        <p:nvPicPr>
          <p:cNvPr id="11" name="马灌书宋.eps" descr="id:214748814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094790" y="4232105"/>
            <a:ext cx="278572" cy="2785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40408" y="215638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7852" y="215638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01894" y="255890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80355" y="2558903"/>
            <a:ext cx="135479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33887" y="296390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01331" y="296390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85415" y="337004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52859" y="337004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06850" y="3772562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74294" y="377256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06850" y="416406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74294" y="416406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20142" y="456658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7980" y="4566720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63611" y="497920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31055" y="497920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对比、映衬手法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对比是把两个相对或相反的事物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或者一个事物的两个不同方面并举出来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相互比较的一种修辞方式。对比的作用在于同时使好的显得更好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坏的显得更坏。为了突出主要事物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先描写与之有关的事物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作为陪衬烘托的修辞手法叫作衬托。这种修辞手法按主要事物和衬托事物之间所呈现出来的关系不同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分为正衬和反衬两种。所谓反衬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就是利用与主要形象相反、相异的次要形象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从反面衬托主要形象。这种手法与对比相似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但对比的两个事物的关系是并列的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不分主次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衬托的两个事物可以明显地分出衬托事物和被衬托事物来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有主次、偏正之分。《苏武传》这两种手法多有运用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要注意区分。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将人物置于对比之中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是传记或小说塑造人物常用的方法之一。请借鉴本文的手法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力求通过对比表现人物的某些特点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在高中阶段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有两位国宝级的老师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让我一直难以忘记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一位是化学王老师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一位是数学周老师。王老师人邋遢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冬天是清一色的灰色羽绒服、灰裤子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灰白色的头发上有时戴上一个灰色鸭舌帽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夏天更简单了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一件灰色的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恤加灰色的长裤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脸也被晒得灰不溜秋的。人不光鲜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课精彩。题目经他一讲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好像发生化学反应一样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没有不溶解的。他对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的发音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至今想来都好笑。周老师人帅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鞋子是别致的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衣服是新潮的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头发是油亮的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清瘦脸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白面皮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金丝眼镜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江南口音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多岁的人了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讲课一丝不苟。最让人称绝的是画图从不用尺子、圆规一类的器械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随手一画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标准极了。他的讲课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正像王小玉说书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丝丝入耳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妙不可言。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92783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58159"/>
              </p:ext>
            </p:extLst>
          </p:nvPr>
        </p:nvGraphicFramePr>
        <p:xfrm>
          <a:off x="508000" y="2276872"/>
          <a:ext cx="8128000" cy="265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5" name="文档" r:id="rId7" imgW="3837032" imgH="1253116" progId="Word.Document.12">
                  <p:embed/>
                </p:oleObj>
              </mc:Choice>
              <mc:Fallback>
                <p:oleObj name="文档" r:id="rId7" imgW="3837032" imgH="1253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76872"/>
                        <a:ext cx="8128000" cy="265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674853" y="2331957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4785" y="2863953"/>
            <a:ext cx="8925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74852" y="3406966"/>
            <a:ext cx="39934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99782" y="3934284"/>
            <a:ext cx="20544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35844" y="4490389"/>
            <a:ext cx="1188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758611"/>
              </p:ext>
            </p:extLst>
          </p:nvPr>
        </p:nvGraphicFramePr>
        <p:xfrm>
          <a:off x="508000" y="1237442"/>
          <a:ext cx="8128000" cy="530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文档" r:id="rId7" imgW="3837032" imgH="2506231" progId="Word.Document.12">
                  <p:embed/>
                </p:oleObj>
              </mc:Choice>
              <mc:Fallback>
                <p:oleObj name="文档" r:id="rId7" imgW="3837032" imgH="2506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37442"/>
                        <a:ext cx="8128000" cy="5309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430889" y="1281510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6070" y="1844824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0889" y="2370914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1209" y="2852936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4008" y="3429000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123728" y="3955090"/>
            <a:ext cx="20361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515742" y="4516277"/>
            <a:ext cx="2565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07071" y="5028264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22730" y="5550283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65845" y="6093296"/>
            <a:ext cx="5498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316</TotalTime>
  <Words>4427</Words>
  <Application>Microsoft Office PowerPoint</Application>
  <PresentationFormat>全屏显示(4:3)</PresentationFormat>
  <Paragraphs>381</Paragraphs>
  <Slides>71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4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12　苏　武　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45</cp:revision>
  <dcterms:created xsi:type="dcterms:W3CDTF">2015-04-23T00:36:31Z</dcterms:created>
  <dcterms:modified xsi:type="dcterms:W3CDTF">2016-11-15T03:18:15Z</dcterms:modified>
</cp:coreProperties>
</file>