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68" r:id="rId2"/>
    <p:sldId id="265" r:id="rId3"/>
    <p:sldId id="369" r:id="rId4"/>
    <p:sldId id="370" r:id="rId5"/>
    <p:sldId id="371" r:id="rId6"/>
    <p:sldId id="359" r:id="rId7"/>
    <p:sldId id="372" r:id="rId8"/>
    <p:sldId id="373" r:id="rId9"/>
    <p:sldId id="374" r:id="rId10"/>
    <p:sldId id="379" r:id="rId11"/>
    <p:sldId id="375" r:id="rId12"/>
    <p:sldId id="376" r:id="rId13"/>
    <p:sldId id="377" r:id="rId14"/>
    <p:sldId id="275" r:id="rId15"/>
    <p:sldId id="380" r:id="rId16"/>
    <p:sldId id="381" r:id="rId17"/>
    <p:sldId id="382" r:id="rId18"/>
    <p:sldId id="383" r:id="rId19"/>
    <p:sldId id="361" r:id="rId20"/>
    <p:sldId id="384" r:id="rId21"/>
    <p:sldId id="385" r:id="rId22"/>
    <p:sldId id="386" r:id="rId23"/>
    <p:sldId id="362" r:id="rId24"/>
    <p:sldId id="360" r:id="rId25"/>
    <p:sldId id="387" r:id="rId26"/>
    <p:sldId id="270" r:id="rId27"/>
    <p:sldId id="388" r:id="rId28"/>
    <p:sldId id="389" r:id="rId29"/>
    <p:sldId id="390" r:id="rId30"/>
    <p:sldId id="277" r:id="rId31"/>
    <p:sldId id="391" r:id="rId32"/>
    <p:sldId id="39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87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6.png"/><Relationship Id="rId4" Type="http://schemas.openxmlformats.org/officeDocument/2006/relationships/slide" Target="../slides/slide1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12</a:t>
            </a:r>
            <a:r>
              <a:rPr lang="zh-CN" altLang="zh-CN" sz="1400" dirty="0" smtClean="0"/>
              <a:t>　苏武传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</a:t>
            </a:r>
            <a:r>
              <a:rPr lang="zh-CN" altLang="zh-CN" dirty="0"/>
              <a:t>　苏武传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011215"/>
              </p:ext>
            </p:extLst>
          </p:nvPr>
        </p:nvGraphicFramePr>
        <p:xfrm>
          <a:off x="908496" y="1304017"/>
          <a:ext cx="8128000" cy="526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文档" r:id="rId5" imgW="3839157" imgH="2483723" progId="Word.Document.12">
                  <p:embed/>
                </p:oleObj>
              </mc:Choice>
              <mc:Fallback>
                <p:oleObj name="文档" r:id="rId5" imgW="3839157" imgH="2483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304017"/>
                        <a:ext cx="8128000" cy="526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13652" y="133086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9978" y="189506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4494" y="2420888"/>
            <a:ext cx="137289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9586" y="296848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9066" y="343988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39952" y="3988785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4722" y="4530892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8257" y="5045834"/>
            <a:ext cx="116447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96340" y="5584004"/>
            <a:ext cx="116447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4810" y="6122174"/>
            <a:ext cx="178460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3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191013"/>
              </p:ext>
            </p:extLst>
          </p:nvPr>
        </p:nvGraphicFramePr>
        <p:xfrm>
          <a:off x="908496" y="1268760"/>
          <a:ext cx="8128000" cy="265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文档" r:id="rId5" imgW="3839157" imgH="1253384" progId="Word.Document.12">
                  <p:embed/>
                </p:oleObj>
              </mc:Choice>
              <mc:Fallback>
                <p:oleObj name="文档" r:id="rId5" imgW="3839157" imgH="12533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268760"/>
                        <a:ext cx="8128000" cy="265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89165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272757"/>
              </p:ext>
            </p:extLst>
          </p:nvPr>
        </p:nvGraphicFramePr>
        <p:xfrm>
          <a:off x="262406" y="4393568"/>
          <a:ext cx="8128000" cy="228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文档" r:id="rId7" imgW="3839157" imgH="1080913" progId="Word.Document.12">
                  <p:embed/>
                </p:oleObj>
              </mc:Choice>
              <mc:Fallback>
                <p:oleObj name="文档" r:id="rId7" imgW="3839157" imgH="10809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406" y="4393568"/>
                        <a:ext cx="8128000" cy="228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66568" y="1323190"/>
            <a:ext cx="11465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4968" y="1879536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5462" y="2428444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7726" y="2945467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2729" y="3488521"/>
            <a:ext cx="232258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26016" y="4390250"/>
            <a:ext cx="433989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04995" y="4830412"/>
            <a:ext cx="344696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18446" y="5299670"/>
            <a:ext cx="3695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7623" y="5754893"/>
            <a:ext cx="343030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3694" y="6205941"/>
            <a:ext cx="43555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6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117593"/>
              </p:ext>
            </p:extLst>
          </p:nvPr>
        </p:nvGraphicFramePr>
        <p:xfrm>
          <a:off x="508000" y="2492896"/>
          <a:ext cx="8128000" cy="2558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5" imgW="3839157" imgH="1208736" progId="Word.Document.12">
                  <p:embed/>
                </p:oleObj>
              </mc:Choice>
              <mc:Fallback>
                <p:oleObj name="文档" r:id="rId5" imgW="3839157" imgH="12087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2558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14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乃遣武以中郎将使持节送匈奴使留在汉者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缑王者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昆邪王姊子也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后随浞野侯没胡中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单于子弟发兵与战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皆为陛下所成就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047" y="1719337"/>
            <a:ext cx="135460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3888" y="2121970"/>
            <a:ext cx="79208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0540" y="2524935"/>
            <a:ext cx="79208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1426" y="2924820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85277" y="3325951"/>
            <a:ext cx="1335786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38691" y="3713609"/>
            <a:ext cx="1335786" cy="34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0984" y="4142515"/>
            <a:ext cx="1911200" cy="31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6889" y="4534346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0096" y="4935101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3578" y="5339395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8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武与副中郎将张胜及假吏常惠等募士斥候百余人俱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既至匈奴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置币遗单于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单于益骄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非汉所望也。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这段话介绍了与苏武一同出使的人员组成和当时的社会环境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暗示了苏武将要遭受磨难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同时与本文的结尾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凡随武还者九人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相照应。对这段话含义的理解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要注意古代对人物姓名、官职的称谓方式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以及古汉语的特殊句式。张胜的身份是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副中郎将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常惠是临时充任使臣的属吏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非正式的使臣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募士斥候百余人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是古汉语中常见的定语后置现象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按照现代汉语的陈述方式应为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一百多位招募来的士兵和侦察人员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字后面省略了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这一谓语中心语。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卫律惊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自抱持武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驰召医。凿地为坎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置煴火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覆武其上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蹈其背以出血。武气绝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半日复息。惠等哭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舆归营。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《汉书》叙事繁简得宜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详略得当。在《苏武传》中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这一特点表现得十分鲜明。这一段叙事简约但又不失生动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描述了苏武引刀自刺以后人们惊慌失措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一连串的动词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形象地表现了卫律在苏武自刺后的做法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个动词前后相继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一个紧接着一个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描绘出当时救治苏武十分紧张的情状。救治的结果只用了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个字就交代清楚了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而苏武的随行人员常惠等人的做法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也顺势介绍一笔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惠等哭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舆归营。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就将紧张的救人场面和三方面人物的做法和情况交代得十分清楚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可见《汉书》在叙事方面高超的艺术技巧。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武骂律曰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汝为人臣子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不顾恩义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面对劝降和威逼利诱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苏武不为所动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这段话就是最好的表现。卫律先威之以力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后诱之以利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卑鄙嘴脸尽显。苏武对这一屈节负恩的小人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疾言反诘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先明其身份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再数其卑劣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不顾恩义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继之以叱喝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这短短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气节、力量都表现得淋漓尽致。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4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人生如朝露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何久自苦如此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陵始降时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忽忽如狂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自痛负汉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加以老母系保宫。子卿不欲降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何以过陵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且陛下春秋高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法令亡常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安危不可知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愿听陵计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勿复有云。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李陵与卫律截然不同。卫律所言骄横而无耻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面目凶恶可憎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李陵从私情入手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温和奉劝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倾诉肺腑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但仍难掩变节之羞愧。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陛下春秋高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法令亡常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这是作者借李陵之口表达对汉武帝动辄杀戮大臣的残忍行为的不满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也是《汉书》中少有的批判统治者的思想倾向的表现。此时李陵的心态比较复杂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而作者的描写也很到位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这几句话是这部分最出彩之处。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9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武留匈奴凡十九岁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始以强壮出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须发尽白。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这几句话看似平实记述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细细品味却包含着作者诸多感情。人生不过百年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年何其长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苏武出使时正当壮年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及回归故国时已是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一生大好时光都在煎熬中度过了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作者的叹惋之情溢于言表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而能为信念坚执如此确实令人敬佩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幸而虽历尽磨难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终于完成了使者的任务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维护了国家尊严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且回归故里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作者欣慰之感也见于字里行间。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7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卫律和李陵的劝降有什么不同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文章采用对比的艺术手法有什么作用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卫律劝降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惊心动魄。首先以剑斩虞常和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的罪名胁迫苏武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而苏武很沉稳地进行了针锋相对的回击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本无谋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又非亲属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何谓相坐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维护了国家的声誉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并且在卫律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举剑拟之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时岿然不动。卫律见威胁无效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转以荣华富贵利诱苏武。苏武却趁此机会转守为攻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力斥卫律叛国投敌的可耻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宣扬国家力量的强大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酣畅淋漓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既使卫律折服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又使匈奴不敢轻易加害于他。李陵劝降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攻心为上。他以朋友的身份推心置腹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处处为苏武着想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又辅之以自己的遭遇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更使他的劝降具有很强的说服力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再加上二人深厚的友谊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苏武只要稍有一点杂念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精神就会立即崩溃。苏武的断然拒绝使他的形象更加光辉夺目。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苏武牧羊的故事家喻户晓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苏武的爱国精神千古传唱。本文是记载苏武故事的最原始的脚本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也是中国传记文学中最富有文学性的名篇之一。我们要学习苏武贫贱不能移、威武不能屈的大丈夫气概和强烈的爱国精神。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李陵的劝降及苏武的沉着应对进一步提升了苏武的精神境界。而且李陵的流泪和悲慨也衬托出苏武高风亮节的感人力量。作者以卖国求荣的卫律、懦弱痛苦的李陵与苏武形成对比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他们反复无常的态度更鲜明地表现出苏武持志如一、坚贞不移的高贵品质。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5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苏武在被囚禁流放以前曾自杀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后来又想方设法地活下去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这是否矛盾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并不矛盾。苏武在胡地以维护国家尊严作为自己的崇高使命和行为准则。我们不难明白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匈奴对苏武等人的劝降实际上是与汉朝的一次对峙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关乎国家尊严。事发时他已经意识到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此必及我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是因为事先没有发现副使张胜的阴谋而导致祸及国家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一旦被匈奴审讯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就会给国家带来羞辱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所以要自杀。后来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在审讯时被卫律威逼利诱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他在说完一番大义凛然的话后引刀自刺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一是以行动表示坚决不投降的决心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二是要为国家雪耻。匈奴明白了苏武的决心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知道威权、富贵无法征服他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便要以摧毁苏武肉体的方式来征服其意志。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98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所以苏武采取的反抗方式也由以前的求死而变成以后的求生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他要在各种艰难困苦中坚强地活下去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但活的前提与支柱依然是汉朝使者的身份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杖汉节牧羊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卧起操持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。从全文看来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苏武将生死全然置之度外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一心考虑的是汉朝的荣誉与利益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所以在局势变化的情况下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他的对抗方式也在发生着变化。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4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865882"/>
              </p:ext>
            </p:extLst>
          </p:nvPr>
        </p:nvGraphicFramePr>
        <p:xfrm>
          <a:off x="508000" y="1969393"/>
          <a:ext cx="8128000" cy="3173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7" imgW="3839157" imgH="1497867" progId="Word.Document.12">
                  <p:embed/>
                </p:oleObj>
              </mc:Choice>
              <mc:Fallback>
                <p:oleObj name="文档" r:id="rId7" imgW="3839157" imgH="1497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69393"/>
                        <a:ext cx="8128000" cy="3173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高超的写人技巧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作者为我们塑造了一个丰满、动人、高大的英雄形象。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以典型环境和细节描写表现人物。苏武留胡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经历坎坷曲折。作者抓住苏武经历中的关键之处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运用典型环境和细节描写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使苏武这个人物跃然纸上。苏武出使匈奴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因突发事变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被扣幽禁。在他的周围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有操着生杀予夺之权的单于和卫律的屠刀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有贪生怕死的副使张胜的屈降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有曾为同事、朋友的李陵的声泪俱下的劝降。而在冰天雪地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廪食不至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的北海牧羊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更是欲将苏武置于死地。这些典型环境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把苏武这个人物推到了矛盾斗争的风口浪尖上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让人物一展风采。作者又通过一些细节描写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表现了苏武不屈的气节。如写苏武的两次自杀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胜、惠共止之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第二次又被救活。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又如写苏武被幽禁在大窖中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卧啮雪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流放北海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掘野鼠去草实而食之。杖汉节牧羊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卧起操持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节旄尽落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等。苏武的语言也具有典型意义。如卫律逼降时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当相坐。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苏武斥责说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本无谋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又非亲属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何谓相坐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使卫律无言以对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只得无耻地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举剑拟之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但苏武岿然不动。又如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苏武仍然不为其情所动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虽蒙斧钺汤镬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诚甘乐之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表现出至死不屈的品节。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采用鲜明的对比手法塑造人物。为了突出表现苏武的气节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文中着重写了三个叛徒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与苏武形成鲜明对比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一个是副使张胜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一个是为虎作伥的卫律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一个是曾为朋友的李陵。他们都在匈奴的威势面前丧失了气节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拜倒在敌人脚下。唯独苏武大义凛然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为了国家尊严和汉王朝的利益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宁死不屈。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95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瀚海青天夜夜心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对苦难的忍耐能持续多久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问一问苍穹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对寂寞的坚守能持续多久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滚滚红尘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斗转星移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熙来攘往的人群中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谁能挺胸昂首、心不跳脸不红来一声斩钉截铁的回答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士有舍生取义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杀身成仁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苏武慨然选择了从容赴死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可死却是那样地不遂人愿。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张胜、常惠共同阻止了他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单于使卫律召武受辞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引佩刀自刺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面对卫律高高举起的利剑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张胜腿软请降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但苏武固自岿然不动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死有何惧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死则死耳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何必拖泥带水。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抱定必死之心的苏武却拖泥带水地活了下来。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重伤的苏武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身陷大窖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没吃没喝。天可怜他苏武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下起了雪。苏武就卧病啮雪吞毡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竟奇迹般地没有死掉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单于以为苏武有神灵护佑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不可忤逆天意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就把他放逐到遥远的北海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就让时间来证明一切吧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就让北海的风雪尘沙去打磨这个硬气的大汉臣子的棱角吧。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他的这一决定为我们中华子孙留下了一道永恒而亮丽的风景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青青碧空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猎猎朔风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沉默倔强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手杖汉节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以羝羊为伴。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他的这一选择为我们中华儿女留下了一笔酸涩而丰厚的财富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离合悲欢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长夜寒冬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该抛则抛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该忘则忘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该受则受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该忍则忍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心如铁石。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9286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水往低处流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人该往高处、阔处走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可不义之荣华富贵于你如浮云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早已被你抛到九霄之外。不错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无情未必真豪杰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你眼中没有望断天涯路的白发娘亲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没有手足兄弟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没有结发妻子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没有可爱的儿女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你似乎忘记了有情未必不丈夫。你该抛的抛了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该忘的忘了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你驱赶自己走上一条看似有去无回的不归路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奔向苦难寂寞的炼狱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去做瀚海青天日日夜夜千年不变的守望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只为自己是大汉的一介臣子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所以我要伤害你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因为我要成就你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所以我要惩罚你。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老天之所以伤你甚深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罚你太重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就是因为太爱你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要借你创作不朽的经典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成就一个关于坚守的不朽传奇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9701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49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人不是不可以忍受苦难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完全有可能战胜苦难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使之成为一种财富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人不是不可以坚守寂寞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人完全有可能超越寂寞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铸就一份辉煌。但又有多少人会忍受这份苦难、坚守这份寂寞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我把坚守的桂冠加冕给你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瀚海青天日里夜里坚守的汉臣苏武。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为话题的考场作文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作者能在有限的时间内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把苏武的材料演绎成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且文采斐然、主题鲜明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实属不易。文章以设问的方式开头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紧紧扣住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为下文的展开做铺垫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独立成段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统领下文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鲜明地亮出了自己的观点。在文章的主体部分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人称的变换加强了抒情的成分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对偶、排比、引用等修辞手法的使用使文章气势酣畅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语言华美。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57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99968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《苏武传》是《汉书》中最出色的篇章之一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它记述了苏武出使匈奴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面对威逼利诱坚守节操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历尽艰辛而不辱使命的事迹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生动地刻画了一个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威武不能屈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的爱国志士的光辉形象。作者采用写人物传记经常运用的纵式结构来组织文章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以顺叙为主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适当运用插叙的方法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文章脉络清晰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故事完整。有关苏武出使的背景如下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326033"/>
              </p:ext>
            </p:extLst>
          </p:nvPr>
        </p:nvGraphicFramePr>
        <p:xfrm>
          <a:off x="508000" y="1268760"/>
          <a:ext cx="8128000" cy="265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5" imgW="3839157" imgH="1255544" progId="Word.Document.12">
                  <p:embed/>
                </p:oleObj>
              </mc:Choice>
              <mc:Fallback>
                <p:oleObj name="文档" r:id="rId5" imgW="3839157" imgH="1255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265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苏武是中华民族坚贞不屈的精神象征。他凭着自尊和一颗忠于汉室的心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誓死不降匈奴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茹毛饮血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历经各种艰难困苦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在冰天雪地中坚守了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年。我们可以从苏武的身上看出什么是忠诚、坚忍与顽强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什么是气节、品格与胆量。苏武的故事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可以用在诸多立意的作文之中。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苏武的身上有着许许多多可贵的品质。他勇敢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耿直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沉稳大气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不畏强暴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不受利益诱惑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爱国爱家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忠君爱民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更可贵的是他能始终忠于自己的信仰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永不放弃报效祖国的理想。他能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舍却残身犹不悔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在理想与现实的抉择之中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毅然选择理想。他耐得住北海苦寒的风吹雨打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耐得住饥饿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耐得住永无尽头的牧羊生活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耐得住卫律一声声威逼利诱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耐得住李陵一句句令他摧心断肠的劝降。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《苏武传》中有这样几个细节不能忘记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当苏武与其副使张胜同被单于扣留后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面对单于的威逼利诱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苏武选择了精忠报国、宁死不屈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而张胜选择了屈辱投降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当卫律劝降时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他毅然决然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空以身膏草野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也不卖国求荣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在异常艰苦的北海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却持汉节牧羊不辍。以常理推想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以苏武的宁死不屈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单于不可能不杀他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但正是苏武的这种节操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使他赢得了单于的尊重和在历史上的美名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品节是最令人尊敬的。拥有高尚的品节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无论是后人还是当时的敌人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都会对你肃然起敬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8917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无边无际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地冻天寒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人迹罕至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唯一和苏武做伴的便是那根象征汉廷的旄节。刺骨的寒风吹遍北海的每一个角落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吹弯百草的腰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吹折灌木的枝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却吹不断苏武龟裂的手中紧握的旄节。他迎着怒吼的北风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坚挺着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誓死不屈。他身上单薄的衣衫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饱经风雨的摧折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仅能蔽体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已经失去它御寒的功效。任凭寒风似箭刺入骨髓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任凭大地冰封满眼冰雪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苏武饥食毡毛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心中却依然坚守着一个信念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人最重要的就是气节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0231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兴起于战国时期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强盛于秦末汉初。秦汉之际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匈奴贵族凭借强大的军事力量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势力范围不断扩大。文、景时代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汉王朝采取和亲政策来加强民族联系。武帝时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汉王朝力量逐渐增强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多次与匈奴作战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取得了几次胜利后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转而重视结盟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指望解除匈奴对汉王朝的威胁。恰好匈奴单于有意示好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汉朝也想趁机和解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于是派苏武出使与匈奴修好。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(32—92),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我国东汉著名史学家、文学家。字孟坚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东汉安陵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人。少年时就能作文诵诗赋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博览群书。和帝永元元年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班固随大将军窦宪出征匈奴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为中护军。后来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班固因窦宪专权受到株连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死于狱中。代表作有《汉书》《两都赋》《咏史诗》等。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23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《汉书》是我国第一部纪传体断代史。它记载了自汉高祖元年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至王莽地皇四年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年的历史。《汉书》体例上全承《史记》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陈涉、外戚和汉代诸王一律编入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全书有纪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余万字。其中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八表和十志中的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是班固死后由他的妹妹班昭、妹夫马续续写的。《汉书》是继《史记》之后我国古代又一部重要史书。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96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920784"/>
              </p:ext>
            </p:extLst>
          </p:nvPr>
        </p:nvGraphicFramePr>
        <p:xfrm>
          <a:off x="508000" y="1924108"/>
          <a:ext cx="8128000" cy="4423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5" imgW="3839157" imgH="2089813" progId="Word.Document.12">
                  <p:embed/>
                </p:oleObj>
              </mc:Choice>
              <mc:Fallback>
                <p:oleObj name="文档" r:id="rId5" imgW="3839157" imgH="20898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24108"/>
                        <a:ext cx="8128000" cy="44236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568467"/>
              </p:ext>
            </p:extLst>
          </p:nvPr>
        </p:nvGraphicFramePr>
        <p:xfrm>
          <a:off x="508000" y="2070236"/>
          <a:ext cx="8128000" cy="2971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文档" r:id="rId5" imgW="3839157" imgH="1403170" progId="Word.Document.12">
                  <p:embed/>
                </p:oleObj>
              </mc:Choice>
              <mc:Fallback>
                <p:oleObj name="文档" r:id="rId5" imgW="3839157" imgH="1403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70236"/>
                        <a:ext cx="8128000" cy="2971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60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毛织的毡毯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空自苦亡人之地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信义安所见乎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请毕今日之齅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因泣下霑衿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衣襟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与武决去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辞别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7671" y="2115278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7161" y="2115278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113" y="2519338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58270" y="2519338"/>
            <a:ext cx="13657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17631" y="2924944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1154" y="2924944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53864" y="3324087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6538" y="3330020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88671" y="3728147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54030" y="3730162"/>
            <a:ext cx="54315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76138" y="4128623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52060" y="4119637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05920" y="4520164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3242" y="4526484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53950" y="4520164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07655" y="4526484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28557" y="4914359"/>
            <a:ext cx="243421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81665" y="4929776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9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82828"/>
              </p:ext>
            </p:extLst>
          </p:nvPr>
        </p:nvGraphicFramePr>
        <p:xfrm>
          <a:off x="908496" y="1715256"/>
          <a:ext cx="8128000" cy="476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文档" r:id="rId5" imgW="3839157" imgH="2251482" progId="Word.Document.12">
                  <p:embed/>
                </p:oleObj>
              </mc:Choice>
              <mc:Fallback>
                <p:oleObj name="文档" r:id="rId5" imgW="3839157" imgH="2251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715256"/>
                        <a:ext cx="8128000" cy="476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37588" y="1742099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4207" y="2311178"/>
            <a:ext cx="116830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5486" y="282027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9952" y="3378764"/>
            <a:ext cx="367240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9354" y="3904514"/>
            <a:ext cx="160028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2513" y="4378097"/>
            <a:ext cx="24381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60977" y="493914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0977" y="547868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03301" y="6025482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324</TotalTime>
  <Words>3968</Words>
  <Application>Microsoft Office PowerPoint</Application>
  <PresentationFormat>全屏显示(4:3)</PresentationFormat>
  <Paragraphs>155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12　苏武传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2014-04-23T05:53:17Z</dcterms:created>
  <dcterms:modified xsi:type="dcterms:W3CDTF">2016-06-29T08:51:16Z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