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Default Extension="rels" ContentType="application/vnd.openxmlformats-package.relationships+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Default Extension="docx" ContentType="application/vnd.openxmlformats-officedocument.wordprocessingml.document"/>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Default Extension="vml" ContentType="application/vnd.openxmlformats-officedocument.vmlDrawing"/>
  <Default Extension="jpg" ContentType="image/jpe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Default Extension="png" ContentType="image/png"/>
  <Default Extension="bin" ContentType="application/vnd.openxmlformats-officedocument.oleObject"/>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Default Extension="emf" ContentType="image/x-emf"/>
  <Default Extension="jpeg" ContentType="image/jpeg"/>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9"/>
  </p:notesMasterIdLst>
  <p:sldIdLst>
    <p:sldId id="273" r:id="rId2"/>
    <p:sldId id="264" r:id="rId3"/>
    <p:sldId id="370" r:id="rId4"/>
    <p:sldId id="366" r:id="rId5"/>
    <p:sldId id="367" r:id="rId6"/>
    <p:sldId id="368" r:id="rId7"/>
    <p:sldId id="265" r:id="rId8"/>
    <p:sldId id="369" r:id="rId9"/>
    <p:sldId id="371" r:id="rId10"/>
    <p:sldId id="372" r:id="rId11"/>
    <p:sldId id="359" r:id="rId12"/>
    <p:sldId id="373" r:id="rId13"/>
    <p:sldId id="374" r:id="rId14"/>
    <p:sldId id="375" r:id="rId15"/>
    <p:sldId id="376" r:id="rId16"/>
    <p:sldId id="377" r:id="rId17"/>
    <p:sldId id="378" r:id="rId18"/>
    <p:sldId id="379" r:id="rId19"/>
    <p:sldId id="275" r:id="rId20"/>
    <p:sldId id="380" r:id="rId21"/>
    <p:sldId id="381" r:id="rId22"/>
    <p:sldId id="382" r:id="rId23"/>
    <p:sldId id="361" r:id="rId24"/>
    <p:sldId id="383" r:id="rId25"/>
    <p:sldId id="384" r:id="rId26"/>
    <p:sldId id="362" r:id="rId27"/>
    <p:sldId id="360" r:id="rId28"/>
    <p:sldId id="385" r:id="rId29"/>
    <p:sldId id="270" r:id="rId30"/>
    <p:sldId id="386" r:id="rId31"/>
    <p:sldId id="387" r:id="rId32"/>
    <p:sldId id="388" r:id="rId33"/>
    <p:sldId id="389" r:id="rId34"/>
    <p:sldId id="390" r:id="rId35"/>
    <p:sldId id="277" r:id="rId36"/>
    <p:sldId id="391" r:id="rId37"/>
    <p:sldId id="392" r:id="rId38"/>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754" userDrawn="1">
          <p15:clr>
            <a:srgbClr val="A4A3A4"/>
          </p15:clr>
        </p15:guide>
        <p15:guide id="2" pos="295"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997" autoAdjust="0"/>
    <p:restoredTop sz="95488" autoAdjust="0"/>
  </p:normalViewPr>
  <p:slideViewPr>
    <p:cSldViewPr showGuides="1">
      <p:cViewPr varScale="1">
        <p:scale>
          <a:sx n="88" d="100"/>
          <a:sy n="88" d="100"/>
        </p:scale>
        <p:origin x="1446" y="90"/>
      </p:cViewPr>
      <p:guideLst>
        <p:guide orient="horz" pos="754"/>
        <p:guide pos="295"/>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3.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t>2016-06-29</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t>‹#›</a:t>
            </a:fld>
            <a:endParaRPr lang="zh-CN" altLang="en-US"/>
          </a:p>
        </p:txBody>
      </p:sp>
    </p:spTree>
    <p:extLst>
      <p:ext uri="{BB962C8B-B14F-4D97-AF65-F5344CB8AC3E}">
        <p14:creationId xmlns:p14="http://schemas.microsoft.com/office/powerpoint/2010/main"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29.xml"/><Relationship Id="rId2" Type="http://schemas.openxmlformats.org/officeDocument/2006/relationships/slide" Target="../slides/slide8.xml"/><Relationship Id="rId1" Type="http://schemas.openxmlformats.org/officeDocument/2006/relationships/slideMaster" Target="../slideMasters/slideMaster1.xml"/><Relationship Id="rId6" Type="http://schemas.openxmlformats.org/officeDocument/2006/relationships/slide" Target="../slides/slide7.xml"/><Relationship Id="rId5" Type="http://schemas.openxmlformats.org/officeDocument/2006/relationships/image" Target="../media/image5.png"/><Relationship Id="rId4" Type="http://schemas.openxmlformats.org/officeDocument/2006/relationships/slide" Target="../slides/slide19.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29.xml"/><Relationship Id="rId7" Type="http://schemas.openxmlformats.org/officeDocument/2006/relationships/image" Target="../media/image7.png"/><Relationship Id="rId2" Type="http://schemas.openxmlformats.org/officeDocument/2006/relationships/slide" Target="../slides/slide8.xml"/><Relationship Id="rId1" Type="http://schemas.openxmlformats.org/officeDocument/2006/relationships/slideMaster" Target="../slideMasters/slideMaster1.xml"/><Relationship Id="rId6" Type="http://schemas.openxmlformats.org/officeDocument/2006/relationships/slide" Target="../slides/slide7.xml"/><Relationship Id="rId5" Type="http://schemas.openxmlformats.org/officeDocument/2006/relationships/image" Target="../media/image6.png"/><Relationship Id="rId4" Type="http://schemas.openxmlformats.org/officeDocument/2006/relationships/slide" Target="../slides/slide19.xml"/></Relationships>
</file>

<file path=ppt/slideLayouts/_rels/slideLayout6.xml.rels><?xml version="1.0" encoding="UTF-8" standalone="yes"?>
<Relationships xmlns="http://schemas.openxmlformats.org/package/2006/relationships"><Relationship Id="rId3" Type="http://schemas.openxmlformats.org/officeDocument/2006/relationships/slide" Target="../slides/slide8.xml"/><Relationship Id="rId7" Type="http://schemas.openxmlformats.org/officeDocument/2006/relationships/slide" Target="../slides/slide7.xml"/><Relationship Id="rId2" Type="http://schemas.openxmlformats.org/officeDocument/2006/relationships/image" Target="../media/image6.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slide" Target="../slides/slide19.xml"/><Relationship Id="rId4" Type="http://schemas.openxmlformats.org/officeDocument/2006/relationships/slide" Target="../slides/slide29.xml"/></Relationships>
</file>

<file path=ppt/slideLayouts/_rels/slideLayout7.xml.rels><?xml version="1.0" encoding="UTF-8" standalone="yes"?>
<Relationships xmlns="http://schemas.openxmlformats.org/package/2006/relationships"><Relationship Id="rId3" Type="http://schemas.openxmlformats.org/officeDocument/2006/relationships/slide" Target="../slides/slide29.xml"/><Relationship Id="rId7" Type="http://schemas.openxmlformats.org/officeDocument/2006/relationships/slide" Target="../slides/slide7.xml"/><Relationship Id="rId2" Type="http://schemas.openxmlformats.org/officeDocument/2006/relationships/slide" Target="../slides/slide8.xml"/><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slide" Target="../slides/slide19.xml"/><Relationship Id="rId4" Type="http://schemas.openxmlformats.org/officeDocument/2006/relationships/image" Target="../media/image6.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slide" Target="../slides/slide7.xml"/><Relationship Id="rId2" Type="http://schemas.openxmlformats.org/officeDocument/2006/relationships/slide" Target="../slides/slide8.xml"/><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slide" Target="../slides/slide19.xml"/><Relationship Id="rId4" Type="http://schemas.openxmlformats.org/officeDocument/2006/relationships/slide" Target="../slides/slide29.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solidFill>
          <a:srgbClr val="EAEAEA"/>
        </a:solidFill>
        <a:effectLst/>
      </p:bgPr>
    </p:bg>
    <p:spTree>
      <p:nvGrpSpPr>
        <p:cNvPr id="1" name=""/>
        <p:cNvGrpSpPr/>
        <p:nvPr/>
      </p:nvGrpSpPr>
      <p:grpSpPr>
        <a:xfrm>
          <a:off x="0" y="0"/>
          <a:ext cx="0" cy="0"/>
          <a:chOff x="0" y="0"/>
          <a:chExt cx="0" cy="0"/>
        </a:xfrm>
      </p:grpSpPr>
      <p:sp>
        <p:nvSpPr>
          <p:cNvPr id="7" name="矩形 6"/>
          <p:cNvSpPr/>
          <p:nvPr userDrawn="1"/>
        </p:nvSpPr>
        <p:spPr>
          <a:xfrm>
            <a:off x="0" y="-3429000"/>
            <a:ext cx="9144000" cy="7203638"/>
          </a:xfrm>
          <a:prstGeom prst="rect">
            <a:avLst/>
          </a:prstGeom>
          <a:solidFill>
            <a:srgbClr val="C04B05"/>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27584" y="908720"/>
            <a:ext cx="1656975" cy="454568"/>
          </a:xfrm>
          <a:prstGeom prst="rect">
            <a:avLst/>
          </a:prstGeom>
        </p:spPr>
      </p:pic>
      <p:pic>
        <p:nvPicPr>
          <p:cNvPr id="19" name="图片 1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453614" y="1988840"/>
            <a:ext cx="4236773" cy="1080699"/>
          </a:xfrm>
          <a:prstGeom prst="rect">
            <a:avLst/>
          </a:prstGeom>
        </p:spPr>
      </p:pic>
      <p:sp>
        <p:nvSpPr>
          <p:cNvPr id="21" name="TextBox 20"/>
          <p:cNvSpPr txBox="1">
            <a:spLocks noChangeArrowheads="1"/>
          </p:cNvSpPr>
          <p:nvPr userDrawn="1"/>
        </p:nvSpPr>
        <p:spPr bwMode="auto">
          <a:xfrm>
            <a:off x="2171343" y="3899374"/>
            <a:ext cx="480131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000" dirty="0">
                <a:latin typeface="微软雅黑" panose="020B0503020204020204" pitchFamily="34" charset="-122"/>
                <a:ea typeface="微软雅黑" panose="020B0503020204020204" pitchFamily="34" charset="-122"/>
              </a:rPr>
              <a:t>◆ 全书优质试题随意编辑     ◆ 课堂教学流程完美展示     ◆ 独家研发错题组卷系统 </a:t>
            </a:r>
          </a:p>
          <a:p>
            <a:pPr eaLnBrk="1" hangingPunct="1"/>
            <a:endParaRPr lang="zh-CN" altLang="en-US" sz="1000" dirty="0">
              <a:solidFill>
                <a:schemeClr val="bg1"/>
              </a:solidFill>
              <a:cs typeface="Arial" pitchFamily="34" charset="0"/>
            </a:endParaRPr>
          </a:p>
        </p:txBody>
      </p:sp>
    </p:spTree>
    <p:extLst>
      <p:ext uri="{BB962C8B-B14F-4D97-AF65-F5344CB8AC3E}">
        <p14:creationId xmlns:p14="http://schemas.microsoft.com/office/powerpoint/2010/main" val="2139832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00" fill="hold"/>
                                        <p:tgtEl>
                                          <p:spTgt spid="8"/>
                                        </p:tgtEl>
                                        <p:attrNameLst>
                                          <p:attrName>ppt_x</p:attrName>
                                        </p:attrNameLst>
                                      </p:cBhvr>
                                      <p:tavLst>
                                        <p:tav tm="0">
                                          <p:val>
                                            <p:strVal val="#ppt_x"/>
                                          </p:val>
                                        </p:tav>
                                        <p:tav tm="100000">
                                          <p:val>
                                            <p:strVal val="#ppt_x"/>
                                          </p:val>
                                        </p:tav>
                                      </p:tavLst>
                                    </p:anim>
                                    <p:anim calcmode="lin" valueType="num">
                                      <p:cBhvr additive="base">
                                        <p:cTn id="8" dur="700" fill="hold"/>
                                        <p:tgtEl>
                                          <p:spTgt spid="8"/>
                                        </p:tgtEl>
                                        <p:attrNameLst>
                                          <p:attrName>ppt_y</p:attrName>
                                        </p:attrNameLst>
                                      </p:cBhvr>
                                      <p:tavLst>
                                        <p:tav tm="0">
                                          <p:val>
                                            <p:strVal val="1+#ppt_h/2"/>
                                          </p:val>
                                        </p:tav>
                                        <p:tav tm="100000">
                                          <p:val>
                                            <p:strVal val="#ppt_y"/>
                                          </p:val>
                                        </p:tav>
                                      </p:tavLst>
                                    </p:anim>
                                  </p:childTnLst>
                                </p:cTn>
                              </p:par>
                              <p:par>
                                <p:cTn id="9" presetID="10" presetClass="exit" presetSubtype="0" fill="hold" grpId="1" nodeType="withEffect">
                                  <p:stCondLst>
                                    <p:cond delay="200"/>
                                  </p:stCondLst>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2" presetClass="entr" presetSubtype="4"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600" fill="hold"/>
                                        <p:tgtEl>
                                          <p:spTgt spid="9"/>
                                        </p:tgtEl>
                                        <p:attrNameLst>
                                          <p:attrName>ppt_x</p:attrName>
                                        </p:attrNameLst>
                                      </p:cBhvr>
                                      <p:tavLst>
                                        <p:tav tm="0">
                                          <p:val>
                                            <p:strVal val="#ppt_x"/>
                                          </p:val>
                                        </p:tav>
                                        <p:tav tm="100000">
                                          <p:val>
                                            <p:strVal val="#ppt_x"/>
                                          </p:val>
                                        </p:tav>
                                      </p:tavLst>
                                    </p:anim>
                                    <p:anim calcmode="lin" valueType="num">
                                      <p:cBhvr additive="base">
                                        <p:cTn id="15" dur="600" fill="hold"/>
                                        <p:tgtEl>
                                          <p:spTgt spid="9"/>
                                        </p:tgtEl>
                                        <p:attrNameLst>
                                          <p:attrName>ppt_y</p:attrName>
                                        </p:attrNameLst>
                                      </p:cBhvr>
                                      <p:tavLst>
                                        <p:tav tm="0">
                                          <p:val>
                                            <p:strVal val="1+#ppt_h/2"/>
                                          </p:val>
                                        </p:tav>
                                        <p:tav tm="100000">
                                          <p:val>
                                            <p:strVal val="#ppt_y"/>
                                          </p:val>
                                        </p:tav>
                                      </p:tavLst>
                                    </p:anim>
                                  </p:childTnLst>
                                </p:cTn>
                              </p:par>
                              <p:par>
                                <p:cTn id="16" presetID="10" presetClass="exit" presetSubtype="0" fill="hold" grpId="1" nodeType="withEffect">
                                  <p:stCondLst>
                                    <p:cond delay="10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10" presetClass="exit" presetSubtype="0" fill="hold" grpId="1" nodeType="withEffect">
                                  <p:stCondLst>
                                    <p:cond delay="100"/>
                                  </p:stCondLst>
                                  <p:childTnLst>
                                    <p:animEffect transition="out" filter="fade">
                                      <p:cBhvr>
                                        <p:cTn id="24" dur="400"/>
                                        <p:tgtEl>
                                          <p:spTgt spid="10"/>
                                        </p:tgtEl>
                                      </p:cBhvr>
                                    </p:animEffect>
                                    <p:set>
                                      <p:cBhvr>
                                        <p:cTn id="25" dur="1" fill="hold">
                                          <p:stCondLst>
                                            <p:cond delay="399"/>
                                          </p:stCondLst>
                                        </p:cTn>
                                        <p:tgtEl>
                                          <p:spTgt spid="10"/>
                                        </p:tgtEl>
                                        <p:attrNameLst>
                                          <p:attrName>style.visibility</p:attrName>
                                        </p:attrNameLst>
                                      </p:cBhvr>
                                      <p:to>
                                        <p:strVal val="hidden"/>
                                      </p:to>
                                    </p:set>
                                  </p:childTnLst>
                                </p:cTn>
                              </p:par>
                              <p:par>
                                <p:cTn id="26" presetID="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400" fill="hold"/>
                                        <p:tgtEl>
                                          <p:spTgt spid="11"/>
                                        </p:tgtEl>
                                        <p:attrNameLst>
                                          <p:attrName>ppt_x</p:attrName>
                                        </p:attrNameLst>
                                      </p:cBhvr>
                                      <p:tavLst>
                                        <p:tav tm="0">
                                          <p:val>
                                            <p:strVal val="#ppt_x"/>
                                          </p:val>
                                        </p:tav>
                                        <p:tav tm="100000">
                                          <p:val>
                                            <p:strVal val="#ppt_x"/>
                                          </p:val>
                                        </p:tav>
                                      </p:tavLst>
                                    </p:anim>
                                    <p:anim calcmode="lin" valueType="num">
                                      <p:cBhvr additive="base">
                                        <p:cTn id="29" dur="400" fill="hold"/>
                                        <p:tgtEl>
                                          <p:spTgt spid="11"/>
                                        </p:tgtEl>
                                        <p:attrNameLst>
                                          <p:attrName>ppt_y</p:attrName>
                                        </p:attrNameLst>
                                      </p:cBhvr>
                                      <p:tavLst>
                                        <p:tav tm="0">
                                          <p:val>
                                            <p:strVal val="1+#ppt_h/2"/>
                                          </p:val>
                                        </p:tav>
                                        <p:tav tm="100000">
                                          <p:val>
                                            <p:strVal val="#ppt_y"/>
                                          </p:val>
                                        </p:tav>
                                      </p:tavLst>
                                    </p:anim>
                                  </p:childTnLst>
                                </p:cTn>
                              </p:par>
                              <p:par>
                                <p:cTn id="30" presetID="10" presetClass="exit" presetSubtype="0" fill="hold" grpId="1" nodeType="withEffect">
                                  <p:stCondLst>
                                    <p:cond delay="200"/>
                                  </p:stCondLst>
                                  <p:childTnLst>
                                    <p:animEffect transition="out" filter="fade">
                                      <p:cBhvr>
                                        <p:cTn id="31" dur="400"/>
                                        <p:tgtEl>
                                          <p:spTgt spid="11"/>
                                        </p:tgtEl>
                                      </p:cBhvr>
                                    </p:animEffect>
                                    <p:set>
                                      <p:cBhvr>
                                        <p:cTn id="32" dur="1" fill="hold">
                                          <p:stCondLst>
                                            <p:cond delay="399"/>
                                          </p:stCondLst>
                                        </p:cTn>
                                        <p:tgtEl>
                                          <p:spTgt spid="11"/>
                                        </p:tgtEl>
                                        <p:attrNameLst>
                                          <p:attrName>style.visibility</p:attrName>
                                        </p:attrNameLst>
                                      </p:cBhvr>
                                      <p:to>
                                        <p:strVal val="hidden"/>
                                      </p:to>
                                    </p:set>
                                  </p:childTnLst>
                                </p:cTn>
                              </p:par>
                              <p:par>
                                <p:cTn id="33" presetID="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300" fill="hold"/>
                                        <p:tgtEl>
                                          <p:spTgt spid="12"/>
                                        </p:tgtEl>
                                        <p:attrNameLst>
                                          <p:attrName>ppt_x</p:attrName>
                                        </p:attrNameLst>
                                      </p:cBhvr>
                                      <p:tavLst>
                                        <p:tav tm="0">
                                          <p:val>
                                            <p:strVal val="#ppt_x"/>
                                          </p:val>
                                        </p:tav>
                                        <p:tav tm="100000">
                                          <p:val>
                                            <p:strVal val="#ppt_x"/>
                                          </p:val>
                                        </p:tav>
                                      </p:tavLst>
                                    </p:anim>
                                    <p:anim calcmode="lin" valueType="num">
                                      <p:cBhvr additive="base">
                                        <p:cTn id="36" dur="300" fill="hold"/>
                                        <p:tgtEl>
                                          <p:spTgt spid="12"/>
                                        </p:tgtEl>
                                        <p:attrNameLst>
                                          <p:attrName>ppt_y</p:attrName>
                                        </p:attrNameLst>
                                      </p:cBhvr>
                                      <p:tavLst>
                                        <p:tav tm="0">
                                          <p:val>
                                            <p:strVal val="1+#ppt_h/2"/>
                                          </p:val>
                                        </p:tav>
                                        <p:tav tm="100000">
                                          <p:val>
                                            <p:strVal val="#ppt_y"/>
                                          </p:val>
                                        </p:tav>
                                      </p:tavLst>
                                    </p:anim>
                                  </p:childTnLst>
                                </p:cTn>
                              </p:par>
                              <p:par>
                                <p:cTn id="37" presetID="10" presetClass="exit" presetSubtype="0" fill="hold" grpId="1" nodeType="withEffect">
                                  <p:stCondLst>
                                    <p:cond delay="100"/>
                                  </p:stCondLst>
                                  <p:childTnLst>
                                    <p:animEffect transition="out" filter="fade">
                                      <p:cBhvr>
                                        <p:cTn id="38" dur="500"/>
                                        <p:tgtEl>
                                          <p:spTgt spid="12"/>
                                        </p:tgtEl>
                                      </p:cBhvr>
                                    </p:animEffect>
                                    <p:set>
                                      <p:cBhvr>
                                        <p:cTn id="39" dur="1" fill="hold">
                                          <p:stCondLst>
                                            <p:cond delay="499"/>
                                          </p:stCondLst>
                                        </p:cTn>
                                        <p:tgtEl>
                                          <p:spTgt spid="12"/>
                                        </p:tgtEl>
                                        <p:attrNameLst>
                                          <p:attrName>style.visibility</p:attrName>
                                        </p:attrNameLst>
                                      </p:cBhvr>
                                      <p:to>
                                        <p:strVal val="hidden"/>
                                      </p:to>
                                    </p:set>
                                  </p:childTnLst>
                                </p:cTn>
                              </p:par>
                              <p:par>
                                <p:cTn id="40" presetID="64" presetClass="path" presetSubtype="0" accel="50000" decel="50000" fill="hold" grpId="0" nodeType="withEffect">
                                  <p:stCondLst>
                                    <p:cond delay="0"/>
                                  </p:stCondLst>
                                  <p:childTnLst>
                                    <p:animMotion origin="layout" path="M 0 0.4963 L 0 0 " pathEditMode="relative" rAng="0" ptsTypes="AA">
                                      <p:cBhvr>
                                        <p:cTn id="41" dur="500" fill="hold"/>
                                        <p:tgtEl>
                                          <p:spTgt spid="7"/>
                                        </p:tgtEl>
                                        <p:attrNameLst>
                                          <p:attrName>ppt_x</p:attrName>
                                          <p:attrName>ppt_y</p:attrName>
                                        </p:attrNameLst>
                                      </p:cBhvr>
                                      <p:rCtr x="0" y="-24800"/>
                                    </p:animMotion>
                                  </p:childTnLst>
                                </p:cTn>
                              </p:par>
                            </p:childTnLst>
                          </p:cTn>
                        </p:par>
                        <p:par>
                          <p:cTn id="42" fill="hold">
                            <p:stCondLst>
                              <p:cond delay="700"/>
                            </p:stCondLst>
                            <p:childTnLst>
                              <p:par>
                                <p:cTn id="43" presetID="26" presetClass="emph" presetSubtype="0" fill="hold" grpId="1" nodeType="afterEffect">
                                  <p:stCondLst>
                                    <p:cond delay="0"/>
                                  </p:stCondLst>
                                  <p:childTnLst>
                                    <p:animEffect transition="out" filter="fade">
                                      <p:cBhvr>
                                        <p:cTn id="44" dur="500" tmFilter="0, 0; .2, .5; .8, .5; 1, 0"/>
                                        <p:tgtEl>
                                          <p:spTgt spid="7"/>
                                        </p:tgtEl>
                                      </p:cBhvr>
                                    </p:animEffect>
                                    <p:animScale>
                                      <p:cBhvr>
                                        <p:cTn id="45" dur="250" autoRev="1" fill="hold"/>
                                        <p:tgtEl>
                                          <p:spTgt spid="7"/>
                                        </p:tgtEl>
                                      </p:cBhvr>
                                      <p:by x="105000" y="105000"/>
                                    </p:animScale>
                                  </p:childTnLst>
                                </p:cTn>
                              </p:par>
                            </p:childTnLst>
                          </p:cTn>
                        </p:par>
                        <p:par>
                          <p:cTn id="46" fill="hold">
                            <p:stCondLst>
                              <p:cond delay="1200"/>
                            </p:stCondLst>
                            <p:childTnLst>
                              <p:par>
                                <p:cTn id="47" presetID="2" presetClass="entr" presetSubtype="4" fill="hold" grpId="0" nodeType="after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700" fill="hold"/>
                                        <p:tgtEl>
                                          <p:spTgt spid="13"/>
                                        </p:tgtEl>
                                        <p:attrNameLst>
                                          <p:attrName>ppt_x</p:attrName>
                                        </p:attrNameLst>
                                      </p:cBhvr>
                                      <p:tavLst>
                                        <p:tav tm="0">
                                          <p:val>
                                            <p:strVal val="#ppt_x"/>
                                          </p:val>
                                        </p:tav>
                                        <p:tav tm="100000">
                                          <p:val>
                                            <p:strVal val="#ppt_x"/>
                                          </p:val>
                                        </p:tav>
                                      </p:tavLst>
                                    </p:anim>
                                    <p:anim calcmode="lin" valueType="num">
                                      <p:cBhvr additive="base">
                                        <p:cTn id="50" dur="7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30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600" fill="hold"/>
                                        <p:tgtEl>
                                          <p:spTgt spid="14"/>
                                        </p:tgtEl>
                                        <p:attrNameLst>
                                          <p:attrName>ppt_x</p:attrName>
                                        </p:attrNameLst>
                                      </p:cBhvr>
                                      <p:tavLst>
                                        <p:tav tm="0">
                                          <p:val>
                                            <p:strVal val="#ppt_x"/>
                                          </p:val>
                                        </p:tav>
                                        <p:tav tm="100000">
                                          <p:val>
                                            <p:strVal val="#ppt_x"/>
                                          </p:val>
                                        </p:tav>
                                      </p:tavLst>
                                    </p:anim>
                                    <p:anim calcmode="lin" valueType="num">
                                      <p:cBhvr additive="base">
                                        <p:cTn id="54" dur="600" fill="hold"/>
                                        <p:tgtEl>
                                          <p:spTgt spid="1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20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0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400" fill="hold"/>
                                        <p:tgtEl>
                                          <p:spTgt spid="16"/>
                                        </p:tgtEl>
                                        <p:attrNameLst>
                                          <p:attrName>ppt_x</p:attrName>
                                        </p:attrNameLst>
                                      </p:cBhvr>
                                      <p:tavLst>
                                        <p:tav tm="0">
                                          <p:val>
                                            <p:strVal val="#ppt_x"/>
                                          </p:val>
                                        </p:tav>
                                        <p:tav tm="100000">
                                          <p:val>
                                            <p:strVal val="#ppt_x"/>
                                          </p:val>
                                        </p:tav>
                                      </p:tavLst>
                                    </p:anim>
                                    <p:anim calcmode="lin" valueType="num">
                                      <p:cBhvr additive="base">
                                        <p:cTn id="62" dur="400" fill="hold"/>
                                        <p:tgtEl>
                                          <p:spTgt spid="1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300" fill="hold"/>
                                        <p:tgtEl>
                                          <p:spTgt spid="17"/>
                                        </p:tgtEl>
                                        <p:attrNameLst>
                                          <p:attrName>ppt_x</p:attrName>
                                        </p:attrNameLst>
                                      </p:cBhvr>
                                      <p:tavLst>
                                        <p:tav tm="0">
                                          <p:val>
                                            <p:strVal val="#ppt_x"/>
                                          </p:val>
                                        </p:tav>
                                        <p:tav tm="100000">
                                          <p:val>
                                            <p:strVal val="#ppt_x"/>
                                          </p:val>
                                        </p:tav>
                                      </p:tavLst>
                                    </p:anim>
                                    <p:anim calcmode="lin" valueType="num">
                                      <p:cBhvr additive="base">
                                        <p:cTn id="66" dur="300" fill="hold"/>
                                        <p:tgtEl>
                                          <p:spTgt spid="17"/>
                                        </p:tgtEl>
                                        <p:attrNameLst>
                                          <p:attrName>ppt_y</p:attrName>
                                        </p:attrNameLst>
                                      </p:cBhvr>
                                      <p:tavLst>
                                        <p:tav tm="0">
                                          <p:val>
                                            <p:strVal val="1+#ppt_h/2"/>
                                          </p:val>
                                        </p:tav>
                                        <p:tav tm="100000">
                                          <p:val>
                                            <p:strVal val="#ppt_y"/>
                                          </p:val>
                                        </p:tav>
                                      </p:tavLst>
                                    </p:anim>
                                  </p:childTnLst>
                                </p:cTn>
                              </p:par>
                            </p:childTnLst>
                          </p:cTn>
                        </p:par>
                        <p:par>
                          <p:cTn id="67" fill="hold">
                            <p:stCondLst>
                              <p:cond delay="2300"/>
                            </p:stCondLst>
                            <p:childTnLst>
                              <p:par>
                                <p:cTn id="68" presetID="52" presetClass="entr" presetSubtype="0"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Scale>
                                      <p:cBhvr>
                                        <p:cTn id="70"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18"/>
                                        </p:tgtEl>
                                        <p:attrNameLst>
                                          <p:attrName>ppt_x</p:attrName>
                                          <p:attrName>ppt_y</p:attrName>
                                        </p:attrNameLst>
                                      </p:cBhvr>
                                    </p:animMotion>
                                    <p:animEffect transition="in" filter="fade">
                                      <p:cBhvr>
                                        <p:cTn id="72" dur="500"/>
                                        <p:tgtEl>
                                          <p:spTgt spid="18"/>
                                        </p:tgtEl>
                                      </p:cBhvr>
                                    </p:animEffect>
                                  </p:childTnLst>
                                </p:cTn>
                              </p:par>
                            </p:childTnLst>
                          </p:cTn>
                        </p:par>
                        <p:par>
                          <p:cTn id="73" fill="hold">
                            <p:stCondLst>
                              <p:cond delay="2800"/>
                            </p:stCondLst>
                            <p:childTnLst>
                              <p:par>
                                <p:cTn id="74" presetID="53" presetClass="entr" presetSubtype="16" fill="hold"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ppt_w</p:attrName>
                                        </p:attrNameLst>
                                      </p:cBhvr>
                                      <p:tavLst>
                                        <p:tav tm="0">
                                          <p:val>
                                            <p:fltVal val="0"/>
                                          </p:val>
                                        </p:tav>
                                        <p:tav tm="100000">
                                          <p:val>
                                            <p:strVal val="#ppt_w"/>
                                          </p:val>
                                        </p:tav>
                                      </p:tavLst>
                                    </p:anim>
                                    <p:anim calcmode="lin" valueType="num">
                                      <p:cBhvr>
                                        <p:cTn id="77" dur="500" fill="hold"/>
                                        <p:tgtEl>
                                          <p:spTgt spid="19"/>
                                        </p:tgtEl>
                                        <p:attrNameLst>
                                          <p:attrName>ppt_h</p:attrName>
                                        </p:attrNameLst>
                                      </p:cBhvr>
                                      <p:tavLst>
                                        <p:tav tm="0">
                                          <p:val>
                                            <p:fltVal val="0"/>
                                          </p:val>
                                        </p:tav>
                                        <p:tav tm="100000">
                                          <p:val>
                                            <p:strVal val="#ppt_h"/>
                                          </p:val>
                                        </p:tav>
                                      </p:tavLst>
                                    </p:anim>
                                    <p:animEffect transition="in" filter="fade">
                                      <p:cBhvr>
                                        <p:cTn id="78" dur="500"/>
                                        <p:tgtEl>
                                          <p:spTgt spid="19"/>
                                        </p:tgtEl>
                                      </p:cBhvr>
                                    </p:animEffect>
                                  </p:childTnLst>
                                </p:cTn>
                              </p:par>
                              <p:par>
                                <p:cTn id="79" presetID="2" presetClass="entr" presetSubtype="2" fill="hold" grpId="0" nodeType="withEffect">
                                  <p:stCondLst>
                                    <p:cond delay="500"/>
                                  </p:stCondLst>
                                  <p:iterate type="lt">
                                    <p:tmPct val="0"/>
                                  </p:iterate>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1+#ppt_w/2"/>
                                          </p:val>
                                        </p:tav>
                                        <p:tav tm="100000">
                                          <p:val>
                                            <p:strVal val="#ppt_x"/>
                                          </p:val>
                                        </p:tav>
                                      </p:tavLst>
                                    </p:anim>
                                    <p:anim calcmode="lin" valueType="num">
                                      <p:cBhvr additive="base">
                                        <p:cTn id="82" dur="500" fill="hold"/>
                                        <p:tgtEl>
                                          <p:spTgt spid="21"/>
                                        </p:tgtEl>
                                        <p:attrNameLst>
                                          <p:attrName>ppt_y</p:attrName>
                                        </p:attrNameLst>
                                      </p:cBhvr>
                                      <p:tavLst>
                                        <p:tav tm="0">
                                          <p:val>
                                            <p:strVal val="#ppt_y"/>
                                          </p:val>
                                        </p:tav>
                                        <p:tav tm="100000">
                                          <p:val>
                                            <p:strVal val="#ppt_y"/>
                                          </p:val>
                                        </p:tav>
                                      </p:tavLst>
                                    </p:anim>
                                  </p:childTnLst>
                                </p:cTn>
                              </p:par>
                              <p:par>
                                <p:cTn id="83" presetID="26" presetClass="emph" presetSubtype="0" fill="hold" grpId="1" nodeType="withEffect">
                                  <p:stCondLst>
                                    <p:cond delay="1000"/>
                                  </p:stCondLst>
                                  <p:iterate type="lt">
                                    <p:tmPct val="0"/>
                                  </p:iterate>
                                  <p:childTnLst>
                                    <p:animEffect transition="out" filter="fade">
                                      <p:cBhvr>
                                        <p:cTn id="84" dur="500" tmFilter="0, 0; .2, .5; .8, .5; 1, 0"/>
                                        <p:tgtEl>
                                          <p:spTgt spid="21"/>
                                        </p:tgtEl>
                                      </p:cBhvr>
                                    </p:animEffect>
                                    <p:animScale>
                                      <p:cBhvr>
                                        <p:cTn id="85"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4" grpId="0" animBg="1"/>
      <p:bldP spid="15" grpId="0" animBg="1"/>
      <p:bldP spid="16" grpId="0" animBg="1"/>
      <p:bldP spid="17" grpId="0" animBg="1"/>
      <p:bldP spid="21" grpId="0"/>
      <p:bldP spid="21" grpI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val="388416575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tmplLst>
          <p:tmpl lvl="1">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栏目一">
    <p:spTree>
      <p:nvGrpSpPr>
        <p:cNvPr id="1" name=""/>
        <p:cNvGrpSpPr/>
        <p:nvPr/>
      </p:nvGrpSpPr>
      <p:grpSpPr>
        <a:xfrm>
          <a:off x="0" y="0"/>
          <a:ext cx="0" cy="0"/>
          <a:chOff x="0" y="0"/>
          <a:chExt cx="0" cy="0"/>
        </a:xfrm>
      </p:grpSpPr>
      <p:grpSp>
        <p:nvGrpSpPr>
          <p:cNvPr id="34" name="组合 33"/>
          <p:cNvGrpSpPr/>
          <p:nvPr userDrawn="1"/>
        </p:nvGrpSpPr>
        <p:grpSpPr>
          <a:xfrm>
            <a:off x="5378897" y="29755"/>
            <a:ext cx="1137319" cy="584775"/>
            <a:chOff x="29482" y="2276803"/>
            <a:chExt cx="1281560" cy="487312"/>
          </a:xfrm>
        </p:grpSpPr>
        <p:sp>
          <p:nvSpPr>
            <p:cNvPr id="35" name="TextBox 34"/>
            <p:cNvSpPr txBox="1"/>
            <p:nvPr userDrawn="1"/>
          </p:nvSpPr>
          <p:spPr>
            <a:xfrm>
              <a:off x="29482" y="2276803"/>
              <a:ext cx="1042599"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Y</a:t>
              </a:r>
              <a:r>
                <a:rPr lang="en-US" altLang="zh-CN" sz="900" dirty="0" smtClean="0">
                  <a:solidFill>
                    <a:srgbClr val="333333"/>
                  </a:solidFill>
                  <a:latin typeface="+mn-lt"/>
                  <a:ea typeface="+mn-ea"/>
                </a:rPr>
                <a:t>UXIDAOYIN</a:t>
              </a:r>
              <a:endParaRPr lang="zh-CN" altLang="en-US" sz="900" dirty="0">
                <a:solidFill>
                  <a:srgbClr val="333333"/>
                </a:solidFill>
              </a:endParaRPr>
            </a:p>
          </p:txBody>
        </p:sp>
        <p:sp>
          <p:nvSpPr>
            <p:cNvPr id="36" name="TextBox 35">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预习导引</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7" name="组合 36"/>
          <p:cNvGrpSpPr/>
          <p:nvPr userDrawn="1"/>
        </p:nvGrpSpPr>
        <p:grpSpPr>
          <a:xfrm>
            <a:off x="7860679" y="39693"/>
            <a:ext cx="1197764" cy="584775"/>
            <a:chOff x="29482" y="2927145"/>
            <a:chExt cx="1476118" cy="487312"/>
          </a:xfrm>
        </p:grpSpPr>
        <p:sp>
          <p:nvSpPr>
            <p:cNvPr id="38" name="TextBox 37"/>
            <p:cNvSpPr txBox="1"/>
            <p:nvPr userDrawn="1"/>
          </p:nvSpPr>
          <p:spPr>
            <a:xfrm>
              <a:off x="29482" y="2927145"/>
              <a:ext cx="1476118"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J</a:t>
              </a:r>
              <a:r>
                <a:rPr lang="en-US" altLang="zh-CN" sz="1000" dirty="0" smtClean="0">
                  <a:solidFill>
                    <a:srgbClr val="333333"/>
                  </a:solidFill>
                  <a:latin typeface="+mn-lt"/>
                  <a:ea typeface="+mn-ea"/>
                </a:rPr>
                <a:t>IAZUOSHANGXI</a:t>
              </a:r>
              <a:endParaRPr lang="zh-CN" altLang="en-US" sz="1000" dirty="0">
                <a:solidFill>
                  <a:srgbClr val="333333"/>
                </a:solidFill>
              </a:endParaRPr>
            </a:p>
          </p:txBody>
        </p:sp>
        <p:sp>
          <p:nvSpPr>
            <p:cNvPr id="39" name="TextBox 38">
              <a:hlinkClick r:id="rId3"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佳作赏析</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0" name="组合 39"/>
          <p:cNvGrpSpPr/>
          <p:nvPr userDrawn="1"/>
        </p:nvGrpSpPr>
        <p:grpSpPr>
          <a:xfrm>
            <a:off x="6536094" y="39693"/>
            <a:ext cx="1102368" cy="584775"/>
            <a:chOff x="29482" y="2927145"/>
            <a:chExt cx="1358552" cy="487312"/>
          </a:xfrm>
        </p:grpSpPr>
        <p:sp>
          <p:nvSpPr>
            <p:cNvPr id="41" name="TextBox 40"/>
            <p:cNvSpPr txBox="1"/>
            <p:nvPr userDrawn="1"/>
          </p:nvSpPr>
          <p:spPr>
            <a:xfrm>
              <a:off x="29482" y="2927145"/>
              <a:ext cx="1215347"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H</a:t>
              </a:r>
              <a:r>
                <a:rPr lang="en-US" altLang="zh-CN" sz="1000" baseline="0" dirty="0" smtClean="0">
                  <a:solidFill>
                    <a:srgbClr val="333333"/>
                  </a:solidFill>
                  <a:latin typeface="+mn-lt"/>
                  <a:ea typeface="+mn-ea"/>
                </a:rPr>
                <a:t>EXINGUINA</a:t>
              </a:r>
              <a:endParaRPr lang="zh-CN" altLang="en-US" sz="1000" dirty="0">
                <a:solidFill>
                  <a:srgbClr val="333333"/>
                </a:solidFill>
              </a:endParaRPr>
            </a:p>
          </p:txBody>
        </p:sp>
        <p:sp>
          <p:nvSpPr>
            <p:cNvPr id="42" name="TextBox 41">
              <a:hlinkClick r:id="rId4"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核心归纳</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15" name="组合 14"/>
          <p:cNvGrpSpPr/>
          <p:nvPr userDrawn="1"/>
        </p:nvGrpSpPr>
        <p:grpSpPr>
          <a:xfrm>
            <a:off x="4532317" y="111757"/>
            <a:ext cx="543739" cy="481534"/>
            <a:chOff x="4532317" y="111757"/>
            <a:chExt cx="543739" cy="481534"/>
          </a:xfrm>
        </p:grpSpPr>
        <p:pic>
          <p:nvPicPr>
            <p:cNvPr id="16" name="图片 15"/>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734808" y="111757"/>
              <a:ext cx="144304" cy="161619"/>
            </a:xfrm>
            <a:prstGeom prst="rect">
              <a:avLst/>
            </a:prstGeom>
          </p:spPr>
        </p:pic>
        <p:sp>
          <p:nvSpPr>
            <p:cNvPr id="17" name="TextBox 16">
              <a:hlinkClick r:id="rId6"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6700259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4"/>
                                        </p:tgtEl>
                                        <p:attrNameLst>
                                          <p:attrName>style.visibility</p:attrName>
                                        </p:attrNameLst>
                                      </p:cBhvr>
                                      <p:to>
                                        <p:strVal val="visible"/>
                                      </p:to>
                                    </p:set>
                                    <p:anim calcmode="lin" valueType="num">
                                      <p:cBhvr>
                                        <p:cTn id="13" dur="500" fill="hold"/>
                                        <p:tgtEl>
                                          <p:spTgt spid="34"/>
                                        </p:tgtEl>
                                        <p:attrNameLst>
                                          <p:attrName>ppt_w</p:attrName>
                                        </p:attrNameLst>
                                      </p:cBhvr>
                                      <p:tavLst>
                                        <p:tav tm="0">
                                          <p:val>
                                            <p:fltVal val="0"/>
                                          </p:val>
                                        </p:tav>
                                        <p:tav tm="100000">
                                          <p:val>
                                            <p:strVal val="#ppt_w"/>
                                          </p:val>
                                        </p:tav>
                                      </p:tavLst>
                                    </p:anim>
                                    <p:anim calcmode="lin" valueType="num">
                                      <p:cBhvr>
                                        <p:cTn id="14" dur="500" fill="hold"/>
                                        <p:tgtEl>
                                          <p:spTgt spid="34"/>
                                        </p:tgtEl>
                                        <p:attrNameLst>
                                          <p:attrName>ppt_h</p:attrName>
                                        </p:attrNameLst>
                                      </p:cBhvr>
                                      <p:tavLst>
                                        <p:tav tm="0">
                                          <p:val>
                                            <p:fltVal val="0"/>
                                          </p:val>
                                        </p:tav>
                                        <p:tav tm="100000">
                                          <p:val>
                                            <p:strVal val="#ppt_h"/>
                                          </p:val>
                                        </p:tav>
                                      </p:tavLst>
                                    </p:anim>
                                    <p:animEffect transition="in" filter="fade">
                                      <p:cBhvr>
                                        <p:cTn id="15" dur="500"/>
                                        <p:tgtEl>
                                          <p:spTgt spid="34"/>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40"/>
                                        </p:tgtEl>
                                        <p:attrNameLst>
                                          <p:attrName>style.visibility</p:attrName>
                                        </p:attrNameLst>
                                      </p:cBhvr>
                                      <p:to>
                                        <p:strVal val="visible"/>
                                      </p:to>
                                    </p:set>
                                    <p:anim calcmode="lin" valueType="num">
                                      <p:cBhvr>
                                        <p:cTn id="19" dur="500" fill="hold"/>
                                        <p:tgtEl>
                                          <p:spTgt spid="40"/>
                                        </p:tgtEl>
                                        <p:attrNameLst>
                                          <p:attrName>ppt_w</p:attrName>
                                        </p:attrNameLst>
                                      </p:cBhvr>
                                      <p:tavLst>
                                        <p:tav tm="0">
                                          <p:val>
                                            <p:fltVal val="0"/>
                                          </p:val>
                                        </p:tav>
                                        <p:tav tm="100000">
                                          <p:val>
                                            <p:strVal val="#ppt_w"/>
                                          </p:val>
                                        </p:tav>
                                      </p:tavLst>
                                    </p:anim>
                                    <p:anim calcmode="lin" valueType="num">
                                      <p:cBhvr>
                                        <p:cTn id="20" dur="500" fill="hold"/>
                                        <p:tgtEl>
                                          <p:spTgt spid="40"/>
                                        </p:tgtEl>
                                        <p:attrNameLst>
                                          <p:attrName>ppt_h</p:attrName>
                                        </p:attrNameLst>
                                      </p:cBhvr>
                                      <p:tavLst>
                                        <p:tav tm="0">
                                          <p:val>
                                            <p:fltVal val="0"/>
                                          </p:val>
                                        </p:tav>
                                        <p:tav tm="100000">
                                          <p:val>
                                            <p:strVal val="#ppt_h"/>
                                          </p:val>
                                        </p:tav>
                                      </p:tavLst>
                                    </p:anim>
                                    <p:animEffect transition="in" filter="fade">
                                      <p:cBhvr>
                                        <p:cTn id="21" dur="500"/>
                                        <p:tgtEl>
                                          <p:spTgt spid="40"/>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37"/>
                                        </p:tgtEl>
                                        <p:attrNameLst>
                                          <p:attrName>style.visibility</p:attrName>
                                        </p:attrNameLst>
                                      </p:cBhvr>
                                      <p:to>
                                        <p:strVal val="visible"/>
                                      </p:to>
                                    </p:set>
                                    <p:anim calcmode="lin" valueType="num">
                                      <p:cBhvr>
                                        <p:cTn id="25" dur="500" fill="hold"/>
                                        <p:tgtEl>
                                          <p:spTgt spid="37"/>
                                        </p:tgtEl>
                                        <p:attrNameLst>
                                          <p:attrName>ppt_w</p:attrName>
                                        </p:attrNameLst>
                                      </p:cBhvr>
                                      <p:tavLst>
                                        <p:tav tm="0">
                                          <p:val>
                                            <p:fltVal val="0"/>
                                          </p:val>
                                        </p:tav>
                                        <p:tav tm="100000">
                                          <p:val>
                                            <p:strVal val="#ppt_w"/>
                                          </p:val>
                                        </p:tav>
                                      </p:tavLst>
                                    </p:anim>
                                    <p:anim calcmode="lin" valueType="num">
                                      <p:cBhvr>
                                        <p:cTn id="26" dur="500" fill="hold"/>
                                        <p:tgtEl>
                                          <p:spTgt spid="37"/>
                                        </p:tgtEl>
                                        <p:attrNameLst>
                                          <p:attrName>ppt_h</p:attrName>
                                        </p:attrNameLst>
                                      </p:cBhvr>
                                      <p:tavLst>
                                        <p:tav tm="0">
                                          <p:val>
                                            <p:fltVal val="0"/>
                                          </p:val>
                                        </p:tav>
                                        <p:tav tm="100000">
                                          <p:val>
                                            <p:strVal val="#ppt_h"/>
                                          </p:val>
                                        </p:tav>
                                      </p:tavLst>
                                    </p:anim>
                                    <p:animEffect transition="in" filter="fade">
                                      <p:cBhvr>
                                        <p:cTn id="27"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栏目一">
    <p:spTree>
      <p:nvGrpSpPr>
        <p:cNvPr id="1" name=""/>
        <p:cNvGrpSpPr/>
        <p:nvPr/>
      </p:nvGrpSpPr>
      <p:grpSpPr>
        <a:xfrm>
          <a:off x="0" y="0"/>
          <a:ext cx="0" cy="0"/>
          <a:chOff x="0" y="0"/>
          <a:chExt cx="0" cy="0"/>
        </a:xfrm>
      </p:grpSpPr>
      <p:grpSp>
        <p:nvGrpSpPr>
          <p:cNvPr id="34" name="组合 33"/>
          <p:cNvGrpSpPr/>
          <p:nvPr userDrawn="1"/>
        </p:nvGrpSpPr>
        <p:grpSpPr>
          <a:xfrm>
            <a:off x="5378897" y="29755"/>
            <a:ext cx="1137319" cy="584775"/>
            <a:chOff x="29482" y="2276803"/>
            <a:chExt cx="1281560" cy="487312"/>
          </a:xfrm>
        </p:grpSpPr>
        <p:sp>
          <p:nvSpPr>
            <p:cNvPr id="35" name="TextBox 34"/>
            <p:cNvSpPr txBox="1"/>
            <p:nvPr userDrawn="1"/>
          </p:nvSpPr>
          <p:spPr>
            <a:xfrm>
              <a:off x="29482" y="2276803"/>
              <a:ext cx="1042599"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Y</a:t>
              </a:r>
              <a:r>
                <a:rPr lang="en-US" altLang="zh-CN" sz="900" dirty="0" smtClean="0">
                  <a:solidFill>
                    <a:srgbClr val="333333"/>
                  </a:solidFill>
                  <a:latin typeface="+mn-lt"/>
                  <a:ea typeface="+mn-ea"/>
                </a:rPr>
                <a:t>UXIDAOYIN</a:t>
              </a:r>
              <a:endParaRPr lang="zh-CN" altLang="en-US" sz="900" dirty="0">
                <a:solidFill>
                  <a:srgbClr val="333333"/>
                </a:solidFill>
              </a:endParaRPr>
            </a:p>
          </p:txBody>
        </p:sp>
        <p:sp>
          <p:nvSpPr>
            <p:cNvPr id="36" name="TextBox 35">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预习导引</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7" name="组合 36"/>
          <p:cNvGrpSpPr/>
          <p:nvPr userDrawn="1"/>
        </p:nvGrpSpPr>
        <p:grpSpPr>
          <a:xfrm>
            <a:off x="7860679" y="39693"/>
            <a:ext cx="1197764" cy="584775"/>
            <a:chOff x="29482" y="2927145"/>
            <a:chExt cx="1476118" cy="487312"/>
          </a:xfrm>
        </p:grpSpPr>
        <p:sp>
          <p:nvSpPr>
            <p:cNvPr id="38" name="TextBox 37"/>
            <p:cNvSpPr txBox="1"/>
            <p:nvPr userDrawn="1"/>
          </p:nvSpPr>
          <p:spPr>
            <a:xfrm>
              <a:off x="29482" y="2927145"/>
              <a:ext cx="1476118"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J</a:t>
              </a:r>
              <a:r>
                <a:rPr lang="en-US" altLang="zh-CN" sz="1000" dirty="0" smtClean="0">
                  <a:solidFill>
                    <a:srgbClr val="333333"/>
                  </a:solidFill>
                  <a:latin typeface="+mn-lt"/>
                  <a:ea typeface="+mn-ea"/>
                </a:rPr>
                <a:t>IAZUOSHANGXI</a:t>
              </a:r>
              <a:endParaRPr lang="zh-CN" altLang="en-US" sz="1000" dirty="0">
                <a:solidFill>
                  <a:srgbClr val="333333"/>
                </a:solidFill>
              </a:endParaRPr>
            </a:p>
          </p:txBody>
        </p:sp>
        <p:sp>
          <p:nvSpPr>
            <p:cNvPr id="39" name="TextBox 38">
              <a:hlinkClick r:id="rId3"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佳作赏析</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0" name="组合 39"/>
          <p:cNvGrpSpPr/>
          <p:nvPr userDrawn="1"/>
        </p:nvGrpSpPr>
        <p:grpSpPr>
          <a:xfrm>
            <a:off x="6536094" y="39693"/>
            <a:ext cx="1102368" cy="584775"/>
            <a:chOff x="29482" y="2927145"/>
            <a:chExt cx="1358552" cy="487312"/>
          </a:xfrm>
        </p:grpSpPr>
        <p:sp>
          <p:nvSpPr>
            <p:cNvPr id="41" name="TextBox 40"/>
            <p:cNvSpPr txBox="1"/>
            <p:nvPr userDrawn="1"/>
          </p:nvSpPr>
          <p:spPr>
            <a:xfrm>
              <a:off x="29482" y="2927145"/>
              <a:ext cx="1215347"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H</a:t>
              </a:r>
              <a:r>
                <a:rPr lang="en-US" altLang="zh-CN" sz="1000" baseline="0" dirty="0" smtClean="0">
                  <a:solidFill>
                    <a:srgbClr val="333333"/>
                  </a:solidFill>
                  <a:latin typeface="+mn-lt"/>
                  <a:ea typeface="+mn-ea"/>
                </a:rPr>
                <a:t>EXINGUINA</a:t>
              </a:r>
              <a:endParaRPr lang="zh-CN" altLang="en-US" sz="1000" dirty="0">
                <a:solidFill>
                  <a:srgbClr val="333333"/>
                </a:solidFill>
              </a:endParaRPr>
            </a:p>
          </p:txBody>
        </p:sp>
        <p:sp>
          <p:nvSpPr>
            <p:cNvPr id="42" name="TextBox 41">
              <a:hlinkClick r:id="rId4"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核心归纳</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4191706" y="-1"/>
            <a:ext cx="1319428" cy="841477"/>
            <a:chOff x="4191706" y="-1"/>
            <a:chExt cx="1319428" cy="841477"/>
          </a:xfrm>
        </p:grpSpPr>
        <p:pic>
          <p:nvPicPr>
            <p:cNvPr id="53" name="图片 52"/>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191706" y="-1"/>
              <a:ext cx="1319428" cy="841477"/>
            </a:xfrm>
            <a:prstGeom prst="rect">
              <a:avLst/>
            </a:prstGeom>
          </p:spPr>
        </p:pic>
        <p:sp>
          <p:nvSpPr>
            <p:cNvPr id="18" name="TextBox 17">
              <a:hlinkClick r:id="rId6" action="ppaction://hlinksldjump"/>
            </p:cNvPr>
            <p:cNvSpPr txBox="1"/>
            <p:nvPr userDrawn="1"/>
          </p:nvSpPr>
          <p:spPr>
            <a:xfrm>
              <a:off x="4532317" y="285517"/>
              <a:ext cx="543739"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首页</a:t>
              </a:r>
              <a:endParaRPr lang="zh-CN" altLang="en-US" sz="1400" dirty="0">
                <a:solidFill>
                  <a:schemeClr val="bg1"/>
                </a:solidFill>
                <a:latin typeface="黑体" panose="02010600030101010101" pitchFamily="2" charset="-122"/>
                <a:ea typeface="黑体" panose="02010600030101010101" pitchFamily="2" charset="-122"/>
              </a:endParaRPr>
            </a:p>
          </p:txBody>
        </p:sp>
        <p:pic>
          <p:nvPicPr>
            <p:cNvPr id="20" name="图片 19"/>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4726526" y="120086"/>
              <a:ext cx="142874" cy="160020"/>
            </a:xfrm>
            <a:prstGeom prst="rect">
              <a:avLst/>
            </a:prstGeom>
          </p:spPr>
        </p:pic>
      </p:grpSp>
    </p:spTree>
    <p:extLst>
      <p:ext uri="{BB962C8B-B14F-4D97-AF65-F5344CB8AC3E}">
        <p14:creationId xmlns:p14="http://schemas.microsoft.com/office/powerpoint/2010/main" val="15931461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down)">
                                      <p:cBhvr>
                                        <p:cTn id="8" dur="500"/>
                                        <p:tgtEl>
                                          <p:spTgt spid="2"/>
                                        </p:tgtEl>
                                      </p:cBhvr>
                                    </p:animEffect>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34"/>
                                        </p:tgtEl>
                                        <p:attrNameLst>
                                          <p:attrName>style.visibility</p:attrName>
                                        </p:attrNameLst>
                                      </p:cBhvr>
                                      <p:to>
                                        <p:strVal val="visible"/>
                                      </p:to>
                                    </p:set>
                                    <p:anim calcmode="lin" valueType="num">
                                      <p:cBhvr>
                                        <p:cTn id="12" dur="500" fill="hold"/>
                                        <p:tgtEl>
                                          <p:spTgt spid="34"/>
                                        </p:tgtEl>
                                        <p:attrNameLst>
                                          <p:attrName>ppt_w</p:attrName>
                                        </p:attrNameLst>
                                      </p:cBhvr>
                                      <p:tavLst>
                                        <p:tav tm="0">
                                          <p:val>
                                            <p:fltVal val="0"/>
                                          </p:val>
                                        </p:tav>
                                        <p:tav tm="100000">
                                          <p:val>
                                            <p:strVal val="#ppt_w"/>
                                          </p:val>
                                        </p:tav>
                                      </p:tavLst>
                                    </p:anim>
                                    <p:anim calcmode="lin" valueType="num">
                                      <p:cBhvr>
                                        <p:cTn id="13" dur="500" fill="hold"/>
                                        <p:tgtEl>
                                          <p:spTgt spid="34"/>
                                        </p:tgtEl>
                                        <p:attrNameLst>
                                          <p:attrName>ppt_h</p:attrName>
                                        </p:attrNameLst>
                                      </p:cBhvr>
                                      <p:tavLst>
                                        <p:tav tm="0">
                                          <p:val>
                                            <p:fltVal val="0"/>
                                          </p:val>
                                        </p:tav>
                                        <p:tav tm="100000">
                                          <p:val>
                                            <p:strVal val="#ppt_h"/>
                                          </p:val>
                                        </p:tav>
                                      </p:tavLst>
                                    </p:anim>
                                    <p:animEffect transition="in" filter="fade">
                                      <p:cBhvr>
                                        <p:cTn id="14" dur="500"/>
                                        <p:tgtEl>
                                          <p:spTgt spid="34"/>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40"/>
                                        </p:tgtEl>
                                        <p:attrNameLst>
                                          <p:attrName>style.visibility</p:attrName>
                                        </p:attrNameLst>
                                      </p:cBhvr>
                                      <p:to>
                                        <p:strVal val="visible"/>
                                      </p:to>
                                    </p:set>
                                    <p:anim calcmode="lin" valueType="num">
                                      <p:cBhvr>
                                        <p:cTn id="18" dur="500" fill="hold"/>
                                        <p:tgtEl>
                                          <p:spTgt spid="40"/>
                                        </p:tgtEl>
                                        <p:attrNameLst>
                                          <p:attrName>ppt_w</p:attrName>
                                        </p:attrNameLst>
                                      </p:cBhvr>
                                      <p:tavLst>
                                        <p:tav tm="0">
                                          <p:val>
                                            <p:fltVal val="0"/>
                                          </p:val>
                                        </p:tav>
                                        <p:tav tm="100000">
                                          <p:val>
                                            <p:strVal val="#ppt_w"/>
                                          </p:val>
                                        </p:tav>
                                      </p:tavLst>
                                    </p:anim>
                                    <p:anim calcmode="lin" valueType="num">
                                      <p:cBhvr>
                                        <p:cTn id="19" dur="500" fill="hold"/>
                                        <p:tgtEl>
                                          <p:spTgt spid="40"/>
                                        </p:tgtEl>
                                        <p:attrNameLst>
                                          <p:attrName>ppt_h</p:attrName>
                                        </p:attrNameLst>
                                      </p:cBhvr>
                                      <p:tavLst>
                                        <p:tav tm="0">
                                          <p:val>
                                            <p:fltVal val="0"/>
                                          </p:val>
                                        </p:tav>
                                        <p:tav tm="100000">
                                          <p:val>
                                            <p:strVal val="#ppt_h"/>
                                          </p:val>
                                        </p:tav>
                                      </p:tavLst>
                                    </p:anim>
                                    <p:animEffect transition="in" filter="fade">
                                      <p:cBhvr>
                                        <p:cTn id="20" dur="500"/>
                                        <p:tgtEl>
                                          <p:spTgt spid="40"/>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7"/>
                                        </p:tgtEl>
                                        <p:attrNameLst>
                                          <p:attrName>style.visibility</p:attrName>
                                        </p:attrNameLst>
                                      </p:cBhvr>
                                      <p:to>
                                        <p:strVal val="visible"/>
                                      </p:to>
                                    </p:set>
                                    <p:anim calcmode="lin" valueType="num">
                                      <p:cBhvr>
                                        <p:cTn id="24" dur="500" fill="hold"/>
                                        <p:tgtEl>
                                          <p:spTgt spid="37"/>
                                        </p:tgtEl>
                                        <p:attrNameLst>
                                          <p:attrName>ppt_w</p:attrName>
                                        </p:attrNameLst>
                                      </p:cBhvr>
                                      <p:tavLst>
                                        <p:tav tm="0">
                                          <p:val>
                                            <p:fltVal val="0"/>
                                          </p:val>
                                        </p:tav>
                                        <p:tav tm="100000">
                                          <p:val>
                                            <p:strVal val="#ppt_w"/>
                                          </p:val>
                                        </p:tav>
                                      </p:tavLst>
                                    </p:anim>
                                    <p:anim calcmode="lin" valueType="num">
                                      <p:cBhvr>
                                        <p:cTn id="25" dur="500" fill="hold"/>
                                        <p:tgtEl>
                                          <p:spTgt spid="37"/>
                                        </p:tgtEl>
                                        <p:attrNameLst>
                                          <p:attrName>ppt_h</p:attrName>
                                        </p:attrNameLst>
                                      </p:cBhvr>
                                      <p:tavLst>
                                        <p:tav tm="0">
                                          <p:val>
                                            <p:fltVal val="0"/>
                                          </p:val>
                                        </p:tav>
                                        <p:tav tm="100000">
                                          <p:val>
                                            <p:strVal val="#ppt_h"/>
                                          </p:val>
                                        </p:tav>
                                      </p:tavLst>
                                    </p:anim>
                                    <p:animEffect transition="in" filter="fade">
                                      <p:cBhvr>
                                        <p:cTn id="26"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7_栏目一">
    <p:spTree>
      <p:nvGrpSpPr>
        <p:cNvPr id="1" name=""/>
        <p:cNvGrpSpPr/>
        <p:nvPr/>
      </p:nvGrpSpPr>
      <p:grpSpPr>
        <a:xfrm>
          <a:off x="0" y="0"/>
          <a:ext cx="0" cy="0"/>
          <a:chOff x="0" y="0"/>
          <a:chExt cx="0" cy="0"/>
        </a:xfrm>
      </p:grpSpPr>
      <p:grpSp>
        <p:nvGrpSpPr>
          <p:cNvPr id="3" name="组合 2"/>
          <p:cNvGrpSpPr/>
          <p:nvPr userDrawn="1"/>
        </p:nvGrpSpPr>
        <p:grpSpPr>
          <a:xfrm>
            <a:off x="5378897" y="1"/>
            <a:ext cx="1220385" cy="836712"/>
            <a:chOff x="5378897" y="1"/>
            <a:chExt cx="1220385" cy="836712"/>
          </a:xfrm>
        </p:grpSpPr>
        <p:pic>
          <p:nvPicPr>
            <p:cNvPr id="45" name="图片 4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428356" y="1"/>
              <a:ext cx="1170926" cy="836712"/>
            </a:xfrm>
            <a:prstGeom prst="rect">
              <a:avLst/>
            </a:prstGeom>
          </p:spPr>
        </p:pic>
        <p:grpSp>
          <p:nvGrpSpPr>
            <p:cNvPr id="36" name="组合 35"/>
            <p:cNvGrpSpPr/>
            <p:nvPr userDrawn="1"/>
          </p:nvGrpSpPr>
          <p:grpSpPr>
            <a:xfrm>
              <a:off x="5378897" y="29755"/>
              <a:ext cx="1137319" cy="584775"/>
              <a:chOff x="29482" y="2276803"/>
              <a:chExt cx="1281560" cy="487312"/>
            </a:xfrm>
          </p:grpSpPr>
          <p:sp>
            <p:nvSpPr>
              <p:cNvPr id="37" name="TextBox 36"/>
              <p:cNvSpPr txBox="1"/>
              <p:nvPr userDrawn="1"/>
            </p:nvSpPr>
            <p:spPr>
              <a:xfrm>
                <a:off x="29482" y="2276803"/>
                <a:ext cx="1042599" cy="487312"/>
              </a:xfrm>
              <a:prstGeom prst="rect">
                <a:avLst/>
              </a:prstGeom>
              <a:noFill/>
            </p:spPr>
            <p:txBody>
              <a:bodyPr wrap="none" rtlCol="0">
                <a:spAutoFit/>
              </a:bodyPr>
              <a:lstStyle/>
              <a:p>
                <a:r>
                  <a:rPr lang="en-US" altLang="zh-CN" sz="3200" dirty="0" smtClean="0">
                    <a:solidFill>
                      <a:schemeClr val="bg1"/>
                    </a:solidFill>
                    <a:latin typeface="黑体" panose="02010600030101010101" pitchFamily="2" charset="-122"/>
                    <a:ea typeface="黑体" panose="02010600030101010101" pitchFamily="2" charset="-122"/>
                  </a:rPr>
                  <a:t>Y</a:t>
                </a:r>
                <a:r>
                  <a:rPr lang="en-US" altLang="zh-CN" sz="900" dirty="0" smtClean="0">
                    <a:solidFill>
                      <a:schemeClr val="bg1"/>
                    </a:solidFill>
                    <a:latin typeface="+mn-lt"/>
                    <a:ea typeface="+mn-ea"/>
                  </a:rPr>
                  <a:t>UXIDAOYIN</a:t>
                </a:r>
                <a:endParaRPr lang="zh-CN" altLang="en-US" sz="900" dirty="0">
                  <a:solidFill>
                    <a:schemeClr val="bg1"/>
                  </a:solidFill>
                </a:endParaRPr>
              </a:p>
            </p:txBody>
          </p:sp>
          <p:sp>
            <p:nvSpPr>
              <p:cNvPr id="38" name="TextBox 37">
                <a:hlinkClick r:id="rId3"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预习导引</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39" name="组合 38"/>
          <p:cNvGrpSpPr/>
          <p:nvPr userDrawn="1"/>
        </p:nvGrpSpPr>
        <p:grpSpPr>
          <a:xfrm>
            <a:off x="7860679" y="39693"/>
            <a:ext cx="1197764" cy="584775"/>
            <a:chOff x="29482" y="2927145"/>
            <a:chExt cx="1476118" cy="487312"/>
          </a:xfrm>
        </p:grpSpPr>
        <p:sp>
          <p:nvSpPr>
            <p:cNvPr id="40" name="TextBox 39"/>
            <p:cNvSpPr txBox="1"/>
            <p:nvPr userDrawn="1"/>
          </p:nvSpPr>
          <p:spPr>
            <a:xfrm>
              <a:off x="29482" y="2927145"/>
              <a:ext cx="1476118"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J</a:t>
              </a:r>
              <a:r>
                <a:rPr lang="en-US" altLang="zh-CN" sz="1000" dirty="0" smtClean="0">
                  <a:solidFill>
                    <a:srgbClr val="333333"/>
                  </a:solidFill>
                  <a:latin typeface="+mn-lt"/>
                  <a:ea typeface="+mn-ea"/>
                </a:rPr>
                <a:t>IAZUOSHANGXI</a:t>
              </a:r>
              <a:endParaRPr lang="zh-CN" altLang="en-US" sz="1000" dirty="0">
                <a:solidFill>
                  <a:srgbClr val="333333"/>
                </a:solidFill>
              </a:endParaRPr>
            </a:p>
          </p:txBody>
        </p:sp>
        <p:sp>
          <p:nvSpPr>
            <p:cNvPr id="41" name="TextBox 40">
              <a:hlinkClick r:id="rId4"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佳作赏析</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2" name="组合 41"/>
          <p:cNvGrpSpPr/>
          <p:nvPr userDrawn="1"/>
        </p:nvGrpSpPr>
        <p:grpSpPr>
          <a:xfrm>
            <a:off x="6536094" y="39693"/>
            <a:ext cx="1102368" cy="584775"/>
            <a:chOff x="29482" y="2927145"/>
            <a:chExt cx="1358552" cy="487312"/>
          </a:xfrm>
        </p:grpSpPr>
        <p:sp>
          <p:nvSpPr>
            <p:cNvPr id="43" name="TextBox 42"/>
            <p:cNvSpPr txBox="1"/>
            <p:nvPr userDrawn="1"/>
          </p:nvSpPr>
          <p:spPr>
            <a:xfrm>
              <a:off x="29482" y="2927145"/>
              <a:ext cx="1215347"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H</a:t>
              </a:r>
              <a:r>
                <a:rPr lang="en-US" altLang="zh-CN" sz="1000" baseline="0" dirty="0" smtClean="0">
                  <a:solidFill>
                    <a:srgbClr val="333333"/>
                  </a:solidFill>
                  <a:latin typeface="+mn-lt"/>
                  <a:ea typeface="+mn-ea"/>
                </a:rPr>
                <a:t>EXINGUINA</a:t>
              </a:r>
              <a:endParaRPr lang="zh-CN" altLang="en-US" sz="1000" dirty="0">
                <a:solidFill>
                  <a:srgbClr val="333333"/>
                </a:solidFill>
              </a:endParaRPr>
            </a:p>
          </p:txBody>
        </p:sp>
        <p:sp>
          <p:nvSpPr>
            <p:cNvPr id="44" name="TextBox 43">
              <a:hlinkClick r:id="rId5"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核心归纳</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4532317" y="111757"/>
            <a:ext cx="543739" cy="481534"/>
            <a:chOff x="4532317" y="111757"/>
            <a:chExt cx="543739" cy="481534"/>
          </a:xfrm>
        </p:grpSpPr>
        <p:pic>
          <p:nvPicPr>
            <p:cNvPr id="16" name="图片 15"/>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4734808" y="111757"/>
              <a:ext cx="144304" cy="161619"/>
            </a:xfrm>
            <a:prstGeom prst="rect">
              <a:avLst/>
            </a:prstGeom>
          </p:spPr>
        </p:pic>
        <p:sp>
          <p:nvSpPr>
            <p:cNvPr id="17" name="TextBox 16">
              <a:hlinkClick r:id="rId7"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27460111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12" presetClass="entr" presetSubtype="1"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p:tgtEl>
                                          <p:spTgt spid="3"/>
                                        </p:tgtEl>
                                        <p:attrNameLst>
                                          <p:attrName>ppt_y</p:attrName>
                                        </p:attrNameLst>
                                      </p:cBhvr>
                                      <p:tavLst>
                                        <p:tav tm="0">
                                          <p:val>
                                            <p:strVal val="#ppt_y-#ppt_h*1.125000"/>
                                          </p:val>
                                        </p:tav>
                                        <p:tav tm="100000">
                                          <p:val>
                                            <p:strVal val="#ppt_y"/>
                                          </p:val>
                                        </p:tav>
                                      </p:tavLst>
                                    </p:anim>
                                    <p:animEffect transition="in" filter="wipe(down)">
                                      <p:cBhvr>
                                        <p:cTn id="14" dur="500"/>
                                        <p:tgtEl>
                                          <p:spTgt spid="3"/>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42"/>
                                        </p:tgtEl>
                                        <p:attrNameLst>
                                          <p:attrName>style.visibility</p:attrName>
                                        </p:attrNameLst>
                                      </p:cBhvr>
                                      <p:to>
                                        <p:strVal val="visible"/>
                                      </p:to>
                                    </p:set>
                                    <p:anim calcmode="lin" valueType="num">
                                      <p:cBhvr>
                                        <p:cTn id="18" dur="500" fill="hold"/>
                                        <p:tgtEl>
                                          <p:spTgt spid="42"/>
                                        </p:tgtEl>
                                        <p:attrNameLst>
                                          <p:attrName>ppt_w</p:attrName>
                                        </p:attrNameLst>
                                      </p:cBhvr>
                                      <p:tavLst>
                                        <p:tav tm="0">
                                          <p:val>
                                            <p:fltVal val="0"/>
                                          </p:val>
                                        </p:tav>
                                        <p:tav tm="100000">
                                          <p:val>
                                            <p:strVal val="#ppt_w"/>
                                          </p:val>
                                        </p:tav>
                                      </p:tavLst>
                                    </p:anim>
                                    <p:anim calcmode="lin" valueType="num">
                                      <p:cBhvr>
                                        <p:cTn id="19" dur="500" fill="hold"/>
                                        <p:tgtEl>
                                          <p:spTgt spid="42"/>
                                        </p:tgtEl>
                                        <p:attrNameLst>
                                          <p:attrName>ppt_h</p:attrName>
                                        </p:attrNameLst>
                                      </p:cBhvr>
                                      <p:tavLst>
                                        <p:tav tm="0">
                                          <p:val>
                                            <p:fltVal val="0"/>
                                          </p:val>
                                        </p:tav>
                                        <p:tav tm="100000">
                                          <p:val>
                                            <p:strVal val="#ppt_h"/>
                                          </p:val>
                                        </p:tav>
                                      </p:tavLst>
                                    </p:anim>
                                    <p:animEffect transition="in" filter="fade">
                                      <p:cBhvr>
                                        <p:cTn id="20" dur="500"/>
                                        <p:tgtEl>
                                          <p:spTgt spid="42"/>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9"/>
                                        </p:tgtEl>
                                        <p:attrNameLst>
                                          <p:attrName>style.visibility</p:attrName>
                                        </p:attrNameLst>
                                      </p:cBhvr>
                                      <p:to>
                                        <p:strVal val="visible"/>
                                      </p:to>
                                    </p:set>
                                    <p:anim calcmode="lin" valueType="num">
                                      <p:cBhvr>
                                        <p:cTn id="24" dur="500" fill="hold"/>
                                        <p:tgtEl>
                                          <p:spTgt spid="39"/>
                                        </p:tgtEl>
                                        <p:attrNameLst>
                                          <p:attrName>ppt_w</p:attrName>
                                        </p:attrNameLst>
                                      </p:cBhvr>
                                      <p:tavLst>
                                        <p:tav tm="0">
                                          <p:val>
                                            <p:fltVal val="0"/>
                                          </p:val>
                                        </p:tav>
                                        <p:tav tm="100000">
                                          <p:val>
                                            <p:strVal val="#ppt_w"/>
                                          </p:val>
                                        </p:tav>
                                      </p:tavLst>
                                    </p:anim>
                                    <p:anim calcmode="lin" valueType="num">
                                      <p:cBhvr>
                                        <p:cTn id="25" dur="500" fill="hold"/>
                                        <p:tgtEl>
                                          <p:spTgt spid="39"/>
                                        </p:tgtEl>
                                        <p:attrNameLst>
                                          <p:attrName>ppt_h</p:attrName>
                                        </p:attrNameLst>
                                      </p:cBhvr>
                                      <p:tavLst>
                                        <p:tav tm="0">
                                          <p:val>
                                            <p:fltVal val="0"/>
                                          </p:val>
                                        </p:tav>
                                        <p:tav tm="100000">
                                          <p:val>
                                            <p:strVal val="#ppt_h"/>
                                          </p:val>
                                        </p:tav>
                                      </p:tavLst>
                                    </p:anim>
                                    <p:animEffect transition="in" filter="fade">
                                      <p:cBhvr>
                                        <p:cTn id="26"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9_栏目一">
    <p:spTree>
      <p:nvGrpSpPr>
        <p:cNvPr id="1" name=""/>
        <p:cNvGrpSpPr/>
        <p:nvPr/>
      </p:nvGrpSpPr>
      <p:grpSpPr>
        <a:xfrm>
          <a:off x="0" y="0"/>
          <a:ext cx="0" cy="0"/>
          <a:chOff x="0" y="0"/>
          <a:chExt cx="0" cy="0"/>
        </a:xfrm>
      </p:grpSpPr>
      <p:grpSp>
        <p:nvGrpSpPr>
          <p:cNvPr id="35" name="组合 34"/>
          <p:cNvGrpSpPr/>
          <p:nvPr userDrawn="1"/>
        </p:nvGrpSpPr>
        <p:grpSpPr>
          <a:xfrm>
            <a:off x="5378897" y="29755"/>
            <a:ext cx="1137319" cy="584775"/>
            <a:chOff x="29482" y="2276803"/>
            <a:chExt cx="1281560" cy="487312"/>
          </a:xfrm>
        </p:grpSpPr>
        <p:sp>
          <p:nvSpPr>
            <p:cNvPr id="36" name="TextBox 35"/>
            <p:cNvSpPr txBox="1"/>
            <p:nvPr userDrawn="1"/>
          </p:nvSpPr>
          <p:spPr>
            <a:xfrm>
              <a:off x="29482" y="2276803"/>
              <a:ext cx="1042599" cy="487312"/>
            </a:xfrm>
            <a:prstGeom prst="rect">
              <a:avLst/>
            </a:prstGeom>
            <a:noFill/>
          </p:spPr>
          <p:txBody>
            <a:bodyPr wrap="none" rtlCol="0">
              <a:spAutoFit/>
            </a:bodyPr>
            <a:lstStyle/>
            <a:p>
              <a:r>
                <a:rPr lang="en-US" altLang="zh-CN" sz="3200" dirty="0" smtClean="0">
                  <a:solidFill>
                    <a:schemeClr val="tx1"/>
                  </a:solidFill>
                  <a:latin typeface="黑体" panose="02010600030101010101" pitchFamily="2" charset="-122"/>
                  <a:ea typeface="黑体" panose="02010600030101010101" pitchFamily="2" charset="-122"/>
                </a:rPr>
                <a:t>Y</a:t>
              </a:r>
              <a:r>
                <a:rPr lang="en-US" altLang="zh-CN" sz="900" dirty="0" smtClean="0">
                  <a:solidFill>
                    <a:schemeClr val="tx1"/>
                  </a:solidFill>
                  <a:latin typeface="+mn-lt"/>
                  <a:ea typeface="+mn-ea"/>
                </a:rPr>
                <a:t>UXIDAOYIN</a:t>
              </a:r>
              <a:endParaRPr lang="zh-CN" altLang="en-US" sz="900" dirty="0">
                <a:solidFill>
                  <a:schemeClr val="tx1"/>
                </a:solidFill>
              </a:endParaRPr>
            </a:p>
          </p:txBody>
        </p:sp>
        <p:sp>
          <p:nvSpPr>
            <p:cNvPr id="37" name="TextBox 36">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预习导引</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8" name="组合 37"/>
          <p:cNvGrpSpPr/>
          <p:nvPr userDrawn="1"/>
        </p:nvGrpSpPr>
        <p:grpSpPr>
          <a:xfrm>
            <a:off x="7860679" y="39693"/>
            <a:ext cx="1197764" cy="584775"/>
            <a:chOff x="29482" y="2927145"/>
            <a:chExt cx="1476118" cy="487312"/>
          </a:xfrm>
        </p:grpSpPr>
        <p:sp>
          <p:nvSpPr>
            <p:cNvPr id="39" name="TextBox 38"/>
            <p:cNvSpPr txBox="1"/>
            <p:nvPr userDrawn="1"/>
          </p:nvSpPr>
          <p:spPr>
            <a:xfrm>
              <a:off x="29482" y="2927145"/>
              <a:ext cx="1476118"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J</a:t>
              </a:r>
              <a:r>
                <a:rPr lang="en-US" altLang="zh-CN" sz="1000" dirty="0" smtClean="0">
                  <a:solidFill>
                    <a:srgbClr val="333333"/>
                  </a:solidFill>
                  <a:latin typeface="+mn-lt"/>
                  <a:ea typeface="+mn-ea"/>
                </a:rPr>
                <a:t>IAZUOSHANGXI</a:t>
              </a:r>
              <a:endParaRPr lang="zh-CN" altLang="en-US" sz="1000" dirty="0">
                <a:solidFill>
                  <a:srgbClr val="333333"/>
                </a:solidFill>
              </a:endParaRPr>
            </a:p>
          </p:txBody>
        </p:sp>
        <p:sp>
          <p:nvSpPr>
            <p:cNvPr id="40" name="TextBox 39">
              <a:hlinkClick r:id="rId3"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佳作赏析</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5" name="组合 4"/>
          <p:cNvGrpSpPr/>
          <p:nvPr userDrawn="1"/>
        </p:nvGrpSpPr>
        <p:grpSpPr>
          <a:xfrm>
            <a:off x="6525292" y="-4216"/>
            <a:ext cx="1431084" cy="851494"/>
            <a:chOff x="6525292" y="-4216"/>
            <a:chExt cx="1431084" cy="851494"/>
          </a:xfrm>
        </p:grpSpPr>
        <p:pic>
          <p:nvPicPr>
            <p:cNvPr id="44" name="图片 43"/>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6525292" y="-4216"/>
              <a:ext cx="1431084" cy="851494"/>
            </a:xfrm>
            <a:prstGeom prst="rect">
              <a:avLst/>
            </a:prstGeom>
          </p:spPr>
        </p:pic>
        <p:grpSp>
          <p:nvGrpSpPr>
            <p:cNvPr id="41" name="组合 40"/>
            <p:cNvGrpSpPr/>
            <p:nvPr userDrawn="1"/>
          </p:nvGrpSpPr>
          <p:grpSpPr>
            <a:xfrm>
              <a:off x="6536094" y="39693"/>
              <a:ext cx="1102368" cy="584775"/>
              <a:chOff x="29482" y="2927145"/>
              <a:chExt cx="1358552" cy="487312"/>
            </a:xfrm>
          </p:grpSpPr>
          <p:sp>
            <p:nvSpPr>
              <p:cNvPr id="42" name="TextBox 41"/>
              <p:cNvSpPr txBox="1"/>
              <p:nvPr userDrawn="1"/>
            </p:nvSpPr>
            <p:spPr>
              <a:xfrm>
                <a:off x="29482" y="2927145"/>
                <a:ext cx="1215347" cy="487312"/>
              </a:xfrm>
              <a:prstGeom prst="rect">
                <a:avLst/>
              </a:prstGeom>
              <a:noFill/>
            </p:spPr>
            <p:txBody>
              <a:bodyPr wrap="none" rtlCol="0">
                <a:spAutoFit/>
              </a:bodyPr>
              <a:lstStyle/>
              <a:p>
                <a:r>
                  <a:rPr lang="en-US" altLang="zh-CN" sz="3200" baseline="0" dirty="0" smtClean="0">
                    <a:solidFill>
                      <a:schemeClr val="bg1"/>
                    </a:solidFill>
                    <a:latin typeface="黑体" panose="02010600030101010101" pitchFamily="2" charset="-122"/>
                    <a:ea typeface="黑体" panose="02010600030101010101" pitchFamily="2" charset="-122"/>
                  </a:rPr>
                  <a:t>H</a:t>
                </a:r>
                <a:r>
                  <a:rPr lang="en-US" altLang="zh-CN" sz="1000" baseline="0" dirty="0" smtClean="0">
                    <a:solidFill>
                      <a:schemeClr val="bg1"/>
                    </a:solidFill>
                    <a:latin typeface="+mn-lt"/>
                    <a:ea typeface="+mn-ea"/>
                  </a:rPr>
                  <a:t>EXINGUINA</a:t>
                </a:r>
                <a:endParaRPr lang="zh-CN" altLang="en-US" sz="1000" dirty="0">
                  <a:solidFill>
                    <a:schemeClr val="bg1"/>
                  </a:solidFill>
                </a:endParaRPr>
              </a:p>
            </p:txBody>
          </p:sp>
          <p:sp>
            <p:nvSpPr>
              <p:cNvPr id="43" name="TextBox 42">
                <a:hlinkClick r:id="rId5"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核心归纳</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2" name="组合 1"/>
          <p:cNvGrpSpPr/>
          <p:nvPr userDrawn="1"/>
        </p:nvGrpSpPr>
        <p:grpSpPr>
          <a:xfrm>
            <a:off x="4532317" y="111757"/>
            <a:ext cx="543739" cy="481534"/>
            <a:chOff x="4532317" y="111757"/>
            <a:chExt cx="543739" cy="481534"/>
          </a:xfrm>
        </p:grpSpPr>
        <p:pic>
          <p:nvPicPr>
            <p:cNvPr id="16" name="图片 15"/>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4734808" y="111757"/>
              <a:ext cx="144304" cy="161619"/>
            </a:xfrm>
            <a:prstGeom prst="rect">
              <a:avLst/>
            </a:prstGeom>
          </p:spPr>
        </p:pic>
        <p:sp>
          <p:nvSpPr>
            <p:cNvPr id="17" name="TextBox 16">
              <a:hlinkClick r:id="rId7"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21827667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p:cTn id="13" dur="500" fill="hold"/>
                                        <p:tgtEl>
                                          <p:spTgt spid="35"/>
                                        </p:tgtEl>
                                        <p:attrNameLst>
                                          <p:attrName>ppt_w</p:attrName>
                                        </p:attrNameLst>
                                      </p:cBhvr>
                                      <p:tavLst>
                                        <p:tav tm="0">
                                          <p:val>
                                            <p:fltVal val="0"/>
                                          </p:val>
                                        </p:tav>
                                        <p:tav tm="100000">
                                          <p:val>
                                            <p:strVal val="#ppt_w"/>
                                          </p:val>
                                        </p:tav>
                                      </p:tavLst>
                                    </p:anim>
                                    <p:anim calcmode="lin" valueType="num">
                                      <p:cBhvr>
                                        <p:cTn id="14" dur="500" fill="hold"/>
                                        <p:tgtEl>
                                          <p:spTgt spid="35"/>
                                        </p:tgtEl>
                                        <p:attrNameLst>
                                          <p:attrName>ppt_h</p:attrName>
                                        </p:attrNameLst>
                                      </p:cBhvr>
                                      <p:tavLst>
                                        <p:tav tm="0">
                                          <p:val>
                                            <p:fltVal val="0"/>
                                          </p:val>
                                        </p:tav>
                                        <p:tav tm="100000">
                                          <p:val>
                                            <p:strVal val="#ppt_h"/>
                                          </p:val>
                                        </p:tav>
                                      </p:tavLst>
                                    </p:anim>
                                    <p:animEffect transition="in" filter="fade">
                                      <p:cBhvr>
                                        <p:cTn id="15" dur="500"/>
                                        <p:tgtEl>
                                          <p:spTgt spid="35"/>
                                        </p:tgtEl>
                                      </p:cBhvr>
                                    </p:animEffect>
                                  </p:childTnLst>
                                </p:cTn>
                              </p:par>
                            </p:childTnLst>
                          </p:cTn>
                        </p:par>
                        <p:par>
                          <p:cTn id="16" fill="hold">
                            <p:stCondLst>
                              <p:cond delay="1000"/>
                            </p:stCondLst>
                            <p:childTnLst>
                              <p:par>
                                <p:cTn id="17" presetID="12" presetClass="entr" presetSubtype="1"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p:tgtEl>
                                          <p:spTgt spid="5"/>
                                        </p:tgtEl>
                                        <p:attrNameLst>
                                          <p:attrName>ppt_y</p:attrName>
                                        </p:attrNameLst>
                                      </p:cBhvr>
                                      <p:tavLst>
                                        <p:tav tm="0">
                                          <p:val>
                                            <p:strVal val="#ppt_y-#ppt_h*1.125000"/>
                                          </p:val>
                                        </p:tav>
                                        <p:tav tm="100000">
                                          <p:val>
                                            <p:strVal val="#ppt_y"/>
                                          </p:val>
                                        </p:tav>
                                      </p:tavLst>
                                    </p:anim>
                                    <p:animEffect transition="in" filter="wipe(down)">
                                      <p:cBhvr>
                                        <p:cTn id="20" dur="500"/>
                                        <p:tgtEl>
                                          <p:spTgt spid="5"/>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8"/>
                                        </p:tgtEl>
                                        <p:attrNameLst>
                                          <p:attrName>style.visibility</p:attrName>
                                        </p:attrNameLst>
                                      </p:cBhvr>
                                      <p:to>
                                        <p:strVal val="visible"/>
                                      </p:to>
                                    </p:set>
                                    <p:anim calcmode="lin" valueType="num">
                                      <p:cBhvr>
                                        <p:cTn id="24" dur="500" fill="hold"/>
                                        <p:tgtEl>
                                          <p:spTgt spid="38"/>
                                        </p:tgtEl>
                                        <p:attrNameLst>
                                          <p:attrName>ppt_w</p:attrName>
                                        </p:attrNameLst>
                                      </p:cBhvr>
                                      <p:tavLst>
                                        <p:tav tm="0">
                                          <p:val>
                                            <p:fltVal val="0"/>
                                          </p:val>
                                        </p:tav>
                                        <p:tav tm="100000">
                                          <p:val>
                                            <p:strVal val="#ppt_w"/>
                                          </p:val>
                                        </p:tav>
                                      </p:tavLst>
                                    </p:anim>
                                    <p:anim calcmode="lin" valueType="num">
                                      <p:cBhvr>
                                        <p:cTn id="25" dur="500" fill="hold"/>
                                        <p:tgtEl>
                                          <p:spTgt spid="38"/>
                                        </p:tgtEl>
                                        <p:attrNameLst>
                                          <p:attrName>ppt_h</p:attrName>
                                        </p:attrNameLst>
                                      </p:cBhvr>
                                      <p:tavLst>
                                        <p:tav tm="0">
                                          <p:val>
                                            <p:fltVal val="0"/>
                                          </p:val>
                                        </p:tav>
                                        <p:tav tm="100000">
                                          <p:val>
                                            <p:strVal val="#ppt_h"/>
                                          </p:val>
                                        </p:tav>
                                      </p:tavLst>
                                    </p:anim>
                                    <p:animEffect transition="in" filter="fade">
                                      <p:cBhvr>
                                        <p:cTn id="26"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8_栏目一">
    <p:spTree>
      <p:nvGrpSpPr>
        <p:cNvPr id="1" name=""/>
        <p:cNvGrpSpPr/>
        <p:nvPr/>
      </p:nvGrpSpPr>
      <p:grpSpPr>
        <a:xfrm>
          <a:off x="0" y="0"/>
          <a:ext cx="0" cy="0"/>
          <a:chOff x="0" y="0"/>
          <a:chExt cx="0" cy="0"/>
        </a:xfrm>
      </p:grpSpPr>
      <p:grpSp>
        <p:nvGrpSpPr>
          <p:cNvPr id="35" name="组合 34"/>
          <p:cNvGrpSpPr/>
          <p:nvPr userDrawn="1"/>
        </p:nvGrpSpPr>
        <p:grpSpPr>
          <a:xfrm>
            <a:off x="5378897" y="29755"/>
            <a:ext cx="1137319" cy="584775"/>
            <a:chOff x="29482" y="2276803"/>
            <a:chExt cx="1281560" cy="487312"/>
          </a:xfrm>
        </p:grpSpPr>
        <p:sp>
          <p:nvSpPr>
            <p:cNvPr id="36" name="TextBox 35"/>
            <p:cNvSpPr txBox="1"/>
            <p:nvPr userDrawn="1"/>
          </p:nvSpPr>
          <p:spPr>
            <a:xfrm>
              <a:off x="29482" y="2276803"/>
              <a:ext cx="1042599"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Y</a:t>
              </a:r>
              <a:r>
                <a:rPr lang="en-US" altLang="zh-CN" sz="900" dirty="0" smtClean="0">
                  <a:solidFill>
                    <a:srgbClr val="333333"/>
                  </a:solidFill>
                  <a:latin typeface="+mn-lt"/>
                  <a:ea typeface="+mn-ea"/>
                </a:rPr>
                <a:t>UXIDAOYIN</a:t>
              </a:r>
              <a:endParaRPr lang="zh-CN" altLang="en-US" sz="900" dirty="0">
                <a:solidFill>
                  <a:srgbClr val="333333"/>
                </a:solidFill>
              </a:endParaRPr>
            </a:p>
          </p:txBody>
        </p:sp>
        <p:sp>
          <p:nvSpPr>
            <p:cNvPr id="37" name="TextBox 36">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预习导引</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 name="组合 3"/>
          <p:cNvGrpSpPr/>
          <p:nvPr userDrawn="1"/>
        </p:nvGrpSpPr>
        <p:grpSpPr>
          <a:xfrm>
            <a:off x="7860679" y="-8427"/>
            <a:ext cx="1323144" cy="855375"/>
            <a:chOff x="7956376" y="-8427"/>
            <a:chExt cx="1323144" cy="855375"/>
          </a:xfrm>
        </p:grpSpPr>
        <p:pic>
          <p:nvPicPr>
            <p:cNvPr id="44" name="图片 4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985986" y="-8427"/>
              <a:ext cx="1293534" cy="855375"/>
            </a:xfrm>
            <a:prstGeom prst="rect">
              <a:avLst/>
            </a:prstGeom>
          </p:spPr>
        </p:pic>
        <p:grpSp>
          <p:nvGrpSpPr>
            <p:cNvPr id="38" name="组合 37"/>
            <p:cNvGrpSpPr/>
            <p:nvPr userDrawn="1"/>
          </p:nvGrpSpPr>
          <p:grpSpPr>
            <a:xfrm>
              <a:off x="7956376" y="39693"/>
              <a:ext cx="1197764" cy="584775"/>
              <a:chOff x="29482" y="2927145"/>
              <a:chExt cx="1476118" cy="487312"/>
            </a:xfrm>
          </p:grpSpPr>
          <p:sp>
            <p:nvSpPr>
              <p:cNvPr id="39" name="TextBox 38"/>
              <p:cNvSpPr txBox="1"/>
              <p:nvPr userDrawn="1"/>
            </p:nvSpPr>
            <p:spPr>
              <a:xfrm>
                <a:off x="29482" y="2927145"/>
                <a:ext cx="1476118" cy="487312"/>
              </a:xfrm>
              <a:prstGeom prst="rect">
                <a:avLst/>
              </a:prstGeom>
              <a:noFill/>
            </p:spPr>
            <p:txBody>
              <a:bodyPr wrap="none" rtlCol="0">
                <a:spAutoFit/>
              </a:bodyPr>
              <a:lstStyle/>
              <a:p>
                <a:r>
                  <a:rPr lang="en-US" altLang="zh-CN" sz="3200" dirty="0" smtClean="0">
                    <a:solidFill>
                      <a:schemeClr val="bg1"/>
                    </a:solidFill>
                    <a:latin typeface="黑体" panose="02010600030101010101" pitchFamily="2" charset="-122"/>
                    <a:ea typeface="黑体" panose="02010600030101010101" pitchFamily="2" charset="-122"/>
                  </a:rPr>
                  <a:t>J</a:t>
                </a:r>
                <a:r>
                  <a:rPr lang="en-US" altLang="zh-CN" sz="1000" dirty="0" smtClean="0">
                    <a:solidFill>
                      <a:schemeClr val="bg1"/>
                    </a:solidFill>
                    <a:latin typeface="+mn-lt"/>
                    <a:ea typeface="+mn-ea"/>
                  </a:rPr>
                  <a:t>IAZUOSHANGXI</a:t>
                </a:r>
                <a:endParaRPr lang="zh-CN" altLang="en-US" sz="1000" dirty="0">
                  <a:solidFill>
                    <a:schemeClr val="bg1"/>
                  </a:solidFill>
                </a:endParaRPr>
              </a:p>
            </p:txBody>
          </p:sp>
          <p:sp>
            <p:nvSpPr>
              <p:cNvPr id="40" name="TextBox 39">
                <a:hlinkClick r:id="rId4"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佳作赏析</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41" name="组合 40"/>
          <p:cNvGrpSpPr/>
          <p:nvPr userDrawn="1"/>
        </p:nvGrpSpPr>
        <p:grpSpPr>
          <a:xfrm>
            <a:off x="6536094" y="39693"/>
            <a:ext cx="1102368" cy="584775"/>
            <a:chOff x="29482" y="2927145"/>
            <a:chExt cx="1358552" cy="487312"/>
          </a:xfrm>
        </p:grpSpPr>
        <p:sp>
          <p:nvSpPr>
            <p:cNvPr id="42" name="TextBox 41"/>
            <p:cNvSpPr txBox="1"/>
            <p:nvPr userDrawn="1"/>
          </p:nvSpPr>
          <p:spPr>
            <a:xfrm>
              <a:off x="29482" y="2927145"/>
              <a:ext cx="1215347"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H</a:t>
              </a:r>
              <a:r>
                <a:rPr lang="en-US" altLang="zh-CN" sz="1000" baseline="0" dirty="0" smtClean="0">
                  <a:solidFill>
                    <a:srgbClr val="333333"/>
                  </a:solidFill>
                  <a:latin typeface="+mn-lt"/>
                  <a:ea typeface="+mn-ea"/>
                </a:rPr>
                <a:t>EXINGUINA</a:t>
              </a:r>
              <a:endParaRPr lang="zh-CN" altLang="en-US" sz="1000" dirty="0">
                <a:solidFill>
                  <a:srgbClr val="333333"/>
                </a:solidFill>
              </a:endParaRPr>
            </a:p>
          </p:txBody>
        </p:sp>
        <p:sp>
          <p:nvSpPr>
            <p:cNvPr id="43" name="TextBox 42">
              <a:hlinkClick r:id="rId5"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核心归纳</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4532317" y="111757"/>
            <a:ext cx="543739" cy="481534"/>
            <a:chOff x="4532317" y="111757"/>
            <a:chExt cx="543739" cy="481534"/>
          </a:xfrm>
        </p:grpSpPr>
        <p:pic>
          <p:nvPicPr>
            <p:cNvPr id="16" name="图片 15"/>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4734808" y="111757"/>
              <a:ext cx="144304" cy="161619"/>
            </a:xfrm>
            <a:prstGeom prst="rect">
              <a:avLst/>
            </a:prstGeom>
          </p:spPr>
        </p:pic>
        <p:sp>
          <p:nvSpPr>
            <p:cNvPr id="17" name="TextBox 16">
              <a:hlinkClick r:id="rId7"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31774619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p:cTn id="13" dur="500" fill="hold"/>
                                        <p:tgtEl>
                                          <p:spTgt spid="35"/>
                                        </p:tgtEl>
                                        <p:attrNameLst>
                                          <p:attrName>ppt_w</p:attrName>
                                        </p:attrNameLst>
                                      </p:cBhvr>
                                      <p:tavLst>
                                        <p:tav tm="0">
                                          <p:val>
                                            <p:fltVal val="0"/>
                                          </p:val>
                                        </p:tav>
                                        <p:tav tm="100000">
                                          <p:val>
                                            <p:strVal val="#ppt_w"/>
                                          </p:val>
                                        </p:tav>
                                      </p:tavLst>
                                    </p:anim>
                                    <p:anim calcmode="lin" valueType="num">
                                      <p:cBhvr>
                                        <p:cTn id="14" dur="500" fill="hold"/>
                                        <p:tgtEl>
                                          <p:spTgt spid="35"/>
                                        </p:tgtEl>
                                        <p:attrNameLst>
                                          <p:attrName>ppt_h</p:attrName>
                                        </p:attrNameLst>
                                      </p:cBhvr>
                                      <p:tavLst>
                                        <p:tav tm="0">
                                          <p:val>
                                            <p:fltVal val="0"/>
                                          </p:val>
                                        </p:tav>
                                        <p:tav tm="100000">
                                          <p:val>
                                            <p:strVal val="#ppt_h"/>
                                          </p:val>
                                        </p:tav>
                                      </p:tavLst>
                                    </p:anim>
                                    <p:animEffect transition="in" filter="fade">
                                      <p:cBhvr>
                                        <p:cTn id="15" dur="500"/>
                                        <p:tgtEl>
                                          <p:spTgt spid="35"/>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41"/>
                                        </p:tgtEl>
                                        <p:attrNameLst>
                                          <p:attrName>style.visibility</p:attrName>
                                        </p:attrNameLst>
                                      </p:cBhvr>
                                      <p:to>
                                        <p:strVal val="visible"/>
                                      </p:to>
                                    </p:set>
                                    <p:anim calcmode="lin" valueType="num">
                                      <p:cBhvr>
                                        <p:cTn id="19" dur="500" fill="hold"/>
                                        <p:tgtEl>
                                          <p:spTgt spid="41"/>
                                        </p:tgtEl>
                                        <p:attrNameLst>
                                          <p:attrName>ppt_w</p:attrName>
                                        </p:attrNameLst>
                                      </p:cBhvr>
                                      <p:tavLst>
                                        <p:tav tm="0">
                                          <p:val>
                                            <p:fltVal val="0"/>
                                          </p:val>
                                        </p:tav>
                                        <p:tav tm="100000">
                                          <p:val>
                                            <p:strVal val="#ppt_w"/>
                                          </p:val>
                                        </p:tav>
                                      </p:tavLst>
                                    </p:anim>
                                    <p:anim calcmode="lin" valueType="num">
                                      <p:cBhvr>
                                        <p:cTn id="20" dur="500" fill="hold"/>
                                        <p:tgtEl>
                                          <p:spTgt spid="41"/>
                                        </p:tgtEl>
                                        <p:attrNameLst>
                                          <p:attrName>ppt_h</p:attrName>
                                        </p:attrNameLst>
                                      </p:cBhvr>
                                      <p:tavLst>
                                        <p:tav tm="0">
                                          <p:val>
                                            <p:fltVal val="0"/>
                                          </p:val>
                                        </p:tav>
                                        <p:tav tm="100000">
                                          <p:val>
                                            <p:strVal val="#ppt_h"/>
                                          </p:val>
                                        </p:tav>
                                      </p:tavLst>
                                    </p:anim>
                                    <p:animEffect transition="in" filter="fade">
                                      <p:cBhvr>
                                        <p:cTn id="21" dur="500"/>
                                        <p:tgtEl>
                                          <p:spTgt spid="41"/>
                                        </p:tgtEl>
                                      </p:cBhvr>
                                    </p:animEffect>
                                  </p:childTnLst>
                                </p:cTn>
                              </p:par>
                            </p:childTnLst>
                          </p:cTn>
                        </p:par>
                        <p:par>
                          <p:cTn id="22" fill="hold">
                            <p:stCondLst>
                              <p:cond delay="1500"/>
                            </p:stCondLst>
                            <p:childTnLst>
                              <p:par>
                                <p:cTn id="23" presetID="12" presetClass="entr" presetSubtype="1" fill="hold" nodeType="after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p:tgtEl>
                                          <p:spTgt spid="4"/>
                                        </p:tgtEl>
                                        <p:attrNameLst>
                                          <p:attrName>ppt_y</p:attrName>
                                        </p:attrNameLst>
                                      </p:cBhvr>
                                      <p:tavLst>
                                        <p:tav tm="0">
                                          <p:val>
                                            <p:strVal val="#ppt_y-#ppt_h*1.125000"/>
                                          </p:val>
                                        </p:tav>
                                        <p:tav tm="100000">
                                          <p:val>
                                            <p:strVal val="#ppt_y"/>
                                          </p:val>
                                        </p:tav>
                                      </p:tavLst>
                                    </p:anim>
                                    <p:animEffect transition="in" filter="wipe(down)">
                                      <p:cBhvr>
                                        <p:cTn id="2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360"/>
            <a:ext cx="9143998" cy="777601"/>
            <a:chOff x="2" y="-300"/>
            <a:chExt cx="9143998" cy="648001"/>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107027"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620459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7530892"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01350" y="115863"/>
            <a:ext cx="504825" cy="504825"/>
          </a:xfrm>
          <a:prstGeom prst="rect">
            <a:avLst/>
          </a:prstGeom>
        </p:spPr>
      </p:pic>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683568" y="149190"/>
            <a:ext cx="2644529"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en-US" altLang="zh-CN" sz="1400" b="1" dirty="0" smtClean="0"/>
              <a:t>1</a:t>
            </a:r>
            <a:r>
              <a:rPr lang="zh-CN" altLang="zh-CN" sz="1400" dirty="0" smtClean="0"/>
              <a:t>　窦娥冤</a:t>
            </a:r>
            <a:endParaRPr lang="zh-CN" altLang="zh-CN" sz="1400" kern="1200" dirty="0" smtClean="0">
              <a:solidFill>
                <a:schemeClr val="tx1"/>
              </a:solidFill>
              <a:effectLst/>
              <a:latin typeface="黑体" panose="02010600030101010101" pitchFamily="2" charset="-122"/>
              <a:ea typeface="黑体" panose="02010600030101010101" pitchFamily="2" charset="-122"/>
              <a:cs typeface="+mj-cs"/>
            </a:endParaRPr>
          </a:p>
        </p:txBody>
      </p:sp>
    </p:spTree>
    <p:extLst>
      <p:ext uri="{BB962C8B-B14F-4D97-AF65-F5344CB8AC3E}">
        <p14:creationId xmlns:p14="http://schemas.microsoft.com/office/powerpoint/2010/main" val="342916337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62" r:id="rId4"/>
    <p:sldLayoutId id="2147483671" r:id="rId5"/>
    <p:sldLayoutId id="2147483668" r:id="rId6"/>
    <p:sldLayoutId id="2147483670" r:id="rId7"/>
    <p:sldLayoutId id="2147483669" r:id="rId8"/>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8.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slide" Target="slide8.xml"/><Relationship Id="rId7" Type="http://schemas.openxmlformats.org/officeDocument/2006/relationships/image" Target="../media/image9.emf"/><Relationship Id="rId2" Type="http://schemas.openxmlformats.org/officeDocument/2006/relationships/slideLayout" Target="../slideLayouts/slideLayout6.xml"/><Relationship Id="rId1" Type="http://schemas.openxmlformats.org/officeDocument/2006/relationships/vmlDrawing" Target="../drawings/vmlDrawing2.vml"/><Relationship Id="rId6" Type="http://schemas.openxmlformats.org/officeDocument/2006/relationships/package" Target="../embeddings/Microsoft_Word___2.docx"/><Relationship Id="rId5" Type="http://schemas.openxmlformats.org/officeDocument/2006/relationships/oleObject" Target="../embeddings/oleObject2.bin"/><Relationship Id="rId4" Type="http://schemas.openxmlformats.org/officeDocument/2006/relationships/slide" Target="slide11.xml"/></Relationships>
</file>

<file path=ppt/slides/_rels/slide12.xml.rels><?xml version="1.0" encoding="UTF-8" standalone="yes"?>
<Relationships xmlns="http://schemas.openxmlformats.org/package/2006/relationships"><Relationship Id="rId3" Type="http://schemas.openxmlformats.org/officeDocument/2006/relationships/slide" Target="slide8.xml"/><Relationship Id="rId7" Type="http://schemas.openxmlformats.org/officeDocument/2006/relationships/image" Target="../media/image10.emf"/><Relationship Id="rId2" Type="http://schemas.openxmlformats.org/officeDocument/2006/relationships/slideLayout" Target="../slideLayouts/slideLayout6.xml"/><Relationship Id="rId1" Type="http://schemas.openxmlformats.org/officeDocument/2006/relationships/vmlDrawing" Target="../drawings/vmlDrawing3.vml"/><Relationship Id="rId6" Type="http://schemas.openxmlformats.org/officeDocument/2006/relationships/package" Target="../embeddings/Microsoft_Word___3.docx"/><Relationship Id="rId5" Type="http://schemas.openxmlformats.org/officeDocument/2006/relationships/oleObject" Target="../embeddings/oleObject3.bin"/><Relationship Id="rId4" Type="http://schemas.openxmlformats.org/officeDocument/2006/relationships/slide" Target="slide11.xml"/></Relationships>
</file>

<file path=ppt/slides/_rels/slide13.xml.rels><?xml version="1.0" encoding="UTF-8" standalone="yes"?>
<Relationships xmlns="http://schemas.openxmlformats.org/package/2006/relationships"><Relationship Id="rId3" Type="http://schemas.openxmlformats.org/officeDocument/2006/relationships/slide" Target="slide8.xml"/><Relationship Id="rId7" Type="http://schemas.openxmlformats.org/officeDocument/2006/relationships/image" Target="../media/image11.emf"/><Relationship Id="rId2" Type="http://schemas.openxmlformats.org/officeDocument/2006/relationships/slideLayout" Target="../slideLayouts/slideLayout6.xml"/><Relationship Id="rId1" Type="http://schemas.openxmlformats.org/officeDocument/2006/relationships/vmlDrawing" Target="../drawings/vmlDrawing4.vml"/><Relationship Id="rId6" Type="http://schemas.openxmlformats.org/officeDocument/2006/relationships/package" Target="../embeddings/Microsoft_Word___4.docx"/><Relationship Id="rId5" Type="http://schemas.openxmlformats.org/officeDocument/2006/relationships/oleObject" Target="../embeddings/oleObject4.bin"/><Relationship Id="rId4" Type="http://schemas.openxmlformats.org/officeDocument/2006/relationships/slide" Target="slide11.xml"/></Relationships>
</file>

<file path=ppt/slides/_rels/slide14.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8.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slide" Target="slide8.xml"/><Relationship Id="rId7" Type="http://schemas.openxmlformats.org/officeDocument/2006/relationships/image" Target="../media/image12.emf"/><Relationship Id="rId2" Type="http://schemas.openxmlformats.org/officeDocument/2006/relationships/slideLayout" Target="../slideLayouts/slideLayout6.xml"/><Relationship Id="rId1" Type="http://schemas.openxmlformats.org/officeDocument/2006/relationships/vmlDrawing" Target="../drawings/vmlDrawing5.vml"/><Relationship Id="rId6" Type="http://schemas.openxmlformats.org/officeDocument/2006/relationships/package" Target="../embeddings/Microsoft_Word___5.docx"/><Relationship Id="rId5" Type="http://schemas.openxmlformats.org/officeDocument/2006/relationships/oleObject" Target="../embeddings/oleObject5.bin"/><Relationship Id="rId4" Type="http://schemas.openxmlformats.org/officeDocument/2006/relationships/slide" Target="slide11.xml"/></Relationships>
</file>

<file path=ppt/slides/_rels/slide16.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8.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8.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8.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19.xml"/><Relationship Id="rId1" Type="http://schemas.openxmlformats.org/officeDocument/2006/relationships/slideLayout" Target="../slideLayouts/slideLayout7.xml"/><Relationship Id="rId5" Type="http://schemas.openxmlformats.org/officeDocument/2006/relationships/slide" Target="slide27.xml"/><Relationship Id="rId4" Type="http://schemas.openxmlformats.org/officeDocument/2006/relationships/slide" Target="slide26.xml"/></Relationships>
</file>

<file path=ppt/slides/_rels/slide2.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2.xml"/><Relationship Id="rId1" Type="http://schemas.openxmlformats.org/officeDocument/2006/relationships/slideLayout" Target="../slideLayouts/slideLayout4.xml"/><Relationship Id="rId4" Type="http://schemas.openxmlformats.org/officeDocument/2006/relationships/slide" Target="slide5.xml"/></Relationships>
</file>

<file path=ppt/slides/_rels/slide20.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19.xml"/><Relationship Id="rId1" Type="http://schemas.openxmlformats.org/officeDocument/2006/relationships/slideLayout" Target="../slideLayouts/slideLayout7.xml"/><Relationship Id="rId5" Type="http://schemas.openxmlformats.org/officeDocument/2006/relationships/slide" Target="slide27.xml"/><Relationship Id="rId4" Type="http://schemas.openxmlformats.org/officeDocument/2006/relationships/slide" Target="slide26.xml"/></Relationships>
</file>

<file path=ppt/slides/_rels/slide21.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19.xml"/><Relationship Id="rId1" Type="http://schemas.openxmlformats.org/officeDocument/2006/relationships/slideLayout" Target="../slideLayouts/slideLayout7.xml"/><Relationship Id="rId5" Type="http://schemas.openxmlformats.org/officeDocument/2006/relationships/slide" Target="slide27.xml"/><Relationship Id="rId4" Type="http://schemas.openxmlformats.org/officeDocument/2006/relationships/slide" Target="slide26.xml"/></Relationships>
</file>

<file path=ppt/slides/_rels/slide22.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19.xml"/><Relationship Id="rId1" Type="http://schemas.openxmlformats.org/officeDocument/2006/relationships/slideLayout" Target="../slideLayouts/slideLayout7.xml"/><Relationship Id="rId5" Type="http://schemas.openxmlformats.org/officeDocument/2006/relationships/slide" Target="slide27.xml"/><Relationship Id="rId4" Type="http://schemas.openxmlformats.org/officeDocument/2006/relationships/slide" Target="slide26.xml"/></Relationships>
</file>

<file path=ppt/slides/_rels/slide23.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19.xml"/><Relationship Id="rId1" Type="http://schemas.openxmlformats.org/officeDocument/2006/relationships/slideLayout" Target="../slideLayouts/slideLayout7.xml"/><Relationship Id="rId5" Type="http://schemas.openxmlformats.org/officeDocument/2006/relationships/slide" Target="slide27.xml"/><Relationship Id="rId4" Type="http://schemas.openxmlformats.org/officeDocument/2006/relationships/slide" Target="slide26.xml"/></Relationships>
</file>

<file path=ppt/slides/_rels/slide24.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19.xml"/><Relationship Id="rId1" Type="http://schemas.openxmlformats.org/officeDocument/2006/relationships/slideLayout" Target="../slideLayouts/slideLayout7.xml"/><Relationship Id="rId5" Type="http://schemas.openxmlformats.org/officeDocument/2006/relationships/slide" Target="slide27.xml"/><Relationship Id="rId4" Type="http://schemas.openxmlformats.org/officeDocument/2006/relationships/slide" Target="slide26.xml"/></Relationships>
</file>

<file path=ppt/slides/_rels/slide25.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19.xml"/><Relationship Id="rId1" Type="http://schemas.openxmlformats.org/officeDocument/2006/relationships/slideLayout" Target="../slideLayouts/slideLayout7.xml"/><Relationship Id="rId5" Type="http://schemas.openxmlformats.org/officeDocument/2006/relationships/slide" Target="slide27.xml"/><Relationship Id="rId4" Type="http://schemas.openxmlformats.org/officeDocument/2006/relationships/slide" Target="slide26.xml"/></Relationships>
</file>

<file path=ppt/slides/_rels/slide26.xml.rels><?xml version="1.0" encoding="UTF-8" standalone="yes"?>
<Relationships xmlns="http://schemas.openxmlformats.org/package/2006/relationships"><Relationship Id="rId8" Type="http://schemas.openxmlformats.org/officeDocument/2006/relationships/package" Target="../embeddings/Microsoft_Word___6.docx"/><Relationship Id="rId3" Type="http://schemas.openxmlformats.org/officeDocument/2006/relationships/slide" Target="slide19.xml"/><Relationship Id="rId7" Type="http://schemas.openxmlformats.org/officeDocument/2006/relationships/oleObject" Target="../embeddings/oleObject6.bin"/><Relationship Id="rId2" Type="http://schemas.openxmlformats.org/officeDocument/2006/relationships/slideLayout" Target="../slideLayouts/slideLayout7.xml"/><Relationship Id="rId1" Type="http://schemas.openxmlformats.org/officeDocument/2006/relationships/vmlDrawing" Target="../drawings/vmlDrawing6.vml"/><Relationship Id="rId6" Type="http://schemas.openxmlformats.org/officeDocument/2006/relationships/slide" Target="slide27.xml"/><Relationship Id="rId5" Type="http://schemas.openxmlformats.org/officeDocument/2006/relationships/slide" Target="slide26.xml"/><Relationship Id="rId4" Type="http://schemas.openxmlformats.org/officeDocument/2006/relationships/slide" Target="slide23.xml"/><Relationship Id="rId9" Type="http://schemas.openxmlformats.org/officeDocument/2006/relationships/image" Target="../media/image13.emf"/></Relationships>
</file>

<file path=ppt/slides/_rels/slide27.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19.xml"/><Relationship Id="rId1" Type="http://schemas.openxmlformats.org/officeDocument/2006/relationships/slideLayout" Target="../slideLayouts/slideLayout7.xml"/><Relationship Id="rId5" Type="http://schemas.openxmlformats.org/officeDocument/2006/relationships/slide" Target="slide27.xml"/><Relationship Id="rId4" Type="http://schemas.openxmlformats.org/officeDocument/2006/relationships/slide" Target="slide26.xml"/></Relationships>
</file>

<file path=ppt/slides/_rels/slide28.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19.xml"/><Relationship Id="rId1" Type="http://schemas.openxmlformats.org/officeDocument/2006/relationships/slideLayout" Target="../slideLayouts/slideLayout7.xml"/><Relationship Id="rId5" Type="http://schemas.openxmlformats.org/officeDocument/2006/relationships/slide" Target="slide27.xml"/><Relationship Id="rId4" Type="http://schemas.openxmlformats.org/officeDocument/2006/relationships/slide" Target="slide26.xml"/></Relationships>
</file>

<file path=ppt/slides/_rels/slide29.xml.rels><?xml version="1.0" encoding="UTF-8" standalone="yes"?>
<Relationships xmlns="http://schemas.openxmlformats.org/package/2006/relationships"><Relationship Id="rId3" Type="http://schemas.openxmlformats.org/officeDocument/2006/relationships/slide" Target="slide35.xml"/><Relationship Id="rId2" Type="http://schemas.openxmlformats.org/officeDocument/2006/relationships/slide" Target="slide29.xm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2.xml"/><Relationship Id="rId1" Type="http://schemas.openxmlformats.org/officeDocument/2006/relationships/slideLayout" Target="../slideLayouts/slideLayout4.xml"/><Relationship Id="rId4" Type="http://schemas.openxmlformats.org/officeDocument/2006/relationships/slide" Target="slide5.xml"/></Relationships>
</file>

<file path=ppt/slides/_rels/slide30.xml.rels><?xml version="1.0" encoding="UTF-8" standalone="yes"?>
<Relationships xmlns="http://schemas.openxmlformats.org/package/2006/relationships"><Relationship Id="rId3" Type="http://schemas.openxmlformats.org/officeDocument/2006/relationships/slide" Target="slide35.xml"/><Relationship Id="rId2" Type="http://schemas.openxmlformats.org/officeDocument/2006/relationships/slide" Target="slide29.xml"/><Relationship Id="rId1" Type="http://schemas.openxmlformats.org/officeDocument/2006/relationships/slideLayout" Target="../slideLayouts/slideLayout8.xml"/></Relationships>
</file>

<file path=ppt/slides/_rels/slide31.xml.rels><?xml version="1.0" encoding="UTF-8" standalone="yes"?>
<Relationships xmlns="http://schemas.openxmlformats.org/package/2006/relationships"><Relationship Id="rId3" Type="http://schemas.openxmlformats.org/officeDocument/2006/relationships/slide" Target="slide35.xml"/><Relationship Id="rId2" Type="http://schemas.openxmlformats.org/officeDocument/2006/relationships/slide" Target="slide29.xml"/><Relationship Id="rId1" Type="http://schemas.openxmlformats.org/officeDocument/2006/relationships/slideLayout" Target="../slideLayouts/slideLayout8.xml"/></Relationships>
</file>

<file path=ppt/slides/_rels/slide32.xml.rels><?xml version="1.0" encoding="UTF-8" standalone="yes"?>
<Relationships xmlns="http://schemas.openxmlformats.org/package/2006/relationships"><Relationship Id="rId3" Type="http://schemas.openxmlformats.org/officeDocument/2006/relationships/slide" Target="slide35.xml"/><Relationship Id="rId2" Type="http://schemas.openxmlformats.org/officeDocument/2006/relationships/slide" Target="slide29.xml"/><Relationship Id="rId1" Type="http://schemas.openxmlformats.org/officeDocument/2006/relationships/slideLayout" Target="../slideLayouts/slideLayout8.xml"/></Relationships>
</file>

<file path=ppt/slides/_rels/slide33.xml.rels><?xml version="1.0" encoding="UTF-8" standalone="yes"?>
<Relationships xmlns="http://schemas.openxmlformats.org/package/2006/relationships"><Relationship Id="rId3" Type="http://schemas.openxmlformats.org/officeDocument/2006/relationships/slide" Target="slide35.xml"/><Relationship Id="rId2" Type="http://schemas.openxmlformats.org/officeDocument/2006/relationships/slide" Target="slide29.xml"/><Relationship Id="rId1" Type="http://schemas.openxmlformats.org/officeDocument/2006/relationships/slideLayout" Target="../slideLayouts/slideLayout8.xml"/></Relationships>
</file>

<file path=ppt/slides/_rels/slide34.xml.rels><?xml version="1.0" encoding="UTF-8" standalone="yes"?>
<Relationships xmlns="http://schemas.openxmlformats.org/package/2006/relationships"><Relationship Id="rId3" Type="http://schemas.openxmlformats.org/officeDocument/2006/relationships/slide" Target="slide35.xml"/><Relationship Id="rId2" Type="http://schemas.openxmlformats.org/officeDocument/2006/relationships/slide" Target="slide29.xml"/><Relationship Id="rId1" Type="http://schemas.openxmlformats.org/officeDocument/2006/relationships/slideLayout" Target="../slideLayouts/slideLayout8.xml"/></Relationships>
</file>

<file path=ppt/slides/_rels/slide35.xml.rels><?xml version="1.0" encoding="UTF-8" standalone="yes"?>
<Relationships xmlns="http://schemas.openxmlformats.org/package/2006/relationships"><Relationship Id="rId3" Type="http://schemas.openxmlformats.org/officeDocument/2006/relationships/slide" Target="slide35.xml"/><Relationship Id="rId2" Type="http://schemas.openxmlformats.org/officeDocument/2006/relationships/slide" Target="slide29.xml"/><Relationship Id="rId1" Type="http://schemas.openxmlformats.org/officeDocument/2006/relationships/slideLayout" Target="../slideLayouts/slideLayout8.xml"/></Relationships>
</file>

<file path=ppt/slides/_rels/slide36.xml.rels><?xml version="1.0" encoding="UTF-8" standalone="yes"?>
<Relationships xmlns="http://schemas.openxmlformats.org/package/2006/relationships"><Relationship Id="rId3" Type="http://schemas.openxmlformats.org/officeDocument/2006/relationships/slide" Target="slide35.xml"/><Relationship Id="rId2" Type="http://schemas.openxmlformats.org/officeDocument/2006/relationships/slide" Target="slide29.xml"/><Relationship Id="rId1" Type="http://schemas.openxmlformats.org/officeDocument/2006/relationships/slideLayout" Target="../slideLayouts/slideLayout8.xml"/></Relationships>
</file>

<file path=ppt/slides/_rels/slide37.xml.rels><?xml version="1.0" encoding="UTF-8" standalone="yes"?>
<Relationships xmlns="http://schemas.openxmlformats.org/package/2006/relationships"><Relationship Id="rId3" Type="http://schemas.openxmlformats.org/officeDocument/2006/relationships/slide" Target="slide35.xml"/><Relationship Id="rId2" Type="http://schemas.openxmlformats.org/officeDocument/2006/relationships/slide" Target="slide29.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8" Type="http://schemas.openxmlformats.org/officeDocument/2006/relationships/image" Target="../media/image8.emf"/><Relationship Id="rId3" Type="http://schemas.openxmlformats.org/officeDocument/2006/relationships/slide" Target="slide2.xml"/><Relationship Id="rId7" Type="http://schemas.openxmlformats.org/officeDocument/2006/relationships/package" Target="../embeddings/Microsoft_Word___1.docx"/><Relationship Id="rId2" Type="http://schemas.openxmlformats.org/officeDocument/2006/relationships/slideLayout" Target="../slideLayouts/slideLayout4.xml"/><Relationship Id="rId1" Type="http://schemas.openxmlformats.org/officeDocument/2006/relationships/vmlDrawing" Target="../drawings/vmlDrawing1.vml"/><Relationship Id="rId6" Type="http://schemas.openxmlformats.org/officeDocument/2006/relationships/oleObject" Target="../embeddings/oleObject1.bin"/><Relationship Id="rId5" Type="http://schemas.openxmlformats.org/officeDocument/2006/relationships/slide" Target="slide5.xml"/><Relationship Id="rId4" Type="http://schemas.openxmlformats.org/officeDocument/2006/relationships/slide" Target="slide4.xml"/></Relationships>
</file>

<file path=ppt/slides/_rels/slide5.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2.xml"/><Relationship Id="rId1" Type="http://schemas.openxmlformats.org/officeDocument/2006/relationships/slideLayout" Target="../slideLayouts/slideLayout4.xml"/><Relationship Id="rId4" Type="http://schemas.openxmlformats.org/officeDocument/2006/relationships/slide" Target="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8.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8.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zh-CN" dirty="0"/>
              <a:t>第一单元</a:t>
            </a:r>
          </a:p>
        </p:txBody>
      </p:sp>
    </p:spTree>
    <p:extLst>
      <p:ext uri="{BB962C8B-B14F-4D97-AF65-F5344CB8AC3E}">
        <p14:creationId xmlns:p14="http://schemas.microsoft.com/office/powerpoint/2010/main" val="2113085124"/>
      </p:ext>
    </p:extLst>
  </p:cSld>
  <p:clrMapOvr>
    <a:masterClrMapping/>
  </p:clrMapOvr>
  <p:transition spd="slow">
    <p:cove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新</a:t>
            </a:r>
            <a:r>
              <a:rPr lang="zh-CN" altLang="en-US" sz="1400" dirty="0" smtClean="0">
                <a:solidFill>
                  <a:schemeClr val="bg1"/>
                </a:solidFill>
                <a:latin typeface="微软雅黑" panose="020B0503020204020204" pitchFamily="34" charset="-122"/>
                <a:ea typeface="微软雅黑" panose="020B0503020204020204" pitchFamily="34" charset="-122"/>
              </a:rPr>
              <a:t>课助读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542527"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自主梳理</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13067"/>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NEU-BZ-S92"/>
                <a:ea typeface="NEU-BZ-S9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元杂剧的特点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①结构上一般由四折一楔子构成一本。折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相当于现在的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是音乐组织的单元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也是全剧矛盾冲突的自然段落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四折一般为开端、发展、高潮、结尾四个阶段。楔子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只唱一二支曲子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篇幅比折短小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位置不固定。一般放在剧本开头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对人物、故事进行简要的介绍或交代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其作用相当于引子或序幕。也有一些放在折与折之间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则是为了剧情的过渡或联络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与后来的过场戏相似。②内容上分曲词、宾白、科介。曲词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即主人公的唱词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分旦本、末本。唱为主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白为宾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故曰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宾白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是曲词外演员说的话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包括人物的对白和独白。科介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也称科范、科、介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指唱、白以外的动作说明。③角色分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行当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。元杂剧角色上一般分末、旦、净、杂四大类。末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多扮演中年男子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正末指剧中的男主角。旦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扮演妇女的角色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正旦指剧中的女主角。净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扮演性格刚烈或粗暴的人物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通称花脸。杂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扮演杂差、百姓等人物。</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15458022"/>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3"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新课助读</a:t>
            </a:r>
          </a:p>
        </p:txBody>
      </p:sp>
      <p:sp>
        <p:nvSpPr>
          <p:cNvPr id="5" name="矩形 4">
            <a:hlinkClick r:id="rId4" action="ppaction://hlinksldjump"/>
          </p:cNvPr>
          <p:cNvSpPr/>
          <p:nvPr/>
        </p:nvSpPr>
        <p:spPr>
          <a:xfrm>
            <a:off x="1542527"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自主梳理</a:t>
            </a:r>
          </a:p>
        </p:txBody>
      </p:sp>
      <p:sp>
        <p:nvSpPr>
          <p:cNvPr id="2" name="矩形 1"/>
          <p:cNvSpPr>
            <a:spLocks noChangeAspect="1"/>
          </p:cNvSpPr>
          <p:nvPr/>
        </p:nvSpPr>
        <p:spPr>
          <a:xfrm>
            <a:off x="508000" y="1207861"/>
            <a:ext cx="1591782" cy="498598"/>
          </a:xfrm>
          <a:prstGeom prst="rect">
            <a:avLst/>
          </a:prstGeom>
        </p:spPr>
        <p:txBody>
          <a:bodyPr wrap="none">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字音</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3385941713"/>
              </p:ext>
            </p:extLst>
          </p:nvPr>
        </p:nvGraphicFramePr>
        <p:xfrm>
          <a:off x="508000" y="1743685"/>
          <a:ext cx="8128000" cy="5008569"/>
        </p:xfrm>
        <a:graphic>
          <a:graphicData uri="http://schemas.openxmlformats.org/presentationml/2006/ole">
            <mc:AlternateContent xmlns:mc="http://schemas.openxmlformats.org/markup-compatibility/2006">
              <mc:Choice xmlns:v="urn:schemas-microsoft-com:vml" Requires="v">
                <p:oleObj spid="_x0000_s2058" name="文档" r:id="rId6" imgW="3839157" imgH="2365622" progId="Word.Document.12">
                  <p:embed/>
                </p:oleObj>
              </mc:Choice>
              <mc:Fallback>
                <p:oleObj name="文档" r:id="rId6" imgW="3839157" imgH="2365622" progId="Word.Document.12">
                  <p:embed/>
                  <p:pic>
                    <p:nvPicPr>
                      <p:cNvPr id="0" name=""/>
                      <p:cNvPicPr/>
                      <p:nvPr/>
                    </p:nvPicPr>
                    <p:blipFill>
                      <a:blip r:embed="rId7"/>
                      <a:stretch>
                        <a:fillRect/>
                      </a:stretch>
                    </p:blipFill>
                    <p:spPr>
                      <a:xfrm>
                        <a:off x="508000" y="1743685"/>
                        <a:ext cx="8128000" cy="5008569"/>
                      </a:xfrm>
                      <a:prstGeom prst="rect">
                        <a:avLst/>
                      </a:prstGeom>
                    </p:spPr>
                  </p:pic>
                </p:oleObj>
              </mc:Fallback>
            </mc:AlternateContent>
          </a:graphicData>
        </a:graphic>
      </p:graphicFrame>
    </p:spTree>
    <p:extLst>
      <p:ext uri="{BB962C8B-B14F-4D97-AF65-F5344CB8AC3E}">
        <p14:creationId xmlns:p14="http://schemas.microsoft.com/office/powerpoint/2010/main" val="2641058979"/>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3"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新课助读</a:t>
            </a:r>
          </a:p>
        </p:txBody>
      </p:sp>
      <p:sp>
        <p:nvSpPr>
          <p:cNvPr id="5" name="矩形 4">
            <a:hlinkClick r:id="rId4" action="ppaction://hlinksldjump"/>
          </p:cNvPr>
          <p:cNvSpPr/>
          <p:nvPr/>
        </p:nvSpPr>
        <p:spPr>
          <a:xfrm>
            <a:off x="1542527"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自主梳理</a:t>
            </a:r>
          </a:p>
        </p:txBody>
      </p:sp>
      <p:graphicFrame>
        <p:nvGraphicFramePr>
          <p:cNvPr id="2" name="对象 1"/>
          <p:cNvGraphicFramePr>
            <a:graphicFrameLocks noChangeAspect="1"/>
          </p:cNvGraphicFramePr>
          <p:nvPr>
            <p:extLst>
              <p:ext uri="{D42A27DB-BD31-4B8C-83A1-F6EECF244321}">
                <p14:modId xmlns:p14="http://schemas.microsoft.com/office/powerpoint/2010/main" val="15743782"/>
              </p:ext>
            </p:extLst>
          </p:nvPr>
        </p:nvGraphicFramePr>
        <p:xfrm>
          <a:off x="508000" y="1721622"/>
          <a:ext cx="8128000" cy="3939626"/>
        </p:xfrm>
        <a:graphic>
          <a:graphicData uri="http://schemas.openxmlformats.org/presentationml/2006/ole">
            <mc:AlternateContent xmlns:mc="http://schemas.openxmlformats.org/markup-compatibility/2006">
              <mc:Choice xmlns:v="urn:schemas-microsoft-com:vml" Requires="v">
                <p:oleObj spid="_x0000_s3082" name="文档" r:id="rId6" imgW="3839157" imgH="1860812" progId="Word.Document.12">
                  <p:embed/>
                </p:oleObj>
              </mc:Choice>
              <mc:Fallback>
                <p:oleObj name="文档" r:id="rId6" imgW="3839157" imgH="1860812" progId="Word.Document.12">
                  <p:embed/>
                  <p:pic>
                    <p:nvPicPr>
                      <p:cNvPr id="0" name=""/>
                      <p:cNvPicPr/>
                      <p:nvPr/>
                    </p:nvPicPr>
                    <p:blipFill>
                      <a:blip r:embed="rId7"/>
                      <a:stretch>
                        <a:fillRect/>
                      </a:stretch>
                    </p:blipFill>
                    <p:spPr>
                      <a:xfrm>
                        <a:off x="508000" y="1721622"/>
                        <a:ext cx="8128000" cy="3939626"/>
                      </a:xfrm>
                      <a:prstGeom prst="rect">
                        <a:avLst/>
                      </a:prstGeom>
                    </p:spPr>
                  </p:pic>
                </p:oleObj>
              </mc:Fallback>
            </mc:AlternateContent>
          </a:graphicData>
        </a:graphic>
      </p:graphicFrame>
    </p:spTree>
    <p:extLst>
      <p:ext uri="{BB962C8B-B14F-4D97-AF65-F5344CB8AC3E}">
        <p14:creationId xmlns:p14="http://schemas.microsoft.com/office/powerpoint/2010/main" val="3201226737"/>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3"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新课助读</a:t>
            </a:r>
          </a:p>
        </p:txBody>
      </p:sp>
      <p:sp>
        <p:nvSpPr>
          <p:cNvPr id="5" name="矩形 4">
            <a:hlinkClick r:id="rId4" action="ppaction://hlinksldjump"/>
          </p:cNvPr>
          <p:cNvSpPr/>
          <p:nvPr/>
        </p:nvSpPr>
        <p:spPr>
          <a:xfrm>
            <a:off x="1542527"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自主梳理</a:t>
            </a:r>
          </a:p>
        </p:txBody>
      </p:sp>
      <p:sp>
        <p:nvSpPr>
          <p:cNvPr id="2" name="矩形 1"/>
          <p:cNvSpPr>
            <a:spLocks noChangeAspect="1"/>
          </p:cNvSpPr>
          <p:nvPr/>
        </p:nvSpPr>
        <p:spPr>
          <a:xfrm>
            <a:off x="508000" y="1556792"/>
            <a:ext cx="1591782" cy="498598"/>
          </a:xfrm>
          <a:prstGeom prst="rect">
            <a:avLst/>
          </a:prstGeom>
        </p:spPr>
        <p:txBody>
          <a:bodyPr wrap="none">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写</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汉字</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177488546"/>
              </p:ext>
            </p:extLst>
          </p:nvPr>
        </p:nvGraphicFramePr>
        <p:xfrm>
          <a:off x="508000" y="2132856"/>
          <a:ext cx="8128000" cy="3391708"/>
        </p:xfrm>
        <a:graphic>
          <a:graphicData uri="http://schemas.openxmlformats.org/presentationml/2006/ole">
            <mc:AlternateContent xmlns:mc="http://schemas.openxmlformats.org/markup-compatibility/2006">
              <mc:Choice xmlns:v="urn:schemas-microsoft-com:vml" Requires="v">
                <p:oleObj spid="_x0000_s4106" name="文档" r:id="rId6" imgW="3839157" imgH="1601566" progId="Word.Document.12">
                  <p:embed/>
                </p:oleObj>
              </mc:Choice>
              <mc:Fallback>
                <p:oleObj name="文档" r:id="rId6" imgW="3839157" imgH="1601566" progId="Word.Document.12">
                  <p:embed/>
                  <p:pic>
                    <p:nvPicPr>
                      <p:cNvPr id="0" name=""/>
                      <p:cNvPicPr/>
                      <p:nvPr/>
                    </p:nvPicPr>
                    <p:blipFill>
                      <a:blip r:embed="rId7"/>
                      <a:stretch>
                        <a:fillRect/>
                      </a:stretch>
                    </p:blipFill>
                    <p:spPr>
                      <a:xfrm>
                        <a:off x="508000" y="2132856"/>
                        <a:ext cx="8128000" cy="3391708"/>
                      </a:xfrm>
                      <a:prstGeom prst="rect">
                        <a:avLst/>
                      </a:prstGeom>
                    </p:spPr>
                  </p:pic>
                </p:oleObj>
              </mc:Fallback>
            </mc:AlternateContent>
          </a:graphicData>
        </a:graphic>
      </p:graphicFrame>
    </p:spTree>
    <p:extLst>
      <p:ext uri="{BB962C8B-B14F-4D97-AF65-F5344CB8AC3E}">
        <p14:creationId xmlns:p14="http://schemas.microsoft.com/office/powerpoint/2010/main" val="130075551"/>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新课助读</a:t>
            </a:r>
          </a:p>
        </p:txBody>
      </p:sp>
      <p:sp>
        <p:nvSpPr>
          <p:cNvPr id="5" name="矩形 4">
            <a:hlinkClick r:id="rId3" action="ppaction://hlinksldjump"/>
          </p:cNvPr>
          <p:cNvSpPr/>
          <p:nvPr/>
        </p:nvSpPr>
        <p:spPr>
          <a:xfrm>
            <a:off x="1542527"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自主梳理</a:t>
            </a:r>
          </a:p>
        </p:txBody>
      </p:sp>
      <p:sp>
        <p:nvSpPr>
          <p:cNvPr id="2" name="矩形 1"/>
          <p:cNvSpPr>
            <a:spLocks noChangeAspect="1"/>
          </p:cNvSpPr>
          <p:nvPr/>
        </p:nvSpPr>
        <p:spPr>
          <a:xfrm>
            <a:off x="508000" y="1289642"/>
            <a:ext cx="8128000" cy="453271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解词义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鳏寡孤独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泛指没有或丧失劳动力而又无依无靠的人。文中是偏义词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偏指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浪荡乾坤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本义指天下太平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文中是光天化日之下的意思。</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负屈衔冤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含冤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承受委屈。</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举案齐眉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汉代梁鸿的妻子孟光给丈夫送饭时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总是把端饭的托盘举得和眉一样高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以表示尊敬。后用来形容夫妻互敬互爱。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杳无音信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没有一点消息。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古陌荒阡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荒郊野外。古代田间小路东西为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南北为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苌弘化碧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形容受冤而死或忠心不泯。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望帝啼鹃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常指悲哀凄惨的啼哭。</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602116207"/>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3"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新课助读</a:t>
            </a:r>
          </a:p>
        </p:txBody>
      </p:sp>
      <p:sp>
        <p:nvSpPr>
          <p:cNvPr id="5" name="矩形 4">
            <a:hlinkClick r:id="rId4" action="ppaction://hlinksldjump"/>
          </p:cNvPr>
          <p:cNvSpPr/>
          <p:nvPr/>
        </p:nvSpPr>
        <p:spPr>
          <a:xfrm>
            <a:off x="1542527"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自主梳理</a:t>
            </a:r>
          </a:p>
        </p:txBody>
      </p:sp>
      <p:sp>
        <p:nvSpPr>
          <p:cNvPr id="2" name="矩形 1"/>
          <p:cNvSpPr>
            <a:spLocks noChangeAspect="1"/>
          </p:cNvSpPr>
          <p:nvPr/>
        </p:nvSpPr>
        <p:spPr>
          <a:xfrm>
            <a:off x="508000" y="1340768"/>
            <a:ext cx="1591782" cy="498598"/>
          </a:xfrm>
          <a:prstGeom prst="rect">
            <a:avLst/>
          </a:prstGeom>
        </p:spPr>
        <p:txBody>
          <a:bodyPr wrap="none">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古今</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3715835715"/>
              </p:ext>
            </p:extLst>
          </p:nvPr>
        </p:nvGraphicFramePr>
        <p:xfrm>
          <a:off x="508000" y="1929342"/>
          <a:ext cx="8128000" cy="4379978"/>
        </p:xfrm>
        <a:graphic>
          <a:graphicData uri="http://schemas.openxmlformats.org/presentationml/2006/ole">
            <mc:AlternateContent xmlns:mc="http://schemas.openxmlformats.org/markup-compatibility/2006">
              <mc:Choice xmlns:v="urn:schemas-microsoft-com:vml" Requires="v">
                <p:oleObj spid="_x0000_s5130" name="文档" r:id="rId6" imgW="3839157" imgH="2068209" progId="Word.Document.12">
                  <p:embed/>
                </p:oleObj>
              </mc:Choice>
              <mc:Fallback>
                <p:oleObj name="文档" r:id="rId6" imgW="3839157" imgH="2068209" progId="Word.Document.12">
                  <p:embed/>
                  <p:pic>
                    <p:nvPicPr>
                      <p:cNvPr id="0" name=""/>
                      <p:cNvPicPr/>
                      <p:nvPr/>
                    </p:nvPicPr>
                    <p:blipFill>
                      <a:blip r:embed="rId7"/>
                      <a:stretch>
                        <a:fillRect/>
                      </a:stretch>
                    </p:blipFill>
                    <p:spPr>
                      <a:xfrm>
                        <a:off x="508000" y="1929342"/>
                        <a:ext cx="8128000" cy="4379978"/>
                      </a:xfrm>
                      <a:prstGeom prst="rect">
                        <a:avLst/>
                      </a:prstGeom>
                    </p:spPr>
                  </p:pic>
                </p:oleObj>
              </mc:Fallback>
            </mc:AlternateContent>
          </a:graphicData>
        </a:graphic>
      </p:graphicFrame>
    </p:spTree>
    <p:extLst>
      <p:ext uri="{BB962C8B-B14F-4D97-AF65-F5344CB8AC3E}">
        <p14:creationId xmlns:p14="http://schemas.microsoft.com/office/powerpoint/2010/main" val="1659059084"/>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新课助读</a:t>
            </a:r>
          </a:p>
        </p:txBody>
      </p:sp>
      <p:sp>
        <p:nvSpPr>
          <p:cNvPr id="5" name="矩形 4">
            <a:hlinkClick r:id="rId3" action="ppaction://hlinksldjump"/>
          </p:cNvPr>
          <p:cNvSpPr/>
          <p:nvPr/>
        </p:nvSpPr>
        <p:spPr>
          <a:xfrm>
            <a:off x="1542527"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自主梳理</a:t>
            </a:r>
          </a:p>
        </p:txBody>
      </p:sp>
      <p:sp>
        <p:nvSpPr>
          <p:cNvPr id="2" name="矩形 1"/>
          <p:cNvSpPr>
            <a:spLocks noChangeAspect="1"/>
          </p:cNvSpPr>
          <p:nvPr/>
        </p:nvSpPr>
        <p:spPr>
          <a:xfrm>
            <a:off x="508000" y="1701069"/>
            <a:ext cx="8128000" cy="370986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辨用法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干涉</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干预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①一些国家一向将自己标榜为民主的灯塔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肆意</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干涉</a:t>
            </a:r>
            <a:r>
              <a:rPr lang="zh-CN" altLang="zh-CN" sz="2200" dirty="0">
                <a:solidFill>
                  <a:srgbClr val="000000"/>
                </a:solidFill>
                <a:latin typeface="Times New Roman" panose="02020603050405020304" pitchFamily="18" charset="0"/>
                <a:cs typeface="Times New Roman" panose="02020603050405020304" pitchFamily="18" charset="0"/>
              </a:rPr>
              <a:t>他国内政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然而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透过一些事件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我们不难看出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其民主、自由是虚假的。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②有分析认为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短期资金紧张仍将持续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但央行不会再走过多行政</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干预</a:t>
            </a:r>
            <a:r>
              <a:rPr lang="zh-CN" altLang="zh-CN" sz="2200" dirty="0">
                <a:solidFill>
                  <a:srgbClr val="000000"/>
                </a:solidFill>
                <a:latin typeface="Times New Roman" panose="02020603050405020304" pitchFamily="18" charset="0"/>
                <a:cs typeface="Times New Roman" panose="02020603050405020304" pitchFamily="18" charset="0"/>
              </a:rPr>
              <a:t>的老路。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540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方正艺黑简体" panose="03000509000000000000" pitchFamily="65"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两者都有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过问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的意思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但使用对象不同。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干涉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过问或制止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多指不应该管而硬管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关涉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关联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多用在书面语中。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干预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过问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别人的事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6538256" y="2533332"/>
            <a:ext cx="531985" cy="32271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899592" y="3749690"/>
            <a:ext cx="531985" cy="32271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540184944"/>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新课助读</a:t>
            </a:r>
          </a:p>
        </p:txBody>
      </p:sp>
      <p:sp>
        <p:nvSpPr>
          <p:cNvPr id="5" name="矩形 4">
            <a:hlinkClick r:id="rId3" action="ppaction://hlinksldjump"/>
          </p:cNvPr>
          <p:cNvSpPr/>
          <p:nvPr/>
        </p:nvSpPr>
        <p:spPr>
          <a:xfrm>
            <a:off x="1542527"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自主梳理</a:t>
            </a:r>
          </a:p>
        </p:txBody>
      </p:sp>
      <p:sp>
        <p:nvSpPr>
          <p:cNvPr id="3" name="矩形 2"/>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五味俱全</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水陆杂陈</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①人生就如同食谱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酸甜苦辣的味道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需要每一天去细细体味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才能谱成一部精彩的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五味俱全</a:t>
            </a:r>
            <a:r>
              <a:rPr lang="zh-CN" altLang="zh-CN" sz="2200" dirty="0">
                <a:solidFill>
                  <a:srgbClr val="000000"/>
                </a:solidFill>
                <a:latin typeface="Times New Roman" panose="02020603050405020304" pitchFamily="18" charset="0"/>
                <a:cs typeface="Times New Roman" panose="02020603050405020304" pitchFamily="18" charset="0"/>
              </a:rPr>
              <a:t>的人生华章。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②在提倡节俭的今天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那些动辄就山珍海味、</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水陆杂陈</a:t>
            </a:r>
            <a:r>
              <a:rPr lang="zh-CN" altLang="zh-CN" sz="2200" dirty="0">
                <a:solidFill>
                  <a:srgbClr val="000000"/>
                </a:solidFill>
                <a:latin typeface="Times New Roman" panose="02020603050405020304" pitchFamily="18" charset="0"/>
                <a:cs typeface="Times New Roman" panose="02020603050405020304" pitchFamily="18" charset="0"/>
              </a:rPr>
              <a:t>的丰盛招待宴已经越来越少见了。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540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方正艺黑简体" panose="03000509000000000000" pitchFamily="65"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两者都表示饭菜的丰盛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但侧重点略有不同。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五味俱全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形容调味齐全、适宜。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五味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酸甜苦辣咸的合称。侧重在滋味好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味道香。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水陆杂陈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水陆所产的各种美味无不具备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形容菜肴非常丰盛。侧重在品种多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质量高。</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2840130" y="2532246"/>
            <a:ext cx="1102556" cy="32271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6239070" y="2926747"/>
            <a:ext cx="1102556" cy="33249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019495040"/>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新课助读</a:t>
            </a:r>
          </a:p>
        </p:txBody>
      </p:sp>
      <p:sp>
        <p:nvSpPr>
          <p:cNvPr id="5" name="矩形 4">
            <a:hlinkClick r:id="rId3" action="ppaction://hlinksldjump"/>
          </p:cNvPr>
          <p:cNvSpPr/>
          <p:nvPr/>
        </p:nvSpPr>
        <p:spPr>
          <a:xfrm>
            <a:off x="1542527"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自主梳理</a:t>
            </a:r>
          </a:p>
        </p:txBody>
      </p:sp>
      <p:sp>
        <p:nvSpPr>
          <p:cNvPr id="3" name="矩形 2"/>
          <p:cNvSpPr>
            <a:spLocks noChangeAspect="1"/>
          </p:cNvSpPr>
          <p:nvPr/>
        </p:nvSpPr>
        <p:spPr>
          <a:xfrm>
            <a:off x="508000" y="1290532"/>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顺水推舟</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见风使舵</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①你应该实事求是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不要看人家都说好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就来个</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顺水推舟</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②这种人最会修正自己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对什么主义都可信可不信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见风使舵</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540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方正艺黑简体" panose="03000509000000000000" pitchFamily="65"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两者都有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不做主张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没有观点态度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的意思。但在词义的侧重点和感情色彩上不同。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顺水推舟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顺着水流的方向推船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比喻顺应趋势办事。中性词。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见风使舵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比喻态度、做法等跟着情势转变方向。多用于贬义。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6</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积名句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(1)(2008·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北京高考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天地也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只合把清浊分辨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可怎生糊突了盗跖、颜渊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关汉卿《窦娥冤》</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地也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你不分好歹何为地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天也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你错勘贤愚枉做天</a:t>
            </a: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关汉卿《窦娥冤》</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6319465" y="1722580"/>
            <a:ext cx="1113582" cy="32271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6887142" y="2113359"/>
            <a:ext cx="1113582" cy="33249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4110251" y="4519163"/>
            <a:ext cx="1909839" cy="3425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4793525" y="5324904"/>
            <a:ext cx="2195311" cy="3425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758758900"/>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9"/>
                                        </p:tgtEl>
                                      </p:cBhvr>
                                    </p:animEffect>
                                    <p:set>
                                      <p:cBhvr>
                                        <p:cTn id="22"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句段点评</a:t>
            </a:r>
          </a:p>
        </p:txBody>
      </p:sp>
      <p:sp>
        <p:nvSpPr>
          <p:cNvPr id="8" name="矩形 7">
            <a:hlinkClick r:id="rId3" action="ppaction://hlinksldjump"/>
          </p:cNvPr>
          <p:cNvSpPr/>
          <p:nvPr/>
        </p:nvSpPr>
        <p:spPr>
          <a:xfrm>
            <a:off x="1542527"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多维探究</a:t>
            </a:r>
          </a:p>
        </p:txBody>
      </p:sp>
      <p:sp>
        <p:nvSpPr>
          <p:cNvPr id="10" name="矩形 9">
            <a:hlinkClick r:id="rId4" action="ppaction://hlinksldjump"/>
          </p:cNvPr>
          <p:cNvSpPr/>
          <p:nvPr/>
        </p:nvSpPr>
        <p:spPr>
          <a:xfrm>
            <a:off x="2618723"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结构图解</a:t>
            </a:r>
          </a:p>
        </p:txBody>
      </p:sp>
      <p:sp>
        <p:nvSpPr>
          <p:cNvPr id="13" name="矩形 12">
            <a:hlinkClick r:id="rId5" action="ppaction://hlinksldjump"/>
          </p:cNvPr>
          <p:cNvSpPr/>
          <p:nvPr/>
        </p:nvSpPr>
        <p:spPr>
          <a:xfrm>
            <a:off x="3699178"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审美鉴赏</a:t>
            </a:r>
          </a:p>
        </p:txBody>
      </p:sp>
      <p:sp>
        <p:nvSpPr>
          <p:cNvPr id="2" name="矩形 1"/>
          <p:cNvSpPr>
            <a:spLocks noChangeAspect="1"/>
          </p:cNvSpPr>
          <p:nvPr/>
        </p:nvSpPr>
        <p:spPr>
          <a:xfrm>
            <a:off x="508000" y="1904201"/>
            <a:ext cx="8128000" cy="330359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满腹闲愁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数年禁受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天知否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天若是知我情由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怕不待和天瘦。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这是《窦娥冤》第一折中窦娥的第一段唱词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也是全剧中窦娥的第一段唱词。这几句唱词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语工情浓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不逊色于古典诗词。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满腹闲愁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数年禁受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仅仅八个字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就把窦娥早年的遭遇进行了高度概括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满腹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形容愁之多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数年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形容忍受时间之长。这几句照应上文的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正旦上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的自我介绍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也为下文【混江龙】一曲的抒情做情感上的铺垫。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天知否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天若是知我情由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怕不待和天瘦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运用设问、拟人的修辞手法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把这种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闲愁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状写到极致。</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917755769"/>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73433" y="930492"/>
            <a:ext cx="108012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单元风向标</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587014"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目标导航</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673074"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学习建议</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708603"/>
            <a:ext cx="8128000" cy="369479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本单元学习中国古代戏曲和中外话剧。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中国古代戏曲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包括宋元南戏、元杂剧和明清传奇等多种形式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是一种综合了对白、音乐、歌唱、舞蹈、武术和杂技等多种表演方式的演出艺术。我国戏剧起源很早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可上溯到先秦时期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中唐以后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得到快速发展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戏剧艺术逐渐形成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到了元代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杂剧在原有基础上大大发展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成为一种新型的戏剧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标志着我国戏剧进入成熟的阶段。本单元所选《窦娥冤》就是当时最为杰出的杂剧作家关汉卿的代表作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体现了中国古代戏曲的基本特点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代表了当时戏剧艺术的最高成就</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602319192"/>
      </p:ext>
    </p:extLst>
  </p:cSld>
  <p:clrMapOvr>
    <a:masterClrMapping/>
  </p:clrMapOvr>
  <p:transition spd="slow">
    <p:push/>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句段点评</a:t>
            </a:r>
          </a:p>
        </p:txBody>
      </p:sp>
      <p:sp>
        <p:nvSpPr>
          <p:cNvPr id="8" name="矩形 7">
            <a:hlinkClick r:id="rId3" action="ppaction://hlinksldjump"/>
          </p:cNvPr>
          <p:cNvSpPr/>
          <p:nvPr/>
        </p:nvSpPr>
        <p:spPr>
          <a:xfrm>
            <a:off x="1542527"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多维探究</a:t>
            </a:r>
          </a:p>
        </p:txBody>
      </p:sp>
      <p:sp>
        <p:nvSpPr>
          <p:cNvPr id="10" name="矩形 9">
            <a:hlinkClick r:id="rId4" action="ppaction://hlinksldjump"/>
          </p:cNvPr>
          <p:cNvSpPr/>
          <p:nvPr/>
        </p:nvSpPr>
        <p:spPr>
          <a:xfrm>
            <a:off x="2618723"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结构图解</a:t>
            </a:r>
          </a:p>
        </p:txBody>
      </p:sp>
      <p:sp>
        <p:nvSpPr>
          <p:cNvPr id="13" name="矩形 12">
            <a:hlinkClick r:id="rId5" action="ppaction://hlinksldjump"/>
          </p:cNvPr>
          <p:cNvSpPr/>
          <p:nvPr/>
        </p:nvSpPr>
        <p:spPr>
          <a:xfrm>
            <a:off x="3699178"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审美鉴赏</a:t>
            </a:r>
          </a:p>
        </p:txBody>
      </p:sp>
      <p:sp>
        <p:nvSpPr>
          <p:cNvPr id="2" name="矩形 1"/>
          <p:cNvSpPr>
            <a:spLocks noChangeAspect="1"/>
          </p:cNvSpPr>
          <p:nvPr/>
        </p:nvSpPr>
        <p:spPr>
          <a:xfrm>
            <a:off x="508000" y="1497936"/>
            <a:ext cx="8128000" cy="411612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我做官人胜别人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告状来的要金银。若是上司当刷卷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在家推病不出门。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这是桃杌的开场白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也是元代昏庸官吏的自我告白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从更深一层的角度思考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这正是造成窦娥冤狱的社会根源。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我做官人胜别人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告状来的要金银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这是多么恬不知耻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又是多么赤裸裸的买卖狱讼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窦娥的冤狱出自这种官吏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不是偶然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而是必然。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若是上司当刷卷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在家推病不出门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这真是无赖成性、无耻之尤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这样的官吏欺下瞒上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鱼肉百姓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焉能不出冤狱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关汉卿在这部戏剧中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敢于对当时的吏治腐败进行如此尖锐的批判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这在元杂剧的其他作家中是少有的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更是难能可贵的。</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03016359"/>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句段点评</a:t>
            </a:r>
          </a:p>
        </p:txBody>
      </p:sp>
      <p:sp>
        <p:nvSpPr>
          <p:cNvPr id="8" name="矩形 7">
            <a:hlinkClick r:id="rId3" action="ppaction://hlinksldjump"/>
          </p:cNvPr>
          <p:cNvSpPr/>
          <p:nvPr/>
        </p:nvSpPr>
        <p:spPr>
          <a:xfrm>
            <a:off x="1542527"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多维探究</a:t>
            </a:r>
          </a:p>
        </p:txBody>
      </p:sp>
      <p:sp>
        <p:nvSpPr>
          <p:cNvPr id="10" name="矩形 9">
            <a:hlinkClick r:id="rId4" action="ppaction://hlinksldjump"/>
          </p:cNvPr>
          <p:cNvSpPr/>
          <p:nvPr/>
        </p:nvSpPr>
        <p:spPr>
          <a:xfrm>
            <a:off x="2618723"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结构图解</a:t>
            </a:r>
          </a:p>
        </p:txBody>
      </p:sp>
      <p:sp>
        <p:nvSpPr>
          <p:cNvPr id="13" name="矩形 12">
            <a:hlinkClick r:id="rId5" action="ppaction://hlinksldjump"/>
          </p:cNvPr>
          <p:cNvSpPr/>
          <p:nvPr/>
        </p:nvSpPr>
        <p:spPr>
          <a:xfrm>
            <a:off x="3699178"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审美鉴赏</a:t>
            </a:r>
          </a:p>
        </p:txBody>
      </p:sp>
      <p:sp>
        <p:nvSpPr>
          <p:cNvPr id="2" name="矩形 1"/>
          <p:cNvSpPr>
            <a:spLocks noChangeAspect="1"/>
          </p:cNvSpPr>
          <p:nvPr/>
        </p:nvSpPr>
        <p:spPr>
          <a:xfrm>
            <a:off x="508000" y="1904201"/>
            <a:ext cx="8128000" cy="330359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没来由犯王法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不提防遭刑宪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叫声屈动地惊天。顷刻间游魂先赴森罗殿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怎不将天地也生埋怨。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第三折是全剧的高潮部分。一开始就紧扣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情起笔。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没来由犯王法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不提防遭刑宪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直指元代的社会现实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点明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之缘起。窦娥进入公堂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受到官吏的严刑逼供。糊涂的官吏听信流氓的诬告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只凭口供定案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而且不再复审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说明当时的法律是十分粗陋、不合理的。窦娥的无辜受戮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更是对当时吏治黑暗、冤狱遍地的艺术概括。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将天地也生埋怨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实则是对元代统治者的埋怨与指责。</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345864967"/>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句段点评</a:t>
            </a:r>
          </a:p>
        </p:txBody>
      </p:sp>
      <p:sp>
        <p:nvSpPr>
          <p:cNvPr id="8" name="矩形 7">
            <a:hlinkClick r:id="rId3" action="ppaction://hlinksldjump"/>
          </p:cNvPr>
          <p:cNvSpPr/>
          <p:nvPr/>
        </p:nvSpPr>
        <p:spPr>
          <a:xfrm>
            <a:off x="1542527"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多维探究</a:t>
            </a:r>
          </a:p>
        </p:txBody>
      </p:sp>
      <p:sp>
        <p:nvSpPr>
          <p:cNvPr id="10" name="矩形 9">
            <a:hlinkClick r:id="rId4" action="ppaction://hlinksldjump"/>
          </p:cNvPr>
          <p:cNvSpPr/>
          <p:nvPr/>
        </p:nvSpPr>
        <p:spPr>
          <a:xfrm>
            <a:off x="2618723"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结构图解</a:t>
            </a:r>
          </a:p>
        </p:txBody>
      </p:sp>
      <p:sp>
        <p:nvSpPr>
          <p:cNvPr id="13" name="矩形 12">
            <a:hlinkClick r:id="rId5" action="ppaction://hlinksldjump"/>
          </p:cNvPr>
          <p:cNvSpPr/>
          <p:nvPr/>
        </p:nvSpPr>
        <p:spPr>
          <a:xfrm>
            <a:off x="3699178"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审美鉴赏</a:t>
            </a:r>
          </a:p>
        </p:txBody>
      </p:sp>
      <p:sp>
        <p:nvSpPr>
          <p:cNvPr id="3" name="矩形 2"/>
          <p:cNvSpPr>
            <a:spLocks noChangeAspect="1"/>
          </p:cNvSpPr>
          <p:nvPr/>
        </p:nvSpPr>
        <p:spPr>
          <a:xfrm>
            <a:off x="508000" y="1497936"/>
            <a:ext cx="8128000" cy="411612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你道是天公不可期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人心不可怜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不知皇天也肯从人愿。做甚么三年不见甘霖降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也只为东海曾经孝妇冤。如今轮到你山阳县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这都是官吏每无心正法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使百姓有口难言。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这是窦娥在临刑时的一段唱词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内容由原来的指天斥地到希望天地实现其誓愿来惩罚昏聩的官吏和横行的恶人。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天公不可期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人心不可怜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正是当时社会的写照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皇天也肯从人愿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是窦娥发三桩誓愿的原因。在当时法制黑暗、官吏昏聩的现实面前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窦娥认为苍天也会为她的冤情动容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从而惩治恶人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处罚昏官庸吏。从另一个角度看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窦娥求天告地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也正是因为她诉冤无门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官吏每无心正法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使百姓有口难言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957521041"/>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句段点评</a:t>
            </a:r>
          </a:p>
        </p:txBody>
      </p:sp>
      <p:sp>
        <p:nvSpPr>
          <p:cNvPr id="11" name="矩形 10">
            <a:hlinkClick r:id="rId3" action="ppaction://hlinksldjump"/>
          </p:cNvPr>
          <p:cNvSpPr/>
          <p:nvPr/>
        </p:nvSpPr>
        <p:spPr>
          <a:xfrm>
            <a:off x="1542527"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多维探究</a:t>
            </a:r>
          </a:p>
        </p:txBody>
      </p:sp>
      <p:sp>
        <p:nvSpPr>
          <p:cNvPr id="12" name="矩形 11">
            <a:hlinkClick r:id="rId4" action="ppaction://hlinksldjump"/>
          </p:cNvPr>
          <p:cNvSpPr/>
          <p:nvPr/>
        </p:nvSpPr>
        <p:spPr>
          <a:xfrm>
            <a:off x="2618723"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结构图解</a:t>
            </a:r>
          </a:p>
        </p:txBody>
      </p:sp>
      <p:sp>
        <p:nvSpPr>
          <p:cNvPr id="13" name="矩形 12">
            <a:hlinkClick r:id="rId5" action="ppaction://hlinksldjump"/>
          </p:cNvPr>
          <p:cNvSpPr/>
          <p:nvPr/>
        </p:nvSpPr>
        <p:spPr>
          <a:xfrm>
            <a:off x="3699178"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审美鉴赏</a:t>
            </a:r>
          </a:p>
        </p:txBody>
      </p:sp>
      <p:sp>
        <p:nvSpPr>
          <p:cNvPr id="2" name="矩形 1"/>
          <p:cNvSpPr>
            <a:spLocks noChangeAspect="1"/>
          </p:cNvSpPr>
          <p:nvPr/>
        </p:nvSpPr>
        <p:spPr>
          <a:xfrm>
            <a:off x="508000" y="2087906"/>
            <a:ext cx="8128000" cy="2936188"/>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戏剧在开始的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楔子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中叙述窦天章为借钱赴考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将女儿窦娥送给蔡婆家做童养媳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这样写有什么作用</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楔子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交代了窦天章贫穷的家世、借钱赴考之事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为后面窦天章做官埋下伏笔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正是由于蔡婆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广有钱财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放债牟利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才有了后面的险些被人勒死、被张驴儿父子救起之事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窦娥遭受冤狱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无处申告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被贪官错杀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才有冤魂叫屈、窦天章为之平反昭雪之事。戏剧后面的故事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楔子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中的伏笔照应</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741012015"/>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句段点评</a:t>
            </a:r>
          </a:p>
        </p:txBody>
      </p:sp>
      <p:sp>
        <p:nvSpPr>
          <p:cNvPr id="11" name="矩形 10">
            <a:hlinkClick r:id="rId3" action="ppaction://hlinksldjump"/>
          </p:cNvPr>
          <p:cNvSpPr/>
          <p:nvPr/>
        </p:nvSpPr>
        <p:spPr>
          <a:xfrm>
            <a:off x="1542527"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多维探究</a:t>
            </a:r>
          </a:p>
        </p:txBody>
      </p:sp>
      <p:sp>
        <p:nvSpPr>
          <p:cNvPr id="12" name="矩形 11">
            <a:hlinkClick r:id="rId4" action="ppaction://hlinksldjump"/>
          </p:cNvPr>
          <p:cNvSpPr/>
          <p:nvPr/>
        </p:nvSpPr>
        <p:spPr>
          <a:xfrm>
            <a:off x="2618723"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结构图解</a:t>
            </a:r>
          </a:p>
        </p:txBody>
      </p:sp>
      <p:sp>
        <p:nvSpPr>
          <p:cNvPr id="13" name="矩形 12">
            <a:hlinkClick r:id="rId5" action="ppaction://hlinksldjump"/>
          </p:cNvPr>
          <p:cNvSpPr/>
          <p:nvPr/>
        </p:nvSpPr>
        <p:spPr>
          <a:xfrm>
            <a:off x="3699178"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审美鉴赏</a:t>
            </a:r>
          </a:p>
        </p:txBody>
      </p:sp>
      <p:sp>
        <p:nvSpPr>
          <p:cNvPr id="2" name="矩形 1"/>
          <p:cNvSpPr>
            <a:spLocks noChangeAspect="1"/>
          </p:cNvSpPr>
          <p:nvPr/>
        </p:nvSpPr>
        <p:spPr>
          <a:xfrm>
            <a:off x="508000" y="2114868"/>
            <a:ext cx="8128000" cy="288226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在押赴刑场的路上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窦娥向刽子手请求走后街不走前街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这一细节刻画对塑造窦娥的形象和表现主题有什么作用</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自己已走在通向死亡的路上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想到的还是如何不使年迈孤独的婆婆伤心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这是何等的善良啊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而剧作家越是刻画她的善良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也就越发显示出其冤屈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她的抗争与反抗也就越发令人同情。因此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这一细节的描写不仅使窦娥这个形象更丰满动人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也使剧作对封建社会的批判更为有力和深刻。</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46440635"/>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句段点评</a:t>
            </a:r>
          </a:p>
        </p:txBody>
      </p:sp>
      <p:sp>
        <p:nvSpPr>
          <p:cNvPr id="11" name="矩形 10">
            <a:hlinkClick r:id="rId3" action="ppaction://hlinksldjump"/>
          </p:cNvPr>
          <p:cNvSpPr/>
          <p:nvPr/>
        </p:nvSpPr>
        <p:spPr>
          <a:xfrm>
            <a:off x="1542527"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多维探究</a:t>
            </a:r>
          </a:p>
        </p:txBody>
      </p:sp>
      <p:sp>
        <p:nvSpPr>
          <p:cNvPr id="12" name="矩形 11">
            <a:hlinkClick r:id="rId4" action="ppaction://hlinksldjump"/>
          </p:cNvPr>
          <p:cNvSpPr/>
          <p:nvPr/>
        </p:nvSpPr>
        <p:spPr>
          <a:xfrm>
            <a:off x="2618723"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结构图解</a:t>
            </a:r>
          </a:p>
        </p:txBody>
      </p:sp>
      <p:sp>
        <p:nvSpPr>
          <p:cNvPr id="13" name="矩形 12">
            <a:hlinkClick r:id="rId5" action="ppaction://hlinksldjump"/>
          </p:cNvPr>
          <p:cNvSpPr/>
          <p:nvPr/>
        </p:nvSpPr>
        <p:spPr>
          <a:xfrm>
            <a:off x="3699178"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审美鉴赏</a:t>
            </a:r>
          </a:p>
        </p:txBody>
      </p:sp>
      <p:sp>
        <p:nvSpPr>
          <p:cNvPr id="2" name="矩形 1"/>
          <p:cNvSpPr>
            <a:spLocks noChangeAspect="1"/>
          </p:cNvSpPr>
          <p:nvPr/>
        </p:nvSpPr>
        <p:spPr>
          <a:xfrm>
            <a:off x="508000" y="1505471"/>
            <a:ext cx="8128000" cy="410105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窦娥血溅白练、六月飞雪、三年亢旱的誓愿在现实生活中一般是不可能实现的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作者为什么还要这样写</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窦娥的三桩誓愿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一桩比一桩深刻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一桩比一桩强烈。她发下三愿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为的是把自己的冤情昭示世人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感动苍天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让人们知道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这都是官吏每无心正法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使百姓有口难言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的结果。这充分揭露了当时社会官吏昏聩、吏治腐败、人民蒙受奇冤呼告无门的社会现实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表现了女主人公至死不屈的斗争精神。剧作家运用浪漫主义手法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通过奇特的构思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借助想象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让天地震惊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人神共怒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虽然违背常理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却又合乎人情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有力地表达了广大人民要求伸张正义、雪洗天下冤屈的心愿。</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326220949"/>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句段点评</a:t>
            </a:r>
          </a:p>
        </p:txBody>
      </p:sp>
      <p:sp>
        <p:nvSpPr>
          <p:cNvPr id="8" name="矩形 7">
            <a:hlinkClick r:id="rId4" action="ppaction://hlinksldjump"/>
          </p:cNvPr>
          <p:cNvSpPr/>
          <p:nvPr/>
        </p:nvSpPr>
        <p:spPr>
          <a:xfrm>
            <a:off x="1542527"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多维探究</a:t>
            </a:r>
          </a:p>
        </p:txBody>
      </p:sp>
      <p:sp>
        <p:nvSpPr>
          <p:cNvPr id="9" name="矩形 8">
            <a:hlinkClick r:id="rId5" action="ppaction://hlinksldjump"/>
          </p:cNvPr>
          <p:cNvSpPr/>
          <p:nvPr/>
        </p:nvSpPr>
        <p:spPr>
          <a:xfrm>
            <a:off x="2618723"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结构图解</a:t>
            </a:r>
          </a:p>
        </p:txBody>
      </p:sp>
      <p:sp>
        <p:nvSpPr>
          <p:cNvPr id="10" name="矩形 9">
            <a:hlinkClick r:id="rId6" action="ppaction://hlinksldjump"/>
          </p:cNvPr>
          <p:cNvSpPr/>
          <p:nvPr/>
        </p:nvSpPr>
        <p:spPr>
          <a:xfrm>
            <a:off x="3699178"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审美鉴赏</a:t>
            </a:r>
          </a:p>
        </p:txBody>
      </p:sp>
      <p:graphicFrame>
        <p:nvGraphicFramePr>
          <p:cNvPr id="2" name="对象 1"/>
          <p:cNvGraphicFramePr>
            <a:graphicFrameLocks noChangeAspect="1"/>
          </p:cNvGraphicFramePr>
          <p:nvPr>
            <p:extLst>
              <p:ext uri="{D42A27DB-BD31-4B8C-83A1-F6EECF244321}">
                <p14:modId xmlns:p14="http://schemas.microsoft.com/office/powerpoint/2010/main" val="260260550"/>
              </p:ext>
            </p:extLst>
          </p:nvPr>
        </p:nvGraphicFramePr>
        <p:xfrm>
          <a:off x="508000" y="1754260"/>
          <a:ext cx="8128000" cy="3603481"/>
        </p:xfrm>
        <a:graphic>
          <a:graphicData uri="http://schemas.openxmlformats.org/presentationml/2006/ole">
            <mc:AlternateContent xmlns:mc="http://schemas.openxmlformats.org/markup-compatibility/2006">
              <mc:Choice xmlns:v="urn:schemas-microsoft-com:vml" Requires="v">
                <p:oleObj spid="_x0000_s7175" name="文档" r:id="rId8" imgW="3839157" imgH="1701304" progId="Word.Document.12">
                  <p:embed/>
                </p:oleObj>
              </mc:Choice>
              <mc:Fallback>
                <p:oleObj name="文档" r:id="rId8" imgW="3839157" imgH="1701304" progId="Word.Document.12">
                  <p:embed/>
                  <p:pic>
                    <p:nvPicPr>
                      <p:cNvPr id="0" name=""/>
                      <p:cNvPicPr/>
                      <p:nvPr/>
                    </p:nvPicPr>
                    <p:blipFill>
                      <a:blip r:embed="rId9"/>
                      <a:stretch>
                        <a:fillRect/>
                      </a:stretch>
                    </p:blipFill>
                    <p:spPr>
                      <a:xfrm>
                        <a:off x="508000" y="1754260"/>
                        <a:ext cx="8128000" cy="3603481"/>
                      </a:xfrm>
                      <a:prstGeom prst="rect">
                        <a:avLst/>
                      </a:prstGeom>
                    </p:spPr>
                  </p:pic>
                </p:oleObj>
              </mc:Fallback>
            </mc:AlternateContent>
          </a:graphicData>
        </a:graphic>
      </p:graphicFrame>
    </p:spTree>
    <p:extLst>
      <p:ext uri="{BB962C8B-B14F-4D97-AF65-F5344CB8AC3E}">
        <p14:creationId xmlns:p14="http://schemas.microsoft.com/office/powerpoint/2010/main" val="140678088"/>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句段点评</a:t>
            </a:r>
          </a:p>
        </p:txBody>
      </p:sp>
      <p:sp>
        <p:nvSpPr>
          <p:cNvPr id="11" name="矩形 10">
            <a:hlinkClick r:id="rId3" action="ppaction://hlinksldjump"/>
          </p:cNvPr>
          <p:cNvSpPr/>
          <p:nvPr/>
        </p:nvSpPr>
        <p:spPr>
          <a:xfrm>
            <a:off x="1542527"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多维探究</a:t>
            </a:r>
          </a:p>
        </p:txBody>
      </p:sp>
      <p:sp>
        <p:nvSpPr>
          <p:cNvPr id="12" name="矩形 11">
            <a:hlinkClick r:id="rId4" action="ppaction://hlinksldjump"/>
          </p:cNvPr>
          <p:cNvSpPr/>
          <p:nvPr/>
        </p:nvSpPr>
        <p:spPr>
          <a:xfrm>
            <a:off x="2618723"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结构图解</a:t>
            </a:r>
          </a:p>
        </p:txBody>
      </p:sp>
      <p:sp>
        <p:nvSpPr>
          <p:cNvPr id="14" name="矩形 13">
            <a:hlinkClick r:id="rId5" action="ppaction://hlinksldjump"/>
          </p:cNvPr>
          <p:cNvSpPr/>
          <p:nvPr/>
        </p:nvSpPr>
        <p:spPr>
          <a:xfrm>
            <a:off x="3699178"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审美鉴赏</a:t>
            </a:r>
          </a:p>
        </p:txBody>
      </p:sp>
      <p:sp>
        <p:nvSpPr>
          <p:cNvPr id="2" name="矩形 1"/>
          <p:cNvSpPr>
            <a:spLocks noChangeAspect="1"/>
          </p:cNvSpPr>
          <p:nvPr/>
        </p:nvSpPr>
        <p:spPr>
          <a:xfrm>
            <a:off x="508000" y="1312837"/>
            <a:ext cx="8128000" cy="4913589"/>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用本色语言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状千古奇冤</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历来评论家都以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本色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二字概括关汉卿戏曲语言的特色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即语言通俗自然、朴实生动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符合剧中人物的身份和个性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能为展开剧情和刻画人物性格服务。特别是在《窦娥冤》第三折中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窦娥指斥天地的场面高亢激越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冤气冲天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紧张急促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诀别婆婆的场面如泣如诉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哀婉凄惨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徐缓低回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发下誓愿的场面感天动地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激荡如潮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慷慨激昂。这三个场面的描写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以质朴无华而富有韵味的语言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深刻地展示了人物的内心世界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逐层深入地刻画了人物性格。课文中的曲词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都不事雕琢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感情真切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精练优美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语言浅显而思想深邃。例如【快活三】【鲍老儿】二曲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连用四个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念窦娥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一写无辜获罪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二写身首异处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三写身世孤苦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四写婆媳情深。寥寥数语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百感交集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哀伤不尽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刻画出窦娥与婆婆诀别的悲痛心情。</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002569870"/>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句段点评</a:t>
            </a:r>
          </a:p>
        </p:txBody>
      </p:sp>
      <p:sp>
        <p:nvSpPr>
          <p:cNvPr id="11" name="矩形 10">
            <a:hlinkClick r:id="rId3" action="ppaction://hlinksldjump"/>
          </p:cNvPr>
          <p:cNvSpPr/>
          <p:nvPr/>
        </p:nvSpPr>
        <p:spPr>
          <a:xfrm>
            <a:off x="1542527"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多维探究</a:t>
            </a:r>
          </a:p>
        </p:txBody>
      </p:sp>
      <p:sp>
        <p:nvSpPr>
          <p:cNvPr id="12" name="矩形 11">
            <a:hlinkClick r:id="rId4" action="ppaction://hlinksldjump"/>
          </p:cNvPr>
          <p:cNvSpPr/>
          <p:nvPr/>
        </p:nvSpPr>
        <p:spPr>
          <a:xfrm>
            <a:off x="2618723"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结构图解</a:t>
            </a:r>
          </a:p>
        </p:txBody>
      </p:sp>
      <p:sp>
        <p:nvSpPr>
          <p:cNvPr id="14" name="矩形 13">
            <a:hlinkClick r:id="rId5" action="ppaction://hlinksldjump"/>
          </p:cNvPr>
          <p:cNvSpPr/>
          <p:nvPr/>
        </p:nvSpPr>
        <p:spPr>
          <a:xfrm>
            <a:off x="3699178"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审美鉴赏</a:t>
            </a:r>
          </a:p>
        </p:txBody>
      </p:sp>
      <p:sp>
        <p:nvSpPr>
          <p:cNvPr id="2" name="矩形 1"/>
          <p:cNvSpPr>
            <a:spLocks noChangeAspect="1"/>
          </p:cNvSpPr>
          <p:nvPr/>
        </p:nvSpPr>
        <p:spPr>
          <a:xfrm>
            <a:off x="508000" y="1207638"/>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又如【滚绣球】全曲以及【一煞】中的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这都是官吏每无心正法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使百姓有口难言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突出地显示了人物的个性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语言具有很强的概括性。不少古白话词语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只应该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怎生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怎么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都十分生动。课文中的宾白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如窦娥向刽子手请求走后街不走前街的对白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以及窦娥与婆婆诀别时的对白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都非常生动凝练而又明白如话。课文中的曲白也配合得很好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如窦娥发三桩誓愿的场面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三次用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引出誓愿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依次讲出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若是我窦娥委实冤枉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若窦娥委实冤枉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我窦娥死的委实冤枉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三次用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强化感情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依次用相应的典故来抒发胸臆。曲白相生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语言朴素而富于感情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把窦娥为自己冤屈而抗争的精神表达得深切感人。关汉卿的戏剧语言不事雕琢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呈自然朴实的本色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既富有生活气息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又具有强烈的艺术韵味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被称为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曲尽人情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字字本色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关汉卿也被尊为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本色派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之首。</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275056603"/>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美文品读</a:t>
            </a:r>
          </a:p>
        </p:txBody>
      </p:sp>
      <p:sp>
        <p:nvSpPr>
          <p:cNvPr id="11" name="矩形 10">
            <a:hlinkClick r:id="rId3" action="ppaction://hlinksldjump"/>
          </p:cNvPr>
          <p:cNvSpPr/>
          <p:nvPr/>
        </p:nvSpPr>
        <p:spPr>
          <a:xfrm>
            <a:off x="1542527"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素材积累</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681641"/>
            <a:ext cx="8128000" cy="3748719"/>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风花雪月终了情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佚</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有人盛赞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说他是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中国的莎士比亚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。但文艺复兴的时代是多么令人振奋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那是个黑夜即将被撕裂、黎明的曙光即将到来的时代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莎士比亚只是用手中的笔来点缀文明的光芒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用怀旧的深情来赞颂这个新时代。而关汉卿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生活在中国历史上尤为黑暗的年代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没有黎明的曙光。他的笔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是匕首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是投枪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将野蛮的躯体刺透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将肮脏的灵魂戳了个粉碎。他就像一个忍受孤独的英雄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在没有星星月亮、没有方向路标的山路上努力开拓</a:t>
            </a:r>
            <a:r>
              <a:rPr lang="en-US"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428481823"/>
      </p:ext>
    </p:extLst>
  </p:cSld>
  <p:clrMapOvr>
    <a:masterClrMapping/>
  </p:clrMapOvr>
  <p:transition spd="slow">
    <p:pull dir="ld"/>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73433" y="930492"/>
            <a:ext cx="108012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单元风向标</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587014"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目标导航</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673074"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学习建议</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911735"/>
            <a:ext cx="8128000" cy="328852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话剧是以对话为主的戏剧形式。话剧区别于其他剧种的特点是通过大量的舞台对话展现剧情、塑造人物和表现主题。话剧的表现手段主要是演员在台上无伴奏的对白或独白。中国话剧诞生于</a:t>
            </a:r>
            <a:r>
              <a:rPr lang="en-US" altLang="zh-CN" sz="2200" dirty="0">
                <a:solidFill>
                  <a:srgbClr val="000000"/>
                </a:solidFill>
                <a:latin typeface="Times New Roman" panose="02020603050405020304" pitchFamily="18" charset="0"/>
                <a:cs typeface="Times New Roman" panose="02020603050405020304" pitchFamily="18" charset="0"/>
              </a:rPr>
              <a:t>1907</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至今已走过百余年的风雨历程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其间产生了一大批影响深远的经典剧目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《雷雨》便是其中之一。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西方戏剧的源头是古希腊戏剧。文艺复兴时期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出现了伟大的剧作家莎士比亚。他是公认的世界戏剧文学的泰斗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一生创作了很多优秀的剧作。《哈姆莱特》为其代表作之一。</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103250290"/>
      </p:ext>
    </p:extLst>
  </p:cSld>
  <p:clrMapOvr>
    <a:masterClrMapping/>
  </p:clrMapOvr>
  <p:transition spd="slow">
    <p:push/>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美文品读</a:t>
            </a:r>
          </a:p>
        </p:txBody>
      </p:sp>
      <p:sp>
        <p:nvSpPr>
          <p:cNvPr id="11" name="矩形 10">
            <a:hlinkClick r:id="rId3" action="ppaction://hlinksldjump"/>
          </p:cNvPr>
          <p:cNvSpPr/>
          <p:nvPr/>
        </p:nvSpPr>
        <p:spPr>
          <a:xfrm>
            <a:off x="1542527"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素材积累</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521133"/>
            <a:ext cx="8128000" cy="206973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有人称颂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说他是中国的千古情圣。但他没有柳永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便纵有千种风情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更与何人说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的失落苦恼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也没有同时代词人元好问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问世间、情是何物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直教生死相许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的悲情表白。他不是那种儿女情长的人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虽然他也是性情中人。他知道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情是由恨和爱这两个催化剂发酵而成的</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691804424"/>
      </p:ext>
    </p:extLst>
  </p:cSld>
  <p:clrMapOvr>
    <a:masterClrMapping/>
  </p:clrMapOvr>
  <p:transition spd="slow">
    <p:pull dir="ld"/>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美文品读</a:t>
            </a:r>
          </a:p>
        </p:txBody>
      </p:sp>
      <p:sp>
        <p:nvSpPr>
          <p:cNvPr id="11" name="矩形 10">
            <a:hlinkClick r:id="rId3" action="ppaction://hlinksldjump"/>
          </p:cNvPr>
          <p:cNvSpPr/>
          <p:nvPr/>
        </p:nvSpPr>
        <p:spPr>
          <a:xfrm>
            <a:off x="1542527"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素材积累</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02338"/>
            <a:ext cx="8128000" cy="450732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他当然有恨。元代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最虚伪、最肮脏、最不讲人道的城市是大都。在这个最目无王法的地方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丑恶的行为每天都在上演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外来压力下的生离死别和杀戮每天都在继续。他没有像那些普通人一样熟视无睹或向隅而泣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而是拿起笔来表达恨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希望用对恨的表达来唤得爱的出场。他将仇恨通过笔来承载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放之于舞台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通过杂剧来演给那些达官贵人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让他们收敛自己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慎重决策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有所醒悟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有所更改。仇恨的艺术化让权贵们惊心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让他们警醒。关汉卿的舞台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是丑恶的曝光台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是仇恨的宣泄地。不要总是认为他仅是个生活的再现者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他还是个现实分析者和匡扶者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他不是一味地来展示恨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而是希望借恨的种子来萌发爱的火花。他希望实现民族和解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消除人间的罪恶与不平。</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052341817"/>
      </p:ext>
    </p:extLst>
  </p:cSld>
  <p:clrMapOvr>
    <a:masterClrMapping/>
  </p:clrMapOvr>
  <p:transition spd="slow">
    <p:pull dir="ld"/>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美文品读</a:t>
            </a:r>
          </a:p>
        </p:txBody>
      </p:sp>
      <p:sp>
        <p:nvSpPr>
          <p:cNvPr id="11" name="矩形 10">
            <a:hlinkClick r:id="rId3" action="ppaction://hlinksldjump"/>
          </p:cNvPr>
          <p:cNvSpPr/>
          <p:nvPr/>
        </p:nvSpPr>
        <p:spPr>
          <a:xfrm>
            <a:off x="1542527"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素材积累</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07638"/>
            <a:ext cx="8128000" cy="531985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他当然也有爱。他的手中有一刀一笔。那把手术刀解剖的有三种人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病者、残暴者和自己。虽然现实多无奈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但他那悲天悯人的情怀让他不愿直接揭示人们内心的麻木与伤感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不愿再在他们的伤口上撒盐。他像老子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用水一样的柔性来安抚天下苍生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使他们暂得安慰。即便是对那些暴政者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也还是存有一丝的希望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希望舞台上的展现能够唤醒他们心中已沉睡的人性和良知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哪怕是一点点。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他的那些杂剧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不管是悲剧还是喜剧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最终都有一个大团圆的结局。现实中不能实现的真善美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就让它们在理想中实现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在舞台上升华。他知道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人们已经够苦的了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不该再给他们以沉重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不该再给他们脆弱的心灵以重负了。即便现实中无法存在或实现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也要通过神异之能来使之得以显现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或是希望包拯一样的青天大老爷来伸张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或是如同鲁迅在《药》中的结局方式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用一个隐喻的曲笔来暗示。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763875346"/>
      </p:ext>
    </p:extLst>
  </p:cSld>
  <p:clrMapOvr>
    <a:masterClrMapping/>
  </p:clrMapOvr>
  <p:transition spd="slow">
    <p:pull dir="ld"/>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美文品读</a:t>
            </a:r>
          </a:p>
        </p:txBody>
      </p:sp>
      <p:sp>
        <p:nvSpPr>
          <p:cNvPr id="11" name="矩形 10">
            <a:hlinkClick r:id="rId3" action="ppaction://hlinksldjump"/>
          </p:cNvPr>
          <p:cNvSpPr/>
          <p:nvPr/>
        </p:nvSpPr>
        <p:spPr>
          <a:xfrm>
            <a:off x="1542527"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素材积累</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207638"/>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在那个儒学衰微的时代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关汉卿是个大儒。那个时代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那些标榜正统儒学的人物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要么被迫担任微官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志气衰微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要么被逼入荒林野谷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湮没无闻。身为儒者的关汉卿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却开辟了另一条道路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那就是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由台阁走向民间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由阳春白雪走向下里巴人。他无法执着于儒学的雅化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社会逼使他走向世俗。他只有折中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将雅化抛弃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而将儒学推向雅俗共赏的境地。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既然整个社会都将儒者踩在脚下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他就索性剥掉自己的儒者外衣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放浪形骸于勾栏行院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与那些歌儿舞女相厮混。这是作为书会艺人的他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不满于社会思想重压的有意反抗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一种不屈服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一种倔强。他让我们知道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反抗既可以是窦娥式的指天斥地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也可以是关汉卿式的以柔摧刚</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有删改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699591839"/>
      </p:ext>
    </p:extLst>
  </p:cSld>
  <p:clrMapOvr>
    <a:masterClrMapping/>
  </p:clrMapOvr>
  <p:transition spd="slow">
    <p:pull dir="ld"/>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美文品读</a:t>
            </a:r>
          </a:p>
        </p:txBody>
      </p:sp>
      <p:sp>
        <p:nvSpPr>
          <p:cNvPr id="11" name="矩形 10">
            <a:hlinkClick r:id="rId3" action="ppaction://hlinksldjump"/>
          </p:cNvPr>
          <p:cNvSpPr/>
          <p:nvPr/>
        </p:nvSpPr>
        <p:spPr>
          <a:xfrm>
            <a:off x="1542527"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素材积累</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521133"/>
            <a:ext cx="8128000" cy="2069734"/>
          </a:xfrm>
          <a:prstGeom prst="rect">
            <a:avLst/>
          </a:prstGeom>
        </p:spPr>
        <p:txBody>
          <a:bodyPr>
            <a:spAutoFit/>
          </a:bodyPr>
          <a:lstStyle/>
          <a:p>
            <a:pPr indent="2540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方正艺黑简体" panose="03000509000000000000" pitchFamily="65" charset="-122"/>
                <a:cs typeface="Times New Roman" panose="02020603050405020304" pitchFamily="18" charset="0"/>
              </a:rPr>
              <a:t>品读提示</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这是一篇激情洋溢的盛赞我国戏剧大师关汉卿的散文。文章多处运用对比手法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讴歌关汉卿在中国戏剧史上所处的地位和所起的作用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赞美关汉卿的爱民之情与救民之志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表现了关汉卿在元代黑暗现实面前的反抗精神。文章气势磅礴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段落层次清楚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有极强的可读性。</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967558916"/>
      </p:ext>
    </p:extLst>
  </p:cSld>
  <p:clrMapOvr>
    <a:masterClrMapping/>
  </p:clrMapOvr>
  <p:transition spd="slow">
    <p:pull dir="ld"/>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美文品读</a:t>
            </a:r>
          </a:p>
        </p:txBody>
      </p:sp>
      <p:sp>
        <p:nvSpPr>
          <p:cNvPr id="18" name="矩形 17">
            <a:hlinkClick r:id="rId3" action="ppaction://hlinksldjump"/>
          </p:cNvPr>
          <p:cNvSpPr/>
          <p:nvPr/>
        </p:nvSpPr>
        <p:spPr>
          <a:xfrm>
            <a:off x="1542527"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素材积累</a:t>
            </a:r>
          </a:p>
        </p:txBody>
      </p:sp>
      <p:sp>
        <p:nvSpPr>
          <p:cNvPr id="2" name="矩形 1"/>
          <p:cNvSpPr>
            <a:spLocks noChangeAspect="1"/>
          </p:cNvSpPr>
          <p:nvPr/>
        </p:nvSpPr>
        <p:spPr>
          <a:xfrm>
            <a:off x="508000" y="2513599"/>
            <a:ext cx="8128000" cy="208480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一曲感天动地的《窦娥冤》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除了让我们了解元代吏治的黑暗、百姓生活的悲惨外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还让我们明白了作家、艺术家的责任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为人民请命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为社会鸣不平。关汉卿借窦娥之口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指天斥地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诅咒黑暗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渴望正义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这正是作家、艺术家良知的体现。有关关汉卿的故事和下面的材料可以用在以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责任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正义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良知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等为中心立意的作文中。</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996964954"/>
      </p:ext>
    </p:extLst>
  </p:cSld>
  <p:clrMapOvr>
    <a:masterClrMapping/>
  </p:clrMapOvr>
  <p:transition spd="slow">
    <p:pull dir="ld"/>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美文品读</a:t>
            </a:r>
          </a:p>
        </p:txBody>
      </p:sp>
      <p:sp>
        <p:nvSpPr>
          <p:cNvPr id="18" name="矩形 17">
            <a:hlinkClick r:id="rId3" action="ppaction://hlinksldjump"/>
          </p:cNvPr>
          <p:cNvSpPr/>
          <p:nvPr/>
        </p:nvSpPr>
        <p:spPr>
          <a:xfrm>
            <a:off x="1542527"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素材积累</a:t>
            </a:r>
          </a:p>
        </p:txBody>
      </p:sp>
      <p:sp>
        <p:nvSpPr>
          <p:cNvPr id="2" name="矩形 1"/>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NEU-BZ-S9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艺术家不能消极地存在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他的职能也不是受制于社会意识形态的。法国哲学家、作家、评论家萨特认为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艺术家的存在影响着将来的整体存在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他通过对当下存在即对在世整体存在的介入而体现自己的作用。无论是冒着杀头危险写出指天斥地《窦娥冤》的关汉卿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还是被著名戏剧家田汉称赞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八载留须罢歌舞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坚贞几辈出伶官。轻裘典去休相虑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傲骨从来耐岁寒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的梅兰芳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无论是被陈毅称为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燕北真好汉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江南活武松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的盖叫天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还是面对日本主办方直言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不要说我是香港歌手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因为我首先是一个中国人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的刘德华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都向我们昭示着这样一个道理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人要有自己的骨气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要担起自己的责任。</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767446131"/>
      </p:ext>
    </p:extLst>
  </p:cSld>
  <p:clrMapOvr>
    <a:masterClrMapping/>
  </p:clrMapOvr>
  <p:transition spd="slow">
    <p:pull dir="ld"/>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美文品读</a:t>
            </a:r>
          </a:p>
        </p:txBody>
      </p:sp>
      <p:sp>
        <p:nvSpPr>
          <p:cNvPr id="18" name="矩形 17">
            <a:hlinkClick r:id="rId3" action="ppaction://hlinksldjump"/>
          </p:cNvPr>
          <p:cNvSpPr/>
          <p:nvPr/>
        </p:nvSpPr>
        <p:spPr>
          <a:xfrm>
            <a:off x="1542527"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素材积累</a:t>
            </a:r>
          </a:p>
        </p:txBody>
      </p:sp>
      <p:sp>
        <p:nvSpPr>
          <p:cNvPr id="2" name="矩形 1"/>
          <p:cNvSpPr>
            <a:spLocks noChangeAspect="1"/>
          </p:cNvSpPr>
          <p:nvPr/>
        </p:nvSpPr>
        <p:spPr>
          <a:xfrm>
            <a:off x="508000" y="1205812"/>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NEU-BZ-S9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为什么只有在关汉卿的笔下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我们才可以读到生活在人间地狱中的人们如此绝望的声音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你不分好歹何为地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你错勘贤愚枉做天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为什么也只有在关汉卿的笔下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我们才可以读到这样的文字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这的是衙门从古向南开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就中无个不冤哉</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楷体" panose="02010609060101010101" pitchFamily="49" charset="-122"/>
                <a:ea typeface="方正书宋_GBK" panose="03000509000000000000" pitchFamily="65"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从今后把金牌势剑从头摆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将滥官污吏都杀坏</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为什么这样的文字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只能跳跃在金末元初的关汉卿的笔下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而不会闪现在柳宗元、白居易的纸上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关汉卿就是那些被侮辱、被损害的最底层的人民中的一个</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历史与时代将一代艺术天才交给了市井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交给了最底层的那个世界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关汉卿也乐意成为他们的代言人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于是他投入了巨大的创作热情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一生创作出了六十多部戏剧作品。他为他们歌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为他们哭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为他们笑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为他们骂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他以自己的作品成就了自己的不朽。《元史》的列传上少了一位贤臣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但中国艺术史上却多了一位艺术大师。</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636148541"/>
      </p:ext>
    </p:extLst>
  </p:cSld>
  <p:clrMapOvr>
    <a:masterClrMapping/>
  </p:clrMapOvr>
  <p:transition spd="slow">
    <p:pull dir="ld"/>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3" action="ppaction://hlinksldjump"/>
          </p:cNvPr>
          <p:cNvSpPr/>
          <p:nvPr/>
        </p:nvSpPr>
        <p:spPr>
          <a:xfrm>
            <a:off x="473433" y="93049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单元风向标</a:t>
            </a:r>
          </a:p>
        </p:txBody>
      </p:sp>
      <p:sp>
        <p:nvSpPr>
          <p:cNvPr id="5" name="矩形 4">
            <a:hlinkClick r:id="rId4" action="ppaction://hlinksldjump"/>
          </p:cNvPr>
          <p:cNvSpPr/>
          <p:nvPr/>
        </p:nvSpPr>
        <p:spPr>
          <a:xfrm>
            <a:off x="1587014"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目标导航</a:t>
            </a:r>
          </a:p>
        </p:txBody>
      </p:sp>
      <p:sp>
        <p:nvSpPr>
          <p:cNvPr id="6" name="矩形 5">
            <a:hlinkClick r:id="rId5" action="ppaction://hlinksldjump"/>
          </p:cNvPr>
          <p:cNvSpPr/>
          <p:nvPr/>
        </p:nvSpPr>
        <p:spPr>
          <a:xfrm>
            <a:off x="2673074"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学习建议</a:t>
            </a:r>
            <a:endParaRPr lang="zh-CN" altLang="en-US" sz="1400" dirty="0">
              <a:solidFill>
                <a:schemeClr val="tx1"/>
              </a:solidFill>
              <a:latin typeface="微软雅黑" panose="020B0503020204020204" pitchFamily="34" charset="-122"/>
              <a:ea typeface="微软雅黑" panose="020B0503020204020204" pitchFamily="34" charset="-122"/>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3672863711"/>
              </p:ext>
            </p:extLst>
          </p:nvPr>
        </p:nvGraphicFramePr>
        <p:xfrm>
          <a:off x="508000" y="1279646"/>
          <a:ext cx="8128000" cy="5822041"/>
        </p:xfrm>
        <a:graphic>
          <a:graphicData uri="http://schemas.openxmlformats.org/presentationml/2006/ole">
            <mc:AlternateContent xmlns:mc="http://schemas.openxmlformats.org/markup-compatibility/2006">
              <mc:Choice xmlns:v="urn:schemas-microsoft-com:vml" Requires="v">
                <p:oleObj spid="_x0000_s1036" name="文档" r:id="rId7" imgW="3839157" imgH="2749090" progId="Word.Document.12">
                  <p:embed/>
                </p:oleObj>
              </mc:Choice>
              <mc:Fallback>
                <p:oleObj name="文档" r:id="rId7" imgW="3839157" imgH="2749090" progId="Word.Document.12">
                  <p:embed/>
                  <p:pic>
                    <p:nvPicPr>
                      <p:cNvPr id="0" name=""/>
                      <p:cNvPicPr/>
                      <p:nvPr/>
                    </p:nvPicPr>
                    <p:blipFill>
                      <a:blip r:embed="rId8"/>
                      <a:stretch>
                        <a:fillRect/>
                      </a:stretch>
                    </p:blipFill>
                    <p:spPr>
                      <a:xfrm>
                        <a:off x="508000" y="1279646"/>
                        <a:ext cx="8128000" cy="5822041"/>
                      </a:xfrm>
                      <a:prstGeom prst="rect">
                        <a:avLst/>
                      </a:prstGeom>
                    </p:spPr>
                  </p:pic>
                </p:oleObj>
              </mc:Fallback>
            </mc:AlternateContent>
          </a:graphicData>
        </a:graphic>
      </p:graphicFrame>
    </p:spTree>
    <p:extLst>
      <p:ext uri="{BB962C8B-B14F-4D97-AF65-F5344CB8AC3E}">
        <p14:creationId xmlns:p14="http://schemas.microsoft.com/office/powerpoint/2010/main" val="3579928719"/>
      </p:ext>
    </p:extLst>
  </p:cSld>
  <p:clrMapOvr>
    <a:masterClrMapping/>
  </p:clrMapOvr>
  <p:transition spd="slow">
    <p:push/>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73433" y="93049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单元风向标</a:t>
            </a:r>
          </a:p>
        </p:txBody>
      </p:sp>
      <p:sp>
        <p:nvSpPr>
          <p:cNvPr id="3" name="矩形 2">
            <a:hlinkClick r:id="rId3" action="ppaction://hlinksldjump"/>
          </p:cNvPr>
          <p:cNvSpPr/>
          <p:nvPr/>
        </p:nvSpPr>
        <p:spPr>
          <a:xfrm>
            <a:off x="1587014"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目标导航</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673074"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学习建议</a:t>
            </a:r>
          </a:p>
        </p:txBody>
      </p:sp>
      <p:sp>
        <p:nvSpPr>
          <p:cNvPr id="5" name="矩形 4"/>
          <p:cNvSpPr>
            <a:spLocks noChangeAspect="1"/>
          </p:cNvSpPr>
          <p:nvPr/>
        </p:nvSpPr>
        <p:spPr>
          <a:xfrm>
            <a:off x="508000" y="1497936"/>
            <a:ext cx="8128000" cy="411612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学习戏剧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首先要体会人物语言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从人物语言中了解矛盾冲突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把握人物性格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进而分析人物形象。对人物语言的理解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离不开反复诵读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有感情地分角色诵读是学习戏剧的方法之一。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学习戏剧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要理解潜台词。所谓潜台词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就是话语字面意义以外的深层意义。潜台词可以是说话的目的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可以是言外之意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也可以是未尽之言等。要通过揣摩潜台词来体会戏剧语言的丰富性。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舞台说明是对剧中人物言行、舞台气氛和道具使用情况的介绍性文字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抓住这些文字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可以更好地理解剧本。</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查阅有关剧作家创作的背景资料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阅读剧评等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以扩大自己的知识面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提高自己的审美鉴赏能力。</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758806113"/>
      </p:ext>
    </p:extLst>
  </p:cSld>
  <p:clrMapOvr>
    <a:masterClrMapping/>
  </p:clrMapOvr>
  <p:transition spd="slow">
    <p:push/>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b="1" dirty="0"/>
              <a:t>1</a:t>
            </a:r>
            <a:r>
              <a:rPr lang="zh-CN" altLang="zh-CN" dirty="0"/>
              <a:t>　窦娥冤</a:t>
            </a:r>
          </a:p>
        </p:txBody>
      </p:sp>
    </p:spTree>
    <p:extLst>
      <p:ext uri="{BB962C8B-B14F-4D97-AF65-F5344CB8AC3E}">
        <p14:creationId xmlns:p14="http://schemas.microsoft.com/office/powerpoint/2010/main" val="3612264794"/>
      </p:ext>
    </p:extLst>
  </p:cSld>
  <p:clrMapOvr>
    <a:masterClrMapping/>
  </p:clrMapOvr>
  <p:transition spd="slow">
    <p:cove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2310467"/>
            <a:ext cx="8128000" cy="249106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在我国古代文学的人物殿堂里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有这样一些奇女子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举身赴清池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的刘兰芝、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感天动地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的冤窦娥、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怒沉百宝箱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的杜十娘、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质本洁来还洁去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的林黛玉等。她们以其鲜明的个性和抗争精神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在中国古典文学的人物画廊中闪耀着异样的光芒。其中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窦娥就是《窦娥冤》中的人物。《窦娥冤》是中国古代戏曲的顶峰之作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王国维在《宋元戏曲考》中盛赞该剧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列之于世界大悲剧中亦无愧色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689121501"/>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新</a:t>
            </a:r>
            <a:r>
              <a:rPr lang="zh-CN" altLang="en-US" sz="1400" dirty="0" smtClean="0">
                <a:solidFill>
                  <a:schemeClr val="bg1"/>
                </a:solidFill>
                <a:latin typeface="微软雅黑" panose="020B0503020204020204" pitchFamily="34" charset="-122"/>
                <a:ea typeface="微软雅黑" panose="020B0503020204020204" pitchFamily="34" charset="-122"/>
              </a:rPr>
              <a:t>课助读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542527"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自主梳理</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78508"/>
            <a:ext cx="8128000" cy="415498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《窦娥冤》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全名《感天动地窦娥冤》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是元代著名戏曲家关汉卿的代表作。全剧共四折一楔子。剧情取材于民间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东海孝妇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的故事。楚州贫儒窦天章因无钱进京赶考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无奈之下将幼女窦娥卖给蔡婆家为童养媳。窦娥婚后丈夫去世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婆媳相依为命。蔡婆外出讨债时遇到流氓张驴儿父子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被其胁迫。张驴儿企图霸占窦娥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见她不从便想毒死蔡婆以要挟窦娥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不料误杀其父。张驴儿诬告窦娥杀人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官府对婆媳二人严刑相逼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窦娥为救蔡婆自认杀人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被判斩刑。窦娥在临刑之时指天为誓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发下血溅白练、六月飞雪、大旱三年三桩誓愿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以明己冤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后来誓愿果然都应验。三年后窦天章任廉访使至楚州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见到窦娥鬼魂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于是重审此案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为窦娥申冤</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98443375"/>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新</a:t>
            </a:r>
            <a:r>
              <a:rPr lang="zh-CN" altLang="en-US" sz="1400" dirty="0" smtClean="0">
                <a:solidFill>
                  <a:schemeClr val="bg1"/>
                </a:solidFill>
                <a:latin typeface="微软雅黑" panose="020B0503020204020204" pitchFamily="34" charset="-122"/>
                <a:ea typeface="微软雅黑" panose="020B0503020204020204" pitchFamily="34" charset="-122"/>
              </a:rPr>
              <a:t>课助读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542527"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自主梳理</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2948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《窦娥冤》是一出具有广泛群众基础、较高文化价值的名剧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有八十余个剧种上演过此剧。课文节选的是本剧中的楔子和前三折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第一折里第一个出场的人物是赛卢医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他的说白告诉我们他欠蔡婆四十两银子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蔡婆马上要来讨账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他打算杀掉她。这样从一开始人们就被带入紧张的戏剧氛围中。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NEU-BZ-S92"/>
                <a:ea typeface="NEU-BZ-S9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关汉卿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号已斋叟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金末元初大都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今北京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生卒年不详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元代戏曲家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与白朴、马致远、郑光祖同被称为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元曲四大家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四大家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之首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对元杂剧和后来戏曲的发展有很大影响。</a:t>
            </a:r>
            <a:r>
              <a:rPr lang="en-US" altLang="zh-CN" sz="2200" dirty="0">
                <a:solidFill>
                  <a:srgbClr val="000000"/>
                </a:solidFill>
                <a:latin typeface="Times New Roman" panose="02020603050405020304" pitchFamily="18" charset="0"/>
                <a:cs typeface="Times New Roman" panose="02020603050405020304" pitchFamily="18" charset="0"/>
              </a:rPr>
              <a:t>1956</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他的名字被列入世界文化名人之列。主要剧作有《窦娥冤》《救风尘》《望江亭》《单刀会》等。其中《窦娥冤》被称为中国十大古典悲剧之一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同时也是元杂剧四大悲剧之一。</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591558126"/>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284</TotalTime>
  <Words>4470</Words>
  <Application>Microsoft Office PowerPoint</Application>
  <PresentationFormat>全屏显示(4:3)</PresentationFormat>
  <Paragraphs>167</Paragraphs>
  <Slides>37</Slides>
  <Notes>0</Notes>
  <HiddenSlides>0</HiddenSlides>
  <MMClips>0</MMClips>
  <ScaleCrop>false</ScaleCrop>
  <HeadingPairs>
    <vt:vector size="8" baseType="variant">
      <vt:variant>
        <vt:lpstr>已用的字体</vt:lpstr>
      </vt:variant>
      <vt:variant>
        <vt:i4>12</vt:i4>
      </vt:variant>
      <vt:variant>
        <vt:lpstr>主题</vt:lpstr>
      </vt:variant>
      <vt:variant>
        <vt:i4>1</vt:i4>
      </vt:variant>
      <vt:variant>
        <vt:lpstr>嵌入 OLE 服务器</vt:lpstr>
      </vt:variant>
      <vt:variant>
        <vt:i4>1</vt:i4>
      </vt:variant>
      <vt:variant>
        <vt:lpstr>幻灯片标题</vt:lpstr>
      </vt:variant>
      <vt:variant>
        <vt:i4>37</vt:i4>
      </vt:variant>
    </vt:vector>
  </HeadingPairs>
  <TitlesOfParts>
    <vt:vector size="51" baseType="lpstr">
      <vt:lpstr>NEU-BZ-S92</vt:lpstr>
      <vt:lpstr>方正书宋_GBK</vt:lpstr>
      <vt:lpstr>方正宋黑_GBK</vt:lpstr>
      <vt:lpstr>方正艺黑简体</vt:lpstr>
      <vt:lpstr>仿宋</vt:lpstr>
      <vt:lpstr>黑体</vt:lpstr>
      <vt:lpstr>楷体</vt:lpstr>
      <vt:lpstr>宋体</vt:lpstr>
      <vt:lpstr>微软雅黑</vt:lpstr>
      <vt:lpstr>Arial</vt:lpstr>
      <vt:lpstr>Calibri</vt:lpstr>
      <vt:lpstr>Times New Roman</vt:lpstr>
      <vt:lpstr>测控设计模板14新</vt:lpstr>
      <vt:lpstr>文档</vt:lpstr>
      <vt:lpstr>第一单元</vt:lpstr>
      <vt:lpstr>PowerPoint 演示文稿</vt:lpstr>
      <vt:lpstr>PowerPoint 演示文稿</vt:lpstr>
      <vt:lpstr>PowerPoint 演示文稿</vt:lpstr>
      <vt:lpstr>PowerPoint 演示文稿</vt:lpstr>
      <vt:lpstr>1　窦娥冤</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description>语文备课大师【全免费】</dc:description>
  <cp:lastModifiedBy>dbc</cp:lastModifiedBy>
  <cp:revision>语文备课大师【全免费】</cp:revision>
  <dcterms:created xsi:type="dcterms:W3CDTF">2014-04-23T05:53:17Z</dcterms:created>
  <dcterms:modified xsi:type="dcterms:W3CDTF">2016-06-29T08:07:28Z</dcterms:modified>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语文备课大师【全免费】</vt:lpwstr>
  </property>
</Properties>
</file>