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Default Extension="emf" ContentType="image/x-emf"/>
  <Default Extension="jpeg" ContentType="image/jpeg"/>
  <Default Extension="rels" ContentType="application/vnd.openxmlformats-package.relationships+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xml" ContentType="application/xml"/>
  <Default Extension="docx" ContentType="application/vnd.openxmlformats-officedocument.wordprocessingml.document"/>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Default Extension="vml" ContentType="application/vnd.openxmlformats-officedocument.vmlDrawing"/>
  <Default Extension="jpg" ContentType="image/jpe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Default Extension="png" ContentType="image/png"/>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1"/>
  </p:notesMasterIdLst>
  <p:sldIdLst>
    <p:sldId id="368" r:id="rId2"/>
    <p:sldId id="265" r:id="rId3"/>
    <p:sldId id="369" r:id="rId4"/>
    <p:sldId id="370" r:id="rId5"/>
    <p:sldId id="359" r:id="rId6"/>
    <p:sldId id="371" r:id="rId7"/>
    <p:sldId id="372" r:id="rId8"/>
    <p:sldId id="373" r:id="rId9"/>
    <p:sldId id="374" r:id="rId10"/>
    <p:sldId id="275" r:id="rId11"/>
    <p:sldId id="375" r:id="rId12"/>
    <p:sldId id="376" r:id="rId13"/>
    <p:sldId id="361" r:id="rId14"/>
    <p:sldId id="377" r:id="rId15"/>
    <p:sldId id="362" r:id="rId16"/>
    <p:sldId id="360" r:id="rId17"/>
    <p:sldId id="378" r:id="rId18"/>
    <p:sldId id="270" r:id="rId19"/>
    <p:sldId id="379" r:id="rId20"/>
    <p:sldId id="380" r:id="rId21"/>
    <p:sldId id="381" r:id="rId22"/>
    <p:sldId id="382" r:id="rId23"/>
    <p:sldId id="383" r:id="rId24"/>
    <p:sldId id="384" r:id="rId25"/>
    <p:sldId id="385" r:id="rId26"/>
    <p:sldId id="386" r:id="rId27"/>
    <p:sldId id="277" r:id="rId28"/>
    <p:sldId id="387" r:id="rId29"/>
    <p:sldId id="388" r:id="rId30"/>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754" userDrawn="1">
          <p15:clr>
            <a:srgbClr val="A4A3A4"/>
          </p15:clr>
        </p15:guide>
        <p15:guide id="2" pos="295"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1" autoAdjust="0"/>
    <p:restoredTop sz="95488" autoAdjust="0"/>
  </p:normalViewPr>
  <p:slideViewPr>
    <p:cSldViewPr showGuides="1">
      <p:cViewPr varScale="1">
        <p:scale>
          <a:sx n="88" d="100"/>
          <a:sy n="88" d="100"/>
        </p:scale>
        <p:origin x="1464" y="90"/>
      </p:cViewPr>
      <p:guideLst>
        <p:guide orient="horz" pos="754"/>
        <p:guide pos="295"/>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4.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t>2016-06-29</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t>‹#›</a:t>
            </a:fld>
            <a:endParaRPr lang="zh-CN" altLang="en-US"/>
          </a:p>
        </p:txBody>
      </p:sp>
    </p:spTree>
    <p:extLst>
      <p:ext uri="{BB962C8B-B14F-4D97-AF65-F5344CB8AC3E}">
        <p14:creationId xmlns:p14="http://schemas.microsoft.com/office/powerpoint/2010/main"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18.xml"/><Relationship Id="rId2" Type="http://schemas.openxmlformats.org/officeDocument/2006/relationships/slide" Target="../slides/slide3.xml"/><Relationship Id="rId1" Type="http://schemas.openxmlformats.org/officeDocument/2006/relationships/slideMaster" Target="../slideMasters/slideMaster1.xml"/><Relationship Id="rId6" Type="http://schemas.openxmlformats.org/officeDocument/2006/relationships/slide" Target="../slides/slide2.xml"/><Relationship Id="rId5" Type="http://schemas.openxmlformats.org/officeDocument/2006/relationships/image" Target="../media/image5.png"/><Relationship Id="rId4" Type="http://schemas.openxmlformats.org/officeDocument/2006/relationships/slide" Target="../slides/slide10.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18.xml"/><Relationship Id="rId7" Type="http://schemas.openxmlformats.org/officeDocument/2006/relationships/image" Target="../media/image7.png"/><Relationship Id="rId2" Type="http://schemas.openxmlformats.org/officeDocument/2006/relationships/slide" Target="../slides/slide3.xml"/><Relationship Id="rId1" Type="http://schemas.openxmlformats.org/officeDocument/2006/relationships/slideMaster" Target="../slideMasters/slideMaster1.xml"/><Relationship Id="rId6" Type="http://schemas.openxmlformats.org/officeDocument/2006/relationships/slide" Target="../slides/slide2.xml"/><Relationship Id="rId5" Type="http://schemas.openxmlformats.org/officeDocument/2006/relationships/image" Target="../media/image6.png"/><Relationship Id="rId4" Type="http://schemas.openxmlformats.org/officeDocument/2006/relationships/slide" Target="../slides/slide10.xml"/></Relationships>
</file>

<file path=ppt/slideLayouts/_rels/slideLayout6.xml.rels><?xml version="1.0" encoding="UTF-8" standalone="yes"?>
<Relationships xmlns="http://schemas.openxmlformats.org/package/2006/relationships"><Relationship Id="rId3" Type="http://schemas.openxmlformats.org/officeDocument/2006/relationships/slide" Target="../slides/slide3.xml"/><Relationship Id="rId7" Type="http://schemas.openxmlformats.org/officeDocument/2006/relationships/slide" Target="../slides/slide2.xml"/><Relationship Id="rId2" Type="http://schemas.openxmlformats.org/officeDocument/2006/relationships/image" Target="../media/image6.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slide" Target="../slides/slide10.xml"/><Relationship Id="rId4" Type="http://schemas.openxmlformats.org/officeDocument/2006/relationships/slide" Target="../slides/slide18.xml"/></Relationships>
</file>

<file path=ppt/slideLayouts/_rels/slideLayout7.xml.rels><?xml version="1.0" encoding="UTF-8" standalone="yes"?>
<Relationships xmlns="http://schemas.openxmlformats.org/package/2006/relationships"><Relationship Id="rId3" Type="http://schemas.openxmlformats.org/officeDocument/2006/relationships/slide" Target="../slides/slide18.xml"/><Relationship Id="rId7" Type="http://schemas.openxmlformats.org/officeDocument/2006/relationships/slide" Target="../slides/slide2.xml"/><Relationship Id="rId2" Type="http://schemas.openxmlformats.org/officeDocument/2006/relationships/slide" Target="../slides/slide3.xml"/><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slide" Target="../slides/slide10.xml"/><Relationship Id="rId4" Type="http://schemas.openxmlformats.org/officeDocument/2006/relationships/image" Target="../media/image6.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slide" Target="../slides/slide2.xml"/><Relationship Id="rId2" Type="http://schemas.openxmlformats.org/officeDocument/2006/relationships/slide" Target="../slides/slide3.xml"/><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slide" Target="../slides/slide10.xml"/><Relationship Id="rId4" Type="http://schemas.openxmlformats.org/officeDocument/2006/relationships/slide" Target="../slides/slide18.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solidFill>
          <a:srgbClr val="EAEAEA"/>
        </a:solidFill>
        <a:effectLst/>
      </p:bgPr>
    </p:bg>
    <p:spTree>
      <p:nvGrpSpPr>
        <p:cNvPr id="1" name=""/>
        <p:cNvGrpSpPr/>
        <p:nvPr/>
      </p:nvGrpSpPr>
      <p:grpSpPr>
        <a:xfrm>
          <a:off x="0" y="0"/>
          <a:ext cx="0" cy="0"/>
          <a:chOff x="0" y="0"/>
          <a:chExt cx="0" cy="0"/>
        </a:xfrm>
      </p:grpSpPr>
      <p:sp>
        <p:nvSpPr>
          <p:cNvPr id="7" name="矩形 6"/>
          <p:cNvSpPr/>
          <p:nvPr userDrawn="1"/>
        </p:nvSpPr>
        <p:spPr>
          <a:xfrm>
            <a:off x="0" y="-3429000"/>
            <a:ext cx="9144000" cy="7203638"/>
          </a:xfrm>
          <a:prstGeom prst="rect">
            <a:avLst/>
          </a:prstGeom>
          <a:solidFill>
            <a:srgbClr val="C04B05"/>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27584" y="908720"/>
            <a:ext cx="1656975" cy="454568"/>
          </a:xfrm>
          <a:prstGeom prst="rect">
            <a:avLst/>
          </a:prstGeom>
        </p:spPr>
      </p:pic>
      <p:pic>
        <p:nvPicPr>
          <p:cNvPr id="19" name="图片 1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453614" y="1988840"/>
            <a:ext cx="4236773" cy="1080699"/>
          </a:xfrm>
          <a:prstGeom prst="rect">
            <a:avLst/>
          </a:prstGeom>
        </p:spPr>
      </p:pic>
      <p:sp>
        <p:nvSpPr>
          <p:cNvPr id="21" name="TextBox 20"/>
          <p:cNvSpPr txBox="1">
            <a:spLocks noChangeArrowheads="1"/>
          </p:cNvSpPr>
          <p:nvPr userDrawn="1"/>
        </p:nvSpPr>
        <p:spPr bwMode="auto">
          <a:xfrm>
            <a:off x="2171343" y="3899374"/>
            <a:ext cx="480131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000" dirty="0">
                <a:latin typeface="微软雅黑" panose="020B0503020204020204" pitchFamily="34" charset="-122"/>
                <a:ea typeface="微软雅黑" panose="020B0503020204020204" pitchFamily="34" charset="-122"/>
              </a:rPr>
              <a:t>◆ 全书优质试题随意编辑     ◆ 课堂教学流程完美展示     ◆ 独家研发错题组卷系统 </a:t>
            </a:r>
          </a:p>
          <a:p>
            <a:pPr eaLnBrk="1" hangingPunct="1"/>
            <a:endParaRPr lang="zh-CN" altLang="en-US" sz="1000" dirty="0">
              <a:solidFill>
                <a:schemeClr val="bg1"/>
              </a:solidFill>
              <a:cs typeface="Arial" pitchFamily="34" charset="0"/>
            </a:endParaRPr>
          </a:p>
        </p:txBody>
      </p:sp>
    </p:spTree>
    <p:extLst>
      <p:ext uri="{BB962C8B-B14F-4D97-AF65-F5344CB8AC3E}">
        <p14:creationId xmlns:p14="http://schemas.microsoft.com/office/powerpoint/2010/main" val="2139832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00" fill="hold"/>
                                        <p:tgtEl>
                                          <p:spTgt spid="8"/>
                                        </p:tgtEl>
                                        <p:attrNameLst>
                                          <p:attrName>ppt_x</p:attrName>
                                        </p:attrNameLst>
                                      </p:cBhvr>
                                      <p:tavLst>
                                        <p:tav tm="0">
                                          <p:val>
                                            <p:strVal val="#ppt_x"/>
                                          </p:val>
                                        </p:tav>
                                        <p:tav tm="100000">
                                          <p:val>
                                            <p:strVal val="#ppt_x"/>
                                          </p:val>
                                        </p:tav>
                                      </p:tavLst>
                                    </p:anim>
                                    <p:anim calcmode="lin" valueType="num">
                                      <p:cBhvr additive="base">
                                        <p:cTn id="8" dur="700" fill="hold"/>
                                        <p:tgtEl>
                                          <p:spTgt spid="8"/>
                                        </p:tgtEl>
                                        <p:attrNameLst>
                                          <p:attrName>ppt_y</p:attrName>
                                        </p:attrNameLst>
                                      </p:cBhvr>
                                      <p:tavLst>
                                        <p:tav tm="0">
                                          <p:val>
                                            <p:strVal val="1+#ppt_h/2"/>
                                          </p:val>
                                        </p:tav>
                                        <p:tav tm="100000">
                                          <p:val>
                                            <p:strVal val="#ppt_y"/>
                                          </p:val>
                                        </p:tav>
                                      </p:tavLst>
                                    </p:anim>
                                  </p:childTnLst>
                                </p:cTn>
                              </p:par>
                              <p:par>
                                <p:cTn id="9" presetID="10" presetClass="exit" presetSubtype="0" fill="hold" grpId="1" nodeType="withEffect">
                                  <p:stCondLst>
                                    <p:cond delay="200"/>
                                  </p:stCondLst>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2" presetClass="entr" presetSubtype="4"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600" fill="hold"/>
                                        <p:tgtEl>
                                          <p:spTgt spid="9"/>
                                        </p:tgtEl>
                                        <p:attrNameLst>
                                          <p:attrName>ppt_x</p:attrName>
                                        </p:attrNameLst>
                                      </p:cBhvr>
                                      <p:tavLst>
                                        <p:tav tm="0">
                                          <p:val>
                                            <p:strVal val="#ppt_x"/>
                                          </p:val>
                                        </p:tav>
                                        <p:tav tm="100000">
                                          <p:val>
                                            <p:strVal val="#ppt_x"/>
                                          </p:val>
                                        </p:tav>
                                      </p:tavLst>
                                    </p:anim>
                                    <p:anim calcmode="lin" valueType="num">
                                      <p:cBhvr additive="base">
                                        <p:cTn id="15" dur="600" fill="hold"/>
                                        <p:tgtEl>
                                          <p:spTgt spid="9"/>
                                        </p:tgtEl>
                                        <p:attrNameLst>
                                          <p:attrName>ppt_y</p:attrName>
                                        </p:attrNameLst>
                                      </p:cBhvr>
                                      <p:tavLst>
                                        <p:tav tm="0">
                                          <p:val>
                                            <p:strVal val="1+#ppt_h/2"/>
                                          </p:val>
                                        </p:tav>
                                        <p:tav tm="100000">
                                          <p:val>
                                            <p:strVal val="#ppt_y"/>
                                          </p:val>
                                        </p:tav>
                                      </p:tavLst>
                                    </p:anim>
                                  </p:childTnLst>
                                </p:cTn>
                              </p:par>
                              <p:par>
                                <p:cTn id="16" presetID="10" presetClass="exit" presetSubtype="0" fill="hold" grpId="1" nodeType="withEffect">
                                  <p:stCondLst>
                                    <p:cond delay="10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10" presetClass="exit" presetSubtype="0" fill="hold" grpId="1" nodeType="withEffect">
                                  <p:stCondLst>
                                    <p:cond delay="100"/>
                                  </p:stCondLst>
                                  <p:childTnLst>
                                    <p:animEffect transition="out" filter="fade">
                                      <p:cBhvr>
                                        <p:cTn id="24" dur="400"/>
                                        <p:tgtEl>
                                          <p:spTgt spid="10"/>
                                        </p:tgtEl>
                                      </p:cBhvr>
                                    </p:animEffect>
                                    <p:set>
                                      <p:cBhvr>
                                        <p:cTn id="25" dur="1" fill="hold">
                                          <p:stCondLst>
                                            <p:cond delay="399"/>
                                          </p:stCondLst>
                                        </p:cTn>
                                        <p:tgtEl>
                                          <p:spTgt spid="10"/>
                                        </p:tgtEl>
                                        <p:attrNameLst>
                                          <p:attrName>style.visibility</p:attrName>
                                        </p:attrNameLst>
                                      </p:cBhvr>
                                      <p:to>
                                        <p:strVal val="hidden"/>
                                      </p:to>
                                    </p:set>
                                  </p:childTnLst>
                                </p:cTn>
                              </p:par>
                              <p:par>
                                <p:cTn id="26" presetID="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400" fill="hold"/>
                                        <p:tgtEl>
                                          <p:spTgt spid="11"/>
                                        </p:tgtEl>
                                        <p:attrNameLst>
                                          <p:attrName>ppt_x</p:attrName>
                                        </p:attrNameLst>
                                      </p:cBhvr>
                                      <p:tavLst>
                                        <p:tav tm="0">
                                          <p:val>
                                            <p:strVal val="#ppt_x"/>
                                          </p:val>
                                        </p:tav>
                                        <p:tav tm="100000">
                                          <p:val>
                                            <p:strVal val="#ppt_x"/>
                                          </p:val>
                                        </p:tav>
                                      </p:tavLst>
                                    </p:anim>
                                    <p:anim calcmode="lin" valueType="num">
                                      <p:cBhvr additive="base">
                                        <p:cTn id="29" dur="400" fill="hold"/>
                                        <p:tgtEl>
                                          <p:spTgt spid="11"/>
                                        </p:tgtEl>
                                        <p:attrNameLst>
                                          <p:attrName>ppt_y</p:attrName>
                                        </p:attrNameLst>
                                      </p:cBhvr>
                                      <p:tavLst>
                                        <p:tav tm="0">
                                          <p:val>
                                            <p:strVal val="1+#ppt_h/2"/>
                                          </p:val>
                                        </p:tav>
                                        <p:tav tm="100000">
                                          <p:val>
                                            <p:strVal val="#ppt_y"/>
                                          </p:val>
                                        </p:tav>
                                      </p:tavLst>
                                    </p:anim>
                                  </p:childTnLst>
                                </p:cTn>
                              </p:par>
                              <p:par>
                                <p:cTn id="30" presetID="10" presetClass="exit" presetSubtype="0" fill="hold" grpId="1" nodeType="withEffect">
                                  <p:stCondLst>
                                    <p:cond delay="200"/>
                                  </p:stCondLst>
                                  <p:childTnLst>
                                    <p:animEffect transition="out" filter="fade">
                                      <p:cBhvr>
                                        <p:cTn id="31" dur="400"/>
                                        <p:tgtEl>
                                          <p:spTgt spid="11"/>
                                        </p:tgtEl>
                                      </p:cBhvr>
                                    </p:animEffect>
                                    <p:set>
                                      <p:cBhvr>
                                        <p:cTn id="32" dur="1" fill="hold">
                                          <p:stCondLst>
                                            <p:cond delay="399"/>
                                          </p:stCondLst>
                                        </p:cTn>
                                        <p:tgtEl>
                                          <p:spTgt spid="11"/>
                                        </p:tgtEl>
                                        <p:attrNameLst>
                                          <p:attrName>style.visibility</p:attrName>
                                        </p:attrNameLst>
                                      </p:cBhvr>
                                      <p:to>
                                        <p:strVal val="hidden"/>
                                      </p:to>
                                    </p:set>
                                  </p:childTnLst>
                                </p:cTn>
                              </p:par>
                              <p:par>
                                <p:cTn id="33" presetID="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300" fill="hold"/>
                                        <p:tgtEl>
                                          <p:spTgt spid="12"/>
                                        </p:tgtEl>
                                        <p:attrNameLst>
                                          <p:attrName>ppt_x</p:attrName>
                                        </p:attrNameLst>
                                      </p:cBhvr>
                                      <p:tavLst>
                                        <p:tav tm="0">
                                          <p:val>
                                            <p:strVal val="#ppt_x"/>
                                          </p:val>
                                        </p:tav>
                                        <p:tav tm="100000">
                                          <p:val>
                                            <p:strVal val="#ppt_x"/>
                                          </p:val>
                                        </p:tav>
                                      </p:tavLst>
                                    </p:anim>
                                    <p:anim calcmode="lin" valueType="num">
                                      <p:cBhvr additive="base">
                                        <p:cTn id="36" dur="300" fill="hold"/>
                                        <p:tgtEl>
                                          <p:spTgt spid="12"/>
                                        </p:tgtEl>
                                        <p:attrNameLst>
                                          <p:attrName>ppt_y</p:attrName>
                                        </p:attrNameLst>
                                      </p:cBhvr>
                                      <p:tavLst>
                                        <p:tav tm="0">
                                          <p:val>
                                            <p:strVal val="1+#ppt_h/2"/>
                                          </p:val>
                                        </p:tav>
                                        <p:tav tm="100000">
                                          <p:val>
                                            <p:strVal val="#ppt_y"/>
                                          </p:val>
                                        </p:tav>
                                      </p:tavLst>
                                    </p:anim>
                                  </p:childTnLst>
                                </p:cTn>
                              </p:par>
                              <p:par>
                                <p:cTn id="37" presetID="10" presetClass="exit" presetSubtype="0" fill="hold" grpId="1" nodeType="withEffect">
                                  <p:stCondLst>
                                    <p:cond delay="100"/>
                                  </p:stCondLst>
                                  <p:childTnLst>
                                    <p:animEffect transition="out" filter="fade">
                                      <p:cBhvr>
                                        <p:cTn id="38" dur="500"/>
                                        <p:tgtEl>
                                          <p:spTgt spid="12"/>
                                        </p:tgtEl>
                                      </p:cBhvr>
                                    </p:animEffect>
                                    <p:set>
                                      <p:cBhvr>
                                        <p:cTn id="39" dur="1" fill="hold">
                                          <p:stCondLst>
                                            <p:cond delay="499"/>
                                          </p:stCondLst>
                                        </p:cTn>
                                        <p:tgtEl>
                                          <p:spTgt spid="12"/>
                                        </p:tgtEl>
                                        <p:attrNameLst>
                                          <p:attrName>style.visibility</p:attrName>
                                        </p:attrNameLst>
                                      </p:cBhvr>
                                      <p:to>
                                        <p:strVal val="hidden"/>
                                      </p:to>
                                    </p:set>
                                  </p:childTnLst>
                                </p:cTn>
                              </p:par>
                              <p:par>
                                <p:cTn id="40" presetID="64" presetClass="path" presetSubtype="0" accel="50000" decel="50000" fill="hold" grpId="0" nodeType="withEffect">
                                  <p:stCondLst>
                                    <p:cond delay="0"/>
                                  </p:stCondLst>
                                  <p:childTnLst>
                                    <p:animMotion origin="layout" path="M 0 0.4963 L 0 0 " pathEditMode="relative" rAng="0" ptsTypes="AA">
                                      <p:cBhvr>
                                        <p:cTn id="41" dur="500" fill="hold"/>
                                        <p:tgtEl>
                                          <p:spTgt spid="7"/>
                                        </p:tgtEl>
                                        <p:attrNameLst>
                                          <p:attrName>ppt_x</p:attrName>
                                          <p:attrName>ppt_y</p:attrName>
                                        </p:attrNameLst>
                                      </p:cBhvr>
                                      <p:rCtr x="0" y="-24800"/>
                                    </p:animMotion>
                                  </p:childTnLst>
                                </p:cTn>
                              </p:par>
                            </p:childTnLst>
                          </p:cTn>
                        </p:par>
                        <p:par>
                          <p:cTn id="42" fill="hold">
                            <p:stCondLst>
                              <p:cond delay="700"/>
                            </p:stCondLst>
                            <p:childTnLst>
                              <p:par>
                                <p:cTn id="43" presetID="26" presetClass="emph" presetSubtype="0" fill="hold" grpId="1" nodeType="afterEffect">
                                  <p:stCondLst>
                                    <p:cond delay="0"/>
                                  </p:stCondLst>
                                  <p:childTnLst>
                                    <p:animEffect transition="out" filter="fade">
                                      <p:cBhvr>
                                        <p:cTn id="44" dur="500" tmFilter="0, 0; .2, .5; .8, .5; 1, 0"/>
                                        <p:tgtEl>
                                          <p:spTgt spid="7"/>
                                        </p:tgtEl>
                                      </p:cBhvr>
                                    </p:animEffect>
                                    <p:animScale>
                                      <p:cBhvr>
                                        <p:cTn id="45" dur="250" autoRev="1" fill="hold"/>
                                        <p:tgtEl>
                                          <p:spTgt spid="7"/>
                                        </p:tgtEl>
                                      </p:cBhvr>
                                      <p:by x="105000" y="105000"/>
                                    </p:animScale>
                                  </p:childTnLst>
                                </p:cTn>
                              </p:par>
                            </p:childTnLst>
                          </p:cTn>
                        </p:par>
                        <p:par>
                          <p:cTn id="46" fill="hold">
                            <p:stCondLst>
                              <p:cond delay="1200"/>
                            </p:stCondLst>
                            <p:childTnLst>
                              <p:par>
                                <p:cTn id="47" presetID="2" presetClass="entr" presetSubtype="4" fill="hold" grpId="0" nodeType="after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700" fill="hold"/>
                                        <p:tgtEl>
                                          <p:spTgt spid="13"/>
                                        </p:tgtEl>
                                        <p:attrNameLst>
                                          <p:attrName>ppt_x</p:attrName>
                                        </p:attrNameLst>
                                      </p:cBhvr>
                                      <p:tavLst>
                                        <p:tav tm="0">
                                          <p:val>
                                            <p:strVal val="#ppt_x"/>
                                          </p:val>
                                        </p:tav>
                                        <p:tav tm="100000">
                                          <p:val>
                                            <p:strVal val="#ppt_x"/>
                                          </p:val>
                                        </p:tav>
                                      </p:tavLst>
                                    </p:anim>
                                    <p:anim calcmode="lin" valueType="num">
                                      <p:cBhvr additive="base">
                                        <p:cTn id="50" dur="7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30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600" fill="hold"/>
                                        <p:tgtEl>
                                          <p:spTgt spid="14"/>
                                        </p:tgtEl>
                                        <p:attrNameLst>
                                          <p:attrName>ppt_x</p:attrName>
                                        </p:attrNameLst>
                                      </p:cBhvr>
                                      <p:tavLst>
                                        <p:tav tm="0">
                                          <p:val>
                                            <p:strVal val="#ppt_x"/>
                                          </p:val>
                                        </p:tav>
                                        <p:tav tm="100000">
                                          <p:val>
                                            <p:strVal val="#ppt_x"/>
                                          </p:val>
                                        </p:tav>
                                      </p:tavLst>
                                    </p:anim>
                                    <p:anim calcmode="lin" valueType="num">
                                      <p:cBhvr additive="base">
                                        <p:cTn id="54" dur="600" fill="hold"/>
                                        <p:tgtEl>
                                          <p:spTgt spid="1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20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0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400" fill="hold"/>
                                        <p:tgtEl>
                                          <p:spTgt spid="16"/>
                                        </p:tgtEl>
                                        <p:attrNameLst>
                                          <p:attrName>ppt_x</p:attrName>
                                        </p:attrNameLst>
                                      </p:cBhvr>
                                      <p:tavLst>
                                        <p:tav tm="0">
                                          <p:val>
                                            <p:strVal val="#ppt_x"/>
                                          </p:val>
                                        </p:tav>
                                        <p:tav tm="100000">
                                          <p:val>
                                            <p:strVal val="#ppt_x"/>
                                          </p:val>
                                        </p:tav>
                                      </p:tavLst>
                                    </p:anim>
                                    <p:anim calcmode="lin" valueType="num">
                                      <p:cBhvr additive="base">
                                        <p:cTn id="62" dur="400" fill="hold"/>
                                        <p:tgtEl>
                                          <p:spTgt spid="1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300" fill="hold"/>
                                        <p:tgtEl>
                                          <p:spTgt spid="17"/>
                                        </p:tgtEl>
                                        <p:attrNameLst>
                                          <p:attrName>ppt_x</p:attrName>
                                        </p:attrNameLst>
                                      </p:cBhvr>
                                      <p:tavLst>
                                        <p:tav tm="0">
                                          <p:val>
                                            <p:strVal val="#ppt_x"/>
                                          </p:val>
                                        </p:tav>
                                        <p:tav tm="100000">
                                          <p:val>
                                            <p:strVal val="#ppt_x"/>
                                          </p:val>
                                        </p:tav>
                                      </p:tavLst>
                                    </p:anim>
                                    <p:anim calcmode="lin" valueType="num">
                                      <p:cBhvr additive="base">
                                        <p:cTn id="66" dur="300" fill="hold"/>
                                        <p:tgtEl>
                                          <p:spTgt spid="17"/>
                                        </p:tgtEl>
                                        <p:attrNameLst>
                                          <p:attrName>ppt_y</p:attrName>
                                        </p:attrNameLst>
                                      </p:cBhvr>
                                      <p:tavLst>
                                        <p:tav tm="0">
                                          <p:val>
                                            <p:strVal val="1+#ppt_h/2"/>
                                          </p:val>
                                        </p:tav>
                                        <p:tav tm="100000">
                                          <p:val>
                                            <p:strVal val="#ppt_y"/>
                                          </p:val>
                                        </p:tav>
                                      </p:tavLst>
                                    </p:anim>
                                  </p:childTnLst>
                                </p:cTn>
                              </p:par>
                            </p:childTnLst>
                          </p:cTn>
                        </p:par>
                        <p:par>
                          <p:cTn id="67" fill="hold">
                            <p:stCondLst>
                              <p:cond delay="2300"/>
                            </p:stCondLst>
                            <p:childTnLst>
                              <p:par>
                                <p:cTn id="68" presetID="52" presetClass="entr" presetSubtype="0"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Scale>
                                      <p:cBhvr>
                                        <p:cTn id="70"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18"/>
                                        </p:tgtEl>
                                        <p:attrNameLst>
                                          <p:attrName>ppt_x</p:attrName>
                                          <p:attrName>ppt_y</p:attrName>
                                        </p:attrNameLst>
                                      </p:cBhvr>
                                    </p:animMotion>
                                    <p:animEffect transition="in" filter="fade">
                                      <p:cBhvr>
                                        <p:cTn id="72" dur="500"/>
                                        <p:tgtEl>
                                          <p:spTgt spid="18"/>
                                        </p:tgtEl>
                                      </p:cBhvr>
                                    </p:animEffect>
                                  </p:childTnLst>
                                </p:cTn>
                              </p:par>
                            </p:childTnLst>
                          </p:cTn>
                        </p:par>
                        <p:par>
                          <p:cTn id="73" fill="hold">
                            <p:stCondLst>
                              <p:cond delay="2800"/>
                            </p:stCondLst>
                            <p:childTnLst>
                              <p:par>
                                <p:cTn id="74" presetID="53" presetClass="entr" presetSubtype="16" fill="hold"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ppt_w</p:attrName>
                                        </p:attrNameLst>
                                      </p:cBhvr>
                                      <p:tavLst>
                                        <p:tav tm="0">
                                          <p:val>
                                            <p:fltVal val="0"/>
                                          </p:val>
                                        </p:tav>
                                        <p:tav tm="100000">
                                          <p:val>
                                            <p:strVal val="#ppt_w"/>
                                          </p:val>
                                        </p:tav>
                                      </p:tavLst>
                                    </p:anim>
                                    <p:anim calcmode="lin" valueType="num">
                                      <p:cBhvr>
                                        <p:cTn id="77" dur="500" fill="hold"/>
                                        <p:tgtEl>
                                          <p:spTgt spid="19"/>
                                        </p:tgtEl>
                                        <p:attrNameLst>
                                          <p:attrName>ppt_h</p:attrName>
                                        </p:attrNameLst>
                                      </p:cBhvr>
                                      <p:tavLst>
                                        <p:tav tm="0">
                                          <p:val>
                                            <p:fltVal val="0"/>
                                          </p:val>
                                        </p:tav>
                                        <p:tav tm="100000">
                                          <p:val>
                                            <p:strVal val="#ppt_h"/>
                                          </p:val>
                                        </p:tav>
                                      </p:tavLst>
                                    </p:anim>
                                    <p:animEffect transition="in" filter="fade">
                                      <p:cBhvr>
                                        <p:cTn id="78" dur="500"/>
                                        <p:tgtEl>
                                          <p:spTgt spid="19"/>
                                        </p:tgtEl>
                                      </p:cBhvr>
                                    </p:animEffect>
                                  </p:childTnLst>
                                </p:cTn>
                              </p:par>
                              <p:par>
                                <p:cTn id="79" presetID="2" presetClass="entr" presetSubtype="2" fill="hold" grpId="0" nodeType="withEffect">
                                  <p:stCondLst>
                                    <p:cond delay="500"/>
                                  </p:stCondLst>
                                  <p:iterate type="lt">
                                    <p:tmPct val="0"/>
                                  </p:iterate>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1+#ppt_w/2"/>
                                          </p:val>
                                        </p:tav>
                                        <p:tav tm="100000">
                                          <p:val>
                                            <p:strVal val="#ppt_x"/>
                                          </p:val>
                                        </p:tav>
                                      </p:tavLst>
                                    </p:anim>
                                    <p:anim calcmode="lin" valueType="num">
                                      <p:cBhvr additive="base">
                                        <p:cTn id="82" dur="500" fill="hold"/>
                                        <p:tgtEl>
                                          <p:spTgt spid="21"/>
                                        </p:tgtEl>
                                        <p:attrNameLst>
                                          <p:attrName>ppt_y</p:attrName>
                                        </p:attrNameLst>
                                      </p:cBhvr>
                                      <p:tavLst>
                                        <p:tav tm="0">
                                          <p:val>
                                            <p:strVal val="#ppt_y"/>
                                          </p:val>
                                        </p:tav>
                                        <p:tav tm="100000">
                                          <p:val>
                                            <p:strVal val="#ppt_y"/>
                                          </p:val>
                                        </p:tav>
                                      </p:tavLst>
                                    </p:anim>
                                  </p:childTnLst>
                                </p:cTn>
                              </p:par>
                              <p:par>
                                <p:cTn id="83" presetID="26" presetClass="emph" presetSubtype="0" fill="hold" grpId="1" nodeType="withEffect">
                                  <p:stCondLst>
                                    <p:cond delay="1000"/>
                                  </p:stCondLst>
                                  <p:iterate type="lt">
                                    <p:tmPct val="0"/>
                                  </p:iterate>
                                  <p:childTnLst>
                                    <p:animEffect transition="out" filter="fade">
                                      <p:cBhvr>
                                        <p:cTn id="84" dur="500" tmFilter="0, 0; .2, .5; .8, .5; 1, 0"/>
                                        <p:tgtEl>
                                          <p:spTgt spid="21"/>
                                        </p:tgtEl>
                                      </p:cBhvr>
                                    </p:animEffect>
                                    <p:animScale>
                                      <p:cBhvr>
                                        <p:cTn id="85"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4" grpId="0" animBg="1"/>
      <p:bldP spid="15" grpId="0" animBg="1"/>
      <p:bldP spid="16" grpId="0" animBg="1"/>
      <p:bldP spid="17" grpId="0" animBg="1"/>
      <p:bldP spid="21" grpId="0"/>
      <p:bldP spid="21" grpI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val="388416575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tmplLst>
          <p:tmpl lvl="1">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栏目一">
    <p:spTree>
      <p:nvGrpSpPr>
        <p:cNvPr id="1" name=""/>
        <p:cNvGrpSpPr/>
        <p:nvPr/>
      </p:nvGrpSpPr>
      <p:grpSpPr>
        <a:xfrm>
          <a:off x="0" y="0"/>
          <a:ext cx="0" cy="0"/>
          <a:chOff x="0" y="0"/>
          <a:chExt cx="0" cy="0"/>
        </a:xfrm>
      </p:grpSpPr>
      <p:grpSp>
        <p:nvGrpSpPr>
          <p:cNvPr id="34" name="组合 33"/>
          <p:cNvGrpSpPr/>
          <p:nvPr userDrawn="1"/>
        </p:nvGrpSpPr>
        <p:grpSpPr>
          <a:xfrm>
            <a:off x="5378897" y="29755"/>
            <a:ext cx="1137319" cy="584775"/>
            <a:chOff x="29482" y="2276803"/>
            <a:chExt cx="1281560" cy="487312"/>
          </a:xfrm>
        </p:grpSpPr>
        <p:sp>
          <p:nvSpPr>
            <p:cNvPr id="35" name="TextBox 34"/>
            <p:cNvSpPr txBox="1"/>
            <p:nvPr userDrawn="1"/>
          </p:nvSpPr>
          <p:spPr>
            <a:xfrm>
              <a:off x="29482" y="2276803"/>
              <a:ext cx="1042599"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Y</a:t>
              </a:r>
              <a:r>
                <a:rPr lang="en-US" altLang="zh-CN" sz="900" dirty="0" smtClean="0">
                  <a:solidFill>
                    <a:srgbClr val="333333"/>
                  </a:solidFill>
                  <a:latin typeface="+mn-lt"/>
                  <a:ea typeface="+mn-ea"/>
                </a:rPr>
                <a:t>UXIDAOYIN</a:t>
              </a:r>
              <a:endParaRPr lang="zh-CN" altLang="en-US" sz="900" dirty="0">
                <a:solidFill>
                  <a:srgbClr val="333333"/>
                </a:solidFill>
              </a:endParaRPr>
            </a:p>
          </p:txBody>
        </p:sp>
        <p:sp>
          <p:nvSpPr>
            <p:cNvPr id="36" name="TextBox 35">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预习导引</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7" name="组合 36"/>
          <p:cNvGrpSpPr/>
          <p:nvPr userDrawn="1"/>
        </p:nvGrpSpPr>
        <p:grpSpPr>
          <a:xfrm>
            <a:off x="7860679" y="39693"/>
            <a:ext cx="1197764" cy="584775"/>
            <a:chOff x="29482" y="2927145"/>
            <a:chExt cx="1476118" cy="487312"/>
          </a:xfrm>
        </p:grpSpPr>
        <p:sp>
          <p:nvSpPr>
            <p:cNvPr id="38" name="TextBox 37"/>
            <p:cNvSpPr txBox="1"/>
            <p:nvPr userDrawn="1"/>
          </p:nvSpPr>
          <p:spPr>
            <a:xfrm>
              <a:off x="29482" y="2927145"/>
              <a:ext cx="1476118"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J</a:t>
              </a:r>
              <a:r>
                <a:rPr lang="en-US" altLang="zh-CN" sz="1000" dirty="0" smtClean="0">
                  <a:solidFill>
                    <a:srgbClr val="333333"/>
                  </a:solidFill>
                  <a:latin typeface="+mn-lt"/>
                  <a:ea typeface="+mn-ea"/>
                </a:rPr>
                <a:t>IAZUOSHANGXI</a:t>
              </a:r>
              <a:endParaRPr lang="zh-CN" altLang="en-US" sz="1000" dirty="0">
                <a:solidFill>
                  <a:srgbClr val="333333"/>
                </a:solidFill>
              </a:endParaRPr>
            </a:p>
          </p:txBody>
        </p:sp>
        <p:sp>
          <p:nvSpPr>
            <p:cNvPr id="39" name="TextBox 38">
              <a:hlinkClick r:id="rId3"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佳作赏析</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0" name="组合 39"/>
          <p:cNvGrpSpPr/>
          <p:nvPr userDrawn="1"/>
        </p:nvGrpSpPr>
        <p:grpSpPr>
          <a:xfrm>
            <a:off x="6536094" y="39693"/>
            <a:ext cx="1102368" cy="584775"/>
            <a:chOff x="29482" y="2927145"/>
            <a:chExt cx="1358552" cy="487312"/>
          </a:xfrm>
        </p:grpSpPr>
        <p:sp>
          <p:nvSpPr>
            <p:cNvPr id="41" name="TextBox 40"/>
            <p:cNvSpPr txBox="1"/>
            <p:nvPr userDrawn="1"/>
          </p:nvSpPr>
          <p:spPr>
            <a:xfrm>
              <a:off x="29482" y="2927145"/>
              <a:ext cx="1215347"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H</a:t>
              </a:r>
              <a:r>
                <a:rPr lang="en-US" altLang="zh-CN" sz="1000" baseline="0" dirty="0" smtClean="0">
                  <a:solidFill>
                    <a:srgbClr val="333333"/>
                  </a:solidFill>
                  <a:latin typeface="+mn-lt"/>
                  <a:ea typeface="+mn-ea"/>
                </a:rPr>
                <a:t>EXINGUINA</a:t>
              </a:r>
              <a:endParaRPr lang="zh-CN" altLang="en-US" sz="1000" dirty="0">
                <a:solidFill>
                  <a:srgbClr val="333333"/>
                </a:solidFill>
              </a:endParaRPr>
            </a:p>
          </p:txBody>
        </p:sp>
        <p:sp>
          <p:nvSpPr>
            <p:cNvPr id="42" name="TextBox 41">
              <a:hlinkClick r:id="rId4"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核心归纳</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15" name="组合 14"/>
          <p:cNvGrpSpPr/>
          <p:nvPr userDrawn="1"/>
        </p:nvGrpSpPr>
        <p:grpSpPr>
          <a:xfrm>
            <a:off x="4532317" y="111757"/>
            <a:ext cx="543739" cy="481534"/>
            <a:chOff x="4532317" y="111757"/>
            <a:chExt cx="543739" cy="481534"/>
          </a:xfrm>
        </p:grpSpPr>
        <p:pic>
          <p:nvPicPr>
            <p:cNvPr id="16" name="图片 15"/>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734808" y="111757"/>
              <a:ext cx="144304" cy="161619"/>
            </a:xfrm>
            <a:prstGeom prst="rect">
              <a:avLst/>
            </a:prstGeom>
          </p:spPr>
        </p:pic>
        <p:sp>
          <p:nvSpPr>
            <p:cNvPr id="17" name="TextBox 16">
              <a:hlinkClick r:id="rId6"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6700259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4"/>
                                        </p:tgtEl>
                                        <p:attrNameLst>
                                          <p:attrName>style.visibility</p:attrName>
                                        </p:attrNameLst>
                                      </p:cBhvr>
                                      <p:to>
                                        <p:strVal val="visible"/>
                                      </p:to>
                                    </p:set>
                                    <p:anim calcmode="lin" valueType="num">
                                      <p:cBhvr>
                                        <p:cTn id="13" dur="500" fill="hold"/>
                                        <p:tgtEl>
                                          <p:spTgt spid="34"/>
                                        </p:tgtEl>
                                        <p:attrNameLst>
                                          <p:attrName>ppt_w</p:attrName>
                                        </p:attrNameLst>
                                      </p:cBhvr>
                                      <p:tavLst>
                                        <p:tav tm="0">
                                          <p:val>
                                            <p:fltVal val="0"/>
                                          </p:val>
                                        </p:tav>
                                        <p:tav tm="100000">
                                          <p:val>
                                            <p:strVal val="#ppt_w"/>
                                          </p:val>
                                        </p:tav>
                                      </p:tavLst>
                                    </p:anim>
                                    <p:anim calcmode="lin" valueType="num">
                                      <p:cBhvr>
                                        <p:cTn id="14" dur="500" fill="hold"/>
                                        <p:tgtEl>
                                          <p:spTgt spid="34"/>
                                        </p:tgtEl>
                                        <p:attrNameLst>
                                          <p:attrName>ppt_h</p:attrName>
                                        </p:attrNameLst>
                                      </p:cBhvr>
                                      <p:tavLst>
                                        <p:tav tm="0">
                                          <p:val>
                                            <p:fltVal val="0"/>
                                          </p:val>
                                        </p:tav>
                                        <p:tav tm="100000">
                                          <p:val>
                                            <p:strVal val="#ppt_h"/>
                                          </p:val>
                                        </p:tav>
                                      </p:tavLst>
                                    </p:anim>
                                    <p:animEffect transition="in" filter="fade">
                                      <p:cBhvr>
                                        <p:cTn id="15" dur="500"/>
                                        <p:tgtEl>
                                          <p:spTgt spid="34"/>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40"/>
                                        </p:tgtEl>
                                        <p:attrNameLst>
                                          <p:attrName>style.visibility</p:attrName>
                                        </p:attrNameLst>
                                      </p:cBhvr>
                                      <p:to>
                                        <p:strVal val="visible"/>
                                      </p:to>
                                    </p:set>
                                    <p:anim calcmode="lin" valueType="num">
                                      <p:cBhvr>
                                        <p:cTn id="19" dur="500" fill="hold"/>
                                        <p:tgtEl>
                                          <p:spTgt spid="40"/>
                                        </p:tgtEl>
                                        <p:attrNameLst>
                                          <p:attrName>ppt_w</p:attrName>
                                        </p:attrNameLst>
                                      </p:cBhvr>
                                      <p:tavLst>
                                        <p:tav tm="0">
                                          <p:val>
                                            <p:fltVal val="0"/>
                                          </p:val>
                                        </p:tav>
                                        <p:tav tm="100000">
                                          <p:val>
                                            <p:strVal val="#ppt_w"/>
                                          </p:val>
                                        </p:tav>
                                      </p:tavLst>
                                    </p:anim>
                                    <p:anim calcmode="lin" valueType="num">
                                      <p:cBhvr>
                                        <p:cTn id="20" dur="500" fill="hold"/>
                                        <p:tgtEl>
                                          <p:spTgt spid="40"/>
                                        </p:tgtEl>
                                        <p:attrNameLst>
                                          <p:attrName>ppt_h</p:attrName>
                                        </p:attrNameLst>
                                      </p:cBhvr>
                                      <p:tavLst>
                                        <p:tav tm="0">
                                          <p:val>
                                            <p:fltVal val="0"/>
                                          </p:val>
                                        </p:tav>
                                        <p:tav tm="100000">
                                          <p:val>
                                            <p:strVal val="#ppt_h"/>
                                          </p:val>
                                        </p:tav>
                                      </p:tavLst>
                                    </p:anim>
                                    <p:animEffect transition="in" filter="fade">
                                      <p:cBhvr>
                                        <p:cTn id="21" dur="500"/>
                                        <p:tgtEl>
                                          <p:spTgt spid="40"/>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37"/>
                                        </p:tgtEl>
                                        <p:attrNameLst>
                                          <p:attrName>style.visibility</p:attrName>
                                        </p:attrNameLst>
                                      </p:cBhvr>
                                      <p:to>
                                        <p:strVal val="visible"/>
                                      </p:to>
                                    </p:set>
                                    <p:anim calcmode="lin" valueType="num">
                                      <p:cBhvr>
                                        <p:cTn id="25" dur="500" fill="hold"/>
                                        <p:tgtEl>
                                          <p:spTgt spid="37"/>
                                        </p:tgtEl>
                                        <p:attrNameLst>
                                          <p:attrName>ppt_w</p:attrName>
                                        </p:attrNameLst>
                                      </p:cBhvr>
                                      <p:tavLst>
                                        <p:tav tm="0">
                                          <p:val>
                                            <p:fltVal val="0"/>
                                          </p:val>
                                        </p:tav>
                                        <p:tav tm="100000">
                                          <p:val>
                                            <p:strVal val="#ppt_w"/>
                                          </p:val>
                                        </p:tav>
                                      </p:tavLst>
                                    </p:anim>
                                    <p:anim calcmode="lin" valueType="num">
                                      <p:cBhvr>
                                        <p:cTn id="26" dur="500" fill="hold"/>
                                        <p:tgtEl>
                                          <p:spTgt spid="37"/>
                                        </p:tgtEl>
                                        <p:attrNameLst>
                                          <p:attrName>ppt_h</p:attrName>
                                        </p:attrNameLst>
                                      </p:cBhvr>
                                      <p:tavLst>
                                        <p:tav tm="0">
                                          <p:val>
                                            <p:fltVal val="0"/>
                                          </p:val>
                                        </p:tav>
                                        <p:tav tm="100000">
                                          <p:val>
                                            <p:strVal val="#ppt_h"/>
                                          </p:val>
                                        </p:tav>
                                      </p:tavLst>
                                    </p:anim>
                                    <p:animEffect transition="in" filter="fade">
                                      <p:cBhvr>
                                        <p:cTn id="27"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栏目一">
    <p:spTree>
      <p:nvGrpSpPr>
        <p:cNvPr id="1" name=""/>
        <p:cNvGrpSpPr/>
        <p:nvPr/>
      </p:nvGrpSpPr>
      <p:grpSpPr>
        <a:xfrm>
          <a:off x="0" y="0"/>
          <a:ext cx="0" cy="0"/>
          <a:chOff x="0" y="0"/>
          <a:chExt cx="0" cy="0"/>
        </a:xfrm>
      </p:grpSpPr>
      <p:grpSp>
        <p:nvGrpSpPr>
          <p:cNvPr id="34" name="组合 33"/>
          <p:cNvGrpSpPr/>
          <p:nvPr userDrawn="1"/>
        </p:nvGrpSpPr>
        <p:grpSpPr>
          <a:xfrm>
            <a:off x="5378897" y="29755"/>
            <a:ext cx="1137319" cy="584775"/>
            <a:chOff x="29482" y="2276803"/>
            <a:chExt cx="1281560" cy="487312"/>
          </a:xfrm>
        </p:grpSpPr>
        <p:sp>
          <p:nvSpPr>
            <p:cNvPr id="35" name="TextBox 34"/>
            <p:cNvSpPr txBox="1"/>
            <p:nvPr userDrawn="1"/>
          </p:nvSpPr>
          <p:spPr>
            <a:xfrm>
              <a:off x="29482" y="2276803"/>
              <a:ext cx="1042599"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Y</a:t>
              </a:r>
              <a:r>
                <a:rPr lang="en-US" altLang="zh-CN" sz="900" dirty="0" smtClean="0">
                  <a:solidFill>
                    <a:srgbClr val="333333"/>
                  </a:solidFill>
                  <a:latin typeface="+mn-lt"/>
                  <a:ea typeface="+mn-ea"/>
                </a:rPr>
                <a:t>UXIDAOYIN</a:t>
              </a:r>
              <a:endParaRPr lang="zh-CN" altLang="en-US" sz="900" dirty="0">
                <a:solidFill>
                  <a:srgbClr val="333333"/>
                </a:solidFill>
              </a:endParaRPr>
            </a:p>
          </p:txBody>
        </p:sp>
        <p:sp>
          <p:nvSpPr>
            <p:cNvPr id="36" name="TextBox 35">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预习导引</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7" name="组合 36"/>
          <p:cNvGrpSpPr/>
          <p:nvPr userDrawn="1"/>
        </p:nvGrpSpPr>
        <p:grpSpPr>
          <a:xfrm>
            <a:off x="7860679" y="39693"/>
            <a:ext cx="1197764" cy="584775"/>
            <a:chOff x="29482" y="2927145"/>
            <a:chExt cx="1476118" cy="487312"/>
          </a:xfrm>
        </p:grpSpPr>
        <p:sp>
          <p:nvSpPr>
            <p:cNvPr id="38" name="TextBox 37"/>
            <p:cNvSpPr txBox="1"/>
            <p:nvPr userDrawn="1"/>
          </p:nvSpPr>
          <p:spPr>
            <a:xfrm>
              <a:off x="29482" y="2927145"/>
              <a:ext cx="1476118"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J</a:t>
              </a:r>
              <a:r>
                <a:rPr lang="en-US" altLang="zh-CN" sz="1000" dirty="0" smtClean="0">
                  <a:solidFill>
                    <a:srgbClr val="333333"/>
                  </a:solidFill>
                  <a:latin typeface="+mn-lt"/>
                  <a:ea typeface="+mn-ea"/>
                </a:rPr>
                <a:t>IAZUOSHANGXI</a:t>
              </a:r>
              <a:endParaRPr lang="zh-CN" altLang="en-US" sz="1000" dirty="0">
                <a:solidFill>
                  <a:srgbClr val="333333"/>
                </a:solidFill>
              </a:endParaRPr>
            </a:p>
          </p:txBody>
        </p:sp>
        <p:sp>
          <p:nvSpPr>
            <p:cNvPr id="39" name="TextBox 38">
              <a:hlinkClick r:id="rId3"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佳作赏析</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0" name="组合 39"/>
          <p:cNvGrpSpPr/>
          <p:nvPr userDrawn="1"/>
        </p:nvGrpSpPr>
        <p:grpSpPr>
          <a:xfrm>
            <a:off x="6536094" y="39693"/>
            <a:ext cx="1102368" cy="584775"/>
            <a:chOff x="29482" y="2927145"/>
            <a:chExt cx="1358552" cy="487312"/>
          </a:xfrm>
        </p:grpSpPr>
        <p:sp>
          <p:nvSpPr>
            <p:cNvPr id="41" name="TextBox 40"/>
            <p:cNvSpPr txBox="1"/>
            <p:nvPr userDrawn="1"/>
          </p:nvSpPr>
          <p:spPr>
            <a:xfrm>
              <a:off x="29482" y="2927145"/>
              <a:ext cx="1215347"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H</a:t>
              </a:r>
              <a:r>
                <a:rPr lang="en-US" altLang="zh-CN" sz="1000" baseline="0" dirty="0" smtClean="0">
                  <a:solidFill>
                    <a:srgbClr val="333333"/>
                  </a:solidFill>
                  <a:latin typeface="+mn-lt"/>
                  <a:ea typeface="+mn-ea"/>
                </a:rPr>
                <a:t>EXINGUINA</a:t>
              </a:r>
              <a:endParaRPr lang="zh-CN" altLang="en-US" sz="1000" dirty="0">
                <a:solidFill>
                  <a:srgbClr val="333333"/>
                </a:solidFill>
              </a:endParaRPr>
            </a:p>
          </p:txBody>
        </p:sp>
        <p:sp>
          <p:nvSpPr>
            <p:cNvPr id="42" name="TextBox 41">
              <a:hlinkClick r:id="rId4"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核心归纳</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4191706" y="-1"/>
            <a:ext cx="1319428" cy="841477"/>
            <a:chOff x="4191706" y="-1"/>
            <a:chExt cx="1319428" cy="841477"/>
          </a:xfrm>
        </p:grpSpPr>
        <p:pic>
          <p:nvPicPr>
            <p:cNvPr id="53" name="图片 52"/>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191706" y="-1"/>
              <a:ext cx="1319428" cy="841477"/>
            </a:xfrm>
            <a:prstGeom prst="rect">
              <a:avLst/>
            </a:prstGeom>
          </p:spPr>
        </p:pic>
        <p:sp>
          <p:nvSpPr>
            <p:cNvPr id="18" name="TextBox 17">
              <a:hlinkClick r:id="rId6" action="ppaction://hlinksldjump"/>
            </p:cNvPr>
            <p:cNvSpPr txBox="1"/>
            <p:nvPr userDrawn="1"/>
          </p:nvSpPr>
          <p:spPr>
            <a:xfrm>
              <a:off x="4532317" y="285517"/>
              <a:ext cx="543739"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首页</a:t>
              </a:r>
              <a:endParaRPr lang="zh-CN" altLang="en-US" sz="1400" dirty="0">
                <a:solidFill>
                  <a:schemeClr val="bg1"/>
                </a:solidFill>
                <a:latin typeface="黑体" panose="02010600030101010101" pitchFamily="2" charset="-122"/>
                <a:ea typeface="黑体" panose="02010600030101010101" pitchFamily="2" charset="-122"/>
              </a:endParaRPr>
            </a:p>
          </p:txBody>
        </p:sp>
        <p:pic>
          <p:nvPicPr>
            <p:cNvPr id="20" name="图片 19"/>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4726526" y="120086"/>
              <a:ext cx="142874" cy="160020"/>
            </a:xfrm>
            <a:prstGeom prst="rect">
              <a:avLst/>
            </a:prstGeom>
          </p:spPr>
        </p:pic>
      </p:grpSp>
    </p:spTree>
    <p:extLst>
      <p:ext uri="{BB962C8B-B14F-4D97-AF65-F5344CB8AC3E}">
        <p14:creationId xmlns:p14="http://schemas.microsoft.com/office/powerpoint/2010/main" val="15931461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down)">
                                      <p:cBhvr>
                                        <p:cTn id="8" dur="500"/>
                                        <p:tgtEl>
                                          <p:spTgt spid="2"/>
                                        </p:tgtEl>
                                      </p:cBhvr>
                                    </p:animEffect>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34"/>
                                        </p:tgtEl>
                                        <p:attrNameLst>
                                          <p:attrName>style.visibility</p:attrName>
                                        </p:attrNameLst>
                                      </p:cBhvr>
                                      <p:to>
                                        <p:strVal val="visible"/>
                                      </p:to>
                                    </p:set>
                                    <p:anim calcmode="lin" valueType="num">
                                      <p:cBhvr>
                                        <p:cTn id="12" dur="500" fill="hold"/>
                                        <p:tgtEl>
                                          <p:spTgt spid="34"/>
                                        </p:tgtEl>
                                        <p:attrNameLst>
                                          <p:attrName>ppt_w</p:attrName>
                                        </p:attrNameLst>
                                      </p:cBhvr>
                                      <p:tavLst>
                                        <p:tav tm="0">
                                          <p:val>
                                            <p:fltVal val="0"/>
                                          </p:val>
                                        </p:tav>
                                        <p:tav tm="100000">
                                          <p:val>
                                            <p:strVal val="#ppt_w"/>
                                          </p:val>
                                        </p:tav>
                                      </p:tavLst>
                                    </p:anim>
                                    <p:anim calcmode="lin" valueType="num">
                                      <p:cBhvr>
                                        <p:cTn id="13" dur="500" fill="hold"/>
                                        <p:tgtEl>
                                          <p:spTgt spid="34"/>
                                        </p:tgtEl>
                                        <p:attrNameLst>
                                          <p:attrName>ppt_h</p:attrName>
                                        </p:attrNameLst>
                                      </p:cBhvr>
                                      <p:tavLst>
                                        <p:tav tm="0">
                                          <p:val>
                                            <p:fltVal val="0"/>
                                          </p:val>
                                        </p:tav>
                                        <p:tav tm="100000">
                                          <p:val>
                                            <p:strVal val="#ppt_h"/>
                                          </p:val>
                                        </p:tav>
                                      </p:tavLst>
                                    </p:anim>
                                    <p:animEffect transition="in" filter="fade">
                                      <p:cBhvr>
                                        <p:cTn id="14" dur="500"/>
                                        <p:tgtEl>
                                          <p:spTgt spid="34"/>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40"/>
                                        </p:tgtEl>
                                        <p:attrNameLst>
                                          <p:attrName>style.visibility</p:attrName>
                                        </p:attrNameLst>
                                      </p:cBhvr>
                                      <p:to>
                                        <p:strVal val="visible"/>
                                      </p:to>
                                    </p:set>
                                    <p:anim calcmode="lin" valueType="num">
                                      <p:cBhvr>
                                        <p:cTn id="18" dur="500" fill="hold"/>
                                        <p:tgtEl>
                                          <p:spTgt spid="40"/>
                                        </p:tgtEl>
                                        <p:attrNameLst>
                                          <p:attrName>ppt_w</p:attrName>
                                        </p:attrNameLst>
                                      </p:cBhvr>
                                      <p:tavLst>
                                        <p:tav tm="0">
                                          <p:val>
                                            <p:fltVal val="0"/>
                                          </p:val>
                                        </p:tav>
                                        <p:tav tm="100000">
                                          <p:val>
                                            <p:strVal val="#ppt_w"/>
                                          </p:val>
                                        </p:tav>
                                      </p:tavLst>
                                    </p:anim>
                                    <p:anim calcmode="lin" valueType="num">
                                      <p:cBhvr>
                                        <p:cTn id="19" dur="500" fill="hold"/>
                                        <p:tgtEl>
                                          <p:spTgt spid="40"/>
                                        </p:tgtEl>
                                        <p:attrNameLst>
                                          <p:attrName>ppt_h</p:attrName>
                                        </p:attrNameLst>
                                      </p:cBhvr>
                                      <p:tavLst>
                                        <p:tav tm="0">
                                          <p:val>
                                            <p:fltVal val="0"/>
                                          </p:val>
                                        </p:tav>
                                        <p:tav tm="100000">
                                          <p:val>
                                            <p:strVal val="#ppt_h"/>
                                          </p:val>
                                        </p:tav>
                                      </p:tavLst>
                                    </p:anim>
                                    <p:animEffect transition="in" filter="fade">
                                      <p:cBhvr>
                                        <p:cTn id="20" dur="500"/>
                                        <p:tgtEl>
                                          <p:spTgt spid="40"/>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7"/>
                                        </p:tgtEl>
                                        <p:attrNameLst>
                                          <p:attrName>style.visibility</p:attrName>
                                        </p:attrNameLst>
                                      </p:cBhvr>
                                      <p:to>
                                        <p:strVal val="visible"/>
                                      </p:to>
                                    </p:set>
                                    <p:anim calcmode="lin" valueType="num">
                                      <p:cBhvr>
                                        <p:cTn id="24" dur="500" fill="hold"/>
                                        <p:tgtEl>
                                          <p:spTgt spid="37"/>
                                        </p:tgtEl>
                                        <p:attrNameLst>
                                          <p:attrName>ppt_w</p:attrName>
                                        </p:attrNameLst>
                                      </p:cBhvr>
                                      <p:tavLst>
                                        <p:tav tm="0">
                                          <p:val>
                                            <p:fltVal val="0"/>
                                          </p:val>
                                        </p:tav>
                                        <p:tav tm="100000">
                                          <p:val>
                                            <p:strVal val="#ppt_w"/>
                                          </p:val>
                                        </p:tav>
                                      </p:tavLst>
                                    </p:anim>
                                    <p:anim calcmode="lin" valueType="num">
                                      <p:cBhvr>
                                        <p:cTn id="25" dur="500" fill="hold"/>
                                        <p:tgtEl>
                                          <p:spTgt spid="37"/>
                                        </p:tgtEl>
                                        <p:attrNameLst>
                                          <p:attrName>ppt_h</p:attrName>
                                        </p:attrNameLst>
                                      </p:cBhvr>
                                      <p:tavLst>
                                        <p:tav tm="0">
                                          <p:val>
                                            <p:fltVal val="0"/>
                                          </p:val>
                                        </p:tav>
                                        <p:tav tm="100000">
                                          <p:val>
                                            <p:strVal val="#ppt_h"/>
                                          </p:val>
                                        </p:tav>
                                      </p:tavLst>
                                    </p:anim>
                                    <p:animEffect transition="in" filter="fade">
                                      <p:cBhvr>
                                        <p:cTn id="26"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7_栏目一">
    <p:spTree>
      <p:nvGrpSpPr>
        <p:cNvPr id="1" name=""/>
        <p:cNvGrpSpPr/>
        <p:nvPr/>
      </p:nvGrpSpPr>
      <p:grpSpPr>
        <a:xfrm>
          <a:off x="0" y="0"/>
          <a:ext cx="0" cy="0"/>
          <a:chOff x="0" y="0"/>
          <a:chExt cx="0" cy="0"/>
        </a:xfrm>
      </p:grpSpPr>
      <p:grpSp>
        <p:nvGrpSpPr>
          <p:cNvPr id="3" name="组合 2"/>
          <p:cNvGrpSpPr/>
          <p:nvPr userDrawn="1"/>
        </p:nvGrpSpPr>
        <p:grpSpPr>
          <a:xfrm>
            <a:off x="5378897" y="1"/>
            <a:ext cx="1220385" cy="836712"/>
            <a:chOff x="5378897" y="1"/>
            <a:chExt cx="1220385" cy="836712"/>
          </a:xfrm>
        </p:grpSpPr>
        <p:pic>
          <p:nvPicPr>
            <p:cNvPr id="45" name="图片 4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428356" y="1"/>
              <a:ext cx="1170926" cy="836712"/>
            </a:xfrm>
            <a:prstGeom prst="rect">
              <a:avLst/>
            </a:prstGeom>
          </p:spPr>
        </p:pic>
        <p:grpSp>
          <p:nvGrpSpPr>
            <p:cNvPr id="36" name="组合 35"/>
            <p:cNvGrpSpPr/>
            <p:nvPr userDrawn="1"/>
          </p:nvGrpSpPr>
          <p:grpSpPr>
            <a:xfrm>
              <a:off x="5378897" y="29755"/>
              <a:ext cx="1137319" cy="584775"/>
              <a:chOff x="29482" y="2276803"/>
              <a:chExt cx="1281560" cy="487312"/>
            </a:xfrm>
          </p:grpSpPr>
          <p:sp>
            <p:nvSpPr>
              <p:cNvPr id="37" name="TextBox 36"/>
              <p:cNvSpPr txBox="1"/>
              <p:nvPr userDrawn="1"/>
            </p:nvSpPr>
            <p:spPr>
              <a:xfrm>
                <a:off x="29482" y="2276803"/>
                <a:ext cx="1042599" cy="487312"/>
              </a:xfrm>
              <a:prstGeom prst="rect">
                <a:avLst/>
              </a:prstGeom>
              <a:noFill/>
            </p:spPr>
            <p:txBody>
              <a:bodyPr wrap="none" rtlCol="0">
                <a:spAutoFit/>
              </a:bodyPr>
              <a:lstStyle/>
              <a:p>
                <a:r>
                  <a:rPr lang="en-US" altLang="zh-CN" sz="3200" dirty="0" smtClean="0">
                    <a:solidFill>
                      <a:schemeClr val="bg1"/>
                    </a:solidFill>
                    <a:latin typeface="黑体" panose="02010600030101010101" pitchFamily="2" charset="-122"/>
                    <a:ea typeface="黑体" panose="02010600030101010101" pitchFamily="2" charset="-122"/>
                  </a:rPr>
                  <a:t>Y</a:t>
                </a:r>
                <a:r>
                  <a:rPr lang="en-US" altLang="zh-CN" sz="900" dirty="0" smtClean="0">
                    <a:solidFill>
                      <a:schemeClr val="bg1"/>
                    </a:solidFill>
                    <a:latin typeface="+mn-lt"/>
                    <a:ea typeface="+mn-ea"/>
                  </a:rPr>
                  <a:t>UXIDAOYIN</a:t>
                </a:r>
                <a:endParaRPr lang="zh-CN" altLang="en-US" sz="900" dirty="0">
                  <a:solidFill>
                    <a:schemeClr val="bg1"/>
                  </a:solidFill>
                </a:endParaRPr>
              </a:p>
            </p:txBody>
          </p:sp>
          <p:sp>
            <p:nvSpPr>
              <p:cNvPr id="38" name="TextBox 37">
                <a:hlinkClick r:id="rId3"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预习导引</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39" name="组合 38"/>
          <p:cNvGrpSpPr/>
          <p:nvPr userDrawn="1"/>
        </p:nvGrpSpPr>
        <p:grpSpPr>
          <a:xfrm>
            <a:off x="7860679" y="39693"/>
            <a:ext cx="1197764" cy="584775"/>
            <a:chOff x="29482" y="2927145"/>
            <a:chExt cx="1476118" cy="487312"/>
          </a:xfrm>
        </p:grpSpPr>
        <p:sp>
          <p:nvSpPr>
            <p:cNvPr id="40" name="TextBox 39"/>
            <p:cNvSpPr txBox="1"/>
            <p:nvPr userDrawn="1"/>
          </p:nvSpPr>
          <p:spPr>
            <a:xfrm>
              <a:off x="29482" y="2927145"/>
              <a:ext cx="1476118"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J</a:t>
              </a:r>
              <a:r>
                <a:rPr lang="en-US" altLang="zh-CN" sz="1000" dirty="0" smtClean="0">
                  <a:solidFill>
                    <a:srgbClr val="333333"/>
                  </a:solidFill>
                  <a:latin typeface="+mn-lt"/>
                  <a:ea typeface="+mn-ea"/>
                </a:rPr>
                <a:t>IAZUOSHANGXI</a:t>
              </a:r>
              <a:endParaRPr lang="zh-CN" altLang="en-US" sz="1000" dirty="0">
                <a:solidFill>
                  <a:srgbClr val="333333"/>
                </a:solidFill>
              </a:endParaRPr>
            </a:p>
          </p:txBody>
        </p:sp>
        <p:sp>
          <p:nvSpPr>
            <p:cNvPr id="41" name="TextBox 40">
              <a:hlinkClick r:id="rId4"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佳作赏析</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2" name="组合 41"/>
          <p:cNvGrpSpPr/>
          <p:nvPr userDrawn="1"/>
        </p:nvGrpSpPr>
        <p:grpSpPr>
          <a:xfrm>
            <a:off x="6536094" y="39693"/>
            <a:ext cx="1102368" cy="584775"/>
            <a:chOff x="29482" y="2927145"/>
            <a:chExt cx="1358552" cy="487312"/>
          </a:xfrm>
        </p:grpSpPr>
        <p:sp>
          <p:nvSpPr>
            <p:cNvPr id="43" name="TextBox 42"/>
            <p:cNvSpPr txBox="1"/>
            <p:nvPr userDrawn="1"/>
          </p:nvSpPr>
          <p:spPr>
            <a:xfrm>
              <a:off x="29482" y="2927145"/>
              <a:ext cx="1215347"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H</a:t>
              </a:r>
              <a:r>
                <a:rPr lang="en-US" altLang="zh-CN" sz="1000" baseline="0" dirty="0" smtClean="0">
                  <a:solidFill>
                    <a:srgbClr val="333333"/>
                  </a:solidFill>
                  <a:latin typeface="+mn-lt"/>
                  <a:ea typeface="+mn-ea"/>
                </a:rPr>
                <a:t>EXINGUINA</a:t>
              </a:r>
              <a:endParaRPr lang="zh-CN" altLang="en-US" sz="1000" dirty="0">
                <a:solidFill>
                  <a:srgbClr val="333333"/>
                </a:solidFill>
              </a:endParaRPr>
            </a:p>
          </p:txBody>
        </p:sp>
        <p:sp>
          <p:nvSpPr>
            <p:cNvPr id="44" name="TextBox 43">
              <a:hlinkClick r:id="rId5"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核心归纳</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4532317" y="111757"/>
            <a:ext cx="543739" cy="481534"/>
            <a:chOff x="4532317" y="111757"/>
            <a:chExt cx="543739" cy="481534"/>
          </a:xfrm>
        </p:grpSpPr>
        <p:pic>
          <p:nvPicPr>
            <p:cNvPr id="16" name="图片 15"/>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4734808" y="111757"/>
              <a:ext cx="144304" cy="161619"/>
            </a:xfrm>
            <a:prstGeom prst="rect">
              <a:avLst/>
            </a:prstGeom>
          </p:spPr>
        </p:pic>
        <p:sp>
          <p:nvSpPr>
            <p:cNvPr id="17" name="TextBox 16">
              <a:hlinkClick r:id="rId7"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27460111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12" presetClass="entr" presetSubtype="1"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p:tgtEl>
                                          <p:spTgt spid="3"/>
                                        </p:tgtEl>
                                        <p:attrNameLst>
                                          <p:attrName>ppt_y</p:attrName>
                                        </p:attrNameLst>
                                      </p:cBhvr>
                                      <p:tavLst>
                                        <p:tav tm="0">
                                          <p:val>
                                            <p:strVal val="#ppt_y-#ppt_h*1.125000"/>
                                          </p:val>
                                        </p:tav>
                                        <p:tav tm="100000">
                                          <p:val>
                                            <p:strVal val="#ppt_y"/>
                                          </p:val>
                                        </p:tav>
                                      </p:tavLst>
                                    </p:anim>
                                    <p:animEffect transition="in" filter="wipe(down)">
                                      <p:cBhvr>
                                        <p:cTn id="14" dur="500"/>
                                        <p:tgtEl>
                                          <p:spTgt spid="3"/>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42"/>
                                        </p:tgtEl>
                                        <p:attrNameLst>
                                          <p:attrName>style.visibility</p:attrName>
                                        </p:attrNameLst>
                                      </p:cBhvr>
                                      <p:to>
                                        <p:strVal val="visible"/>
                                      </p:to>
                                    </p:set>
                                    <p:anim calcmode="lin" valueType="num">
                                      <p:cBhvr>
                                        <p:cTn id="18" dur="500" fill="hold"/>
                                        <p:tgtEl>
                                          <p:spTgt spid="42"/>
                                        </p:tgtEl>
                                        <p:attrNameLst>
                                          <p:attrName>ppt_w</p:attrName>
                                        </p:attrNameLst>
                                      </p:cBhvr>
                                      <p:tavLst>
                                        <p:tav tm="0">
                                          <p:val>
                                            <p:fltVal val="0"/>
                                          </p:val>
                                        </p:tav>
                                        <p:tav tm="100000">
                                          <p:val>
                                            <p:strVal val="#ppt_w"/>
                                          </p:val>
                                        </p:tav>
                                      </p:tavLst>
                                    </p:anim>
                                    <p:anim calcmode="lin" valueType="num">
                                      <p:cBhvr>
                                        <p:cTn id="19" dur="500" fill="hold"/>
                                        <p:tgtEl>
                                          <p:spTgt spid="42"/>
                                        </p:tgtEl>
                                        <p:attrNameLst>
                                          <p:attrName>ppt_h</p:attrName>
                                        </p:attrNameLst>
                                      </p:cBhvr>
                                      <p:tavLst>
                                        <p:tav tm="0">
                                          <p:val>
                                            <p:fltVal val="0"/>
                                          </p:val>
                                        </p:tav>
                                        <p:tav tm="100000">
                                          <p:val>
                                            <p:strVal val="#ppt_h"/>
                                          </p:val>
                                        </p:tav>
                                      </p:tavLst>
                                    </p:anim>
                                    <p:animEffect transition="in" filter="fade">
                                      <p:cBhvr>
                                        <p:cTn id="20" dur="500"/>
                                        <p:tgtEl>
                                          <p:spTgt spid="42"/>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9"/>
                                        </p:tgtEl>
                                        <p:attrNameLst>
                                          <p:attrName>style.visibility</p:attrName>
                                        </p:attrNameLst>
                                      </p:cBhvr>
                                      <p:to>
                                        <p:strVal val="visible"/>
                                      </p:to>
                                    </p:set>
                                    <p:anim calcmode="lin" valueType="num">
                                      <p:cBhvr>
                                        <p:cTn id="24" dur="500" fill="hold"/>
                                        <p:tgtEl>
                                          <p:spTgt spid="39"/>
                                        </p:tgtEl>
                                        <p:attrNameLst>
                                          <p:attrName>ppt_w</p:attrName>
                                        </p:attrNameLst>
                                      </p:cBhvr>
                                      <p:tavLst>
                                        <p:tav tm="0">
                                          <p:val>
                                            <p:fltVal val="0"/>
                                          </p:val>
                                        </p:tav>
                                        <p:tav tm="100000">
                                          <p:val>
                                            <p:strVal val="#ppt_w"/>
                                          </p:val>
                                        </p:tav>
                                      </p:tavLst>
                                    </p:anim>
                                    <p:anim calcmode="lin" valueType="num">
                                      <p:cBhvr>
                                        <p:cTn id="25" dur="500" fill="hold"/>
                                        <p:tgtEl>
                                          <p:spTgt spid="39"/>
                                        </p:tgtEl>
                                        <p:attrNameLst>
                                          <p:attrName>ppt_h</p:attrName>
                                        </p:attrNameLst>
                                      </p:cBhvr>
                                      <p:tavLst>
                                        <p:tav tm="0">
                                          <p:val>
                                            <p:fltVal val="0"/>
                                          </p:val>
                                        </p:tav>
                                        <p:tav tm="100000">
                                          <p:val>
                                            <p:strVal val="#ppt_h"/>
                                          </p:val>
                                        </p:tav>
                                      </p:tavLst>
                                    </p:anim>
                                    <p:animEffect transition="in" filter="fade">
                                      <p:cBhvr>
                                        <p:cTn id="26"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9_栏目一">
    <p:spTree>
      <p:nvGrpSpPr>
        <p:cNvPr id="1" name=""/>
        <p:cNvGrpSpPr/>
        <p:nvPr/>
      </p:nvGrpSpPr>
      <p:grpSpPr>
        <a:xfrm>
          <a:off x="0" y="0"/>
          <a:ext cx="0" cy="0"/>
          <a:chOff x="0" y="0"/>
          <a:chExt cx="0" cy="0"/>
        </a:xfrm>
      </p:grpSpPr>
      <p:grpSp>
        <p:nvGrpSpPr>
          <p:cNvPr id="35" name="组合 34"/>
          <p:cNvGrpSpPr/>
          <p:nvPr userDrawn="1"/>
        </p:nvGrpSpPr>
        <p:grpSpPr>
          <a:xfrm>
            <a:off x="5378897" y="29755"/>
            <a:ext cx="1137319" cy="584775"/>
            <a:chOff x="29482" y="2276803"/>
            <a:chExt cx="1281560" cy="487312"/>
          </a:xfrm>
        </p:grpSpPr>
        <p:sp>
          <p:nvSpPr>
            <p:cNvPr id="36" name="TextBox 35"/>
            <p:cNvSpPr txBox="1"/>
            <p:nvPr userDrawn="1"/>
          </p:nvSpPr>
          <p:spPr>
            <a:xfrm>
              <a:off x="29482" y="2276803"/>
              <a:ext cx="1042599" cy="487312"/>
            </a:xfrm>
            <a:prstGeom prst="rect">
              <a:avLst/>
            </a:prstGeom>
            <a:noFill/>
          </p:spPr>
          <p:txBody>
            <a:bodyPr wrap="none" rtlCol="0">
              <a:spAutoFit/>
            </a:bodyPr>
            <a:lstStyle/>
            <a:p>
              <a:r>
                <a:rPr lang="en-US" altLang="zh-CN" sz="3200" dirty="0" smtClean="0">
                  <a:solidFill>
                    <a:schemeClr val="tx1"/>
                  </a:solidFill>
                  <a:latin typeface="黑体" panose="02010600030101010101" pitchFamily="2" charset="-122"/>
                  <a:ea typeface="黑体" panose="02010600030101010101" pitchFamily="2" charset="-122"/>
                </a:rPr>
                <a:t>Y</a:t>
              </a:r>
              <a:r>
                <a:rPr lang="en-US" altLang="zh-CN" sz="900" dirty="0" smtClean="0">
                  <a:solidFill>
                    <a:schemeClr val="tx1"/>
                  </a:solidFill>
                  <a:latin typeface="+mn-lt"/>
                  <a:ea typeface="+mn-ea"/>
                </a:rPr>
                <a:t>UXIDAOYIN</a:t>
              </a:r>
              <a:endParaRPr lang="zh-CN" altLang="en-US" sz="900" dirty="0">
                <a:solidFill>
                  <a:schemeClr val="tx1"/>
                </a:solidFill>
              </a:endParaRPr>
            </a:p>
          </p:txBody>
        </p:sp>
        <p:sp>
          <p:nvSpPr>
            <p:cNvPr id="37" name="TextBox 36">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预习导引</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8" name="组合 37"/>
          <p:cNvGrpSpPr/>
          <p:nvPr userDrawn="1"/>
        </p:nvGrpSpPr>
        <p:grpSpPr>
          <a:xfrm>
            <a:off x="7860679" y="39693"/>
            <a:ext cx="1197764" cy="584775"/>
            <a:chOff x="29482" y="2927145"/>
            <a:chExt cx="1476118" cy="487312"/>
          </a:xfrm>
        </p:grpSpPr>
        <p:sp>
          <p:nvSpPr>
            <p:cNvPr id="39" name="TextBox 38"/>
            <p:cNvSpPr txBox="1"/>
            <p:nvPr userDrawn="1"/>
          </p:nvSpPr>
          <p:spPr>
            <a:xfrm>
              <a:off x="29482" y="2927145"/>
              <a:ext cx="1476118"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J</a:t>
              </a:r>
              <a:r>
                <a:rPr lang="en-US" altLang="zh-CN" sz="1000" dirty="0" smtClean="0">
                  <a:solidFill>
                    <a:srgbClr val="333333"/>
                  </a:solidFill>
                  <a:latin typeface="+mn-lt"/>
                  <a:ea typeface="+mn-ea"/>
                </a:rPr>
                <a:t>IAZUOSHANGXI</a:t>
              </a:r>
              <a:endParaRPr lang="zh-CN" altLang="en-US" sz="1000" dirty="0">
                <a:solidFill>
                  <a:srgbClr val="333333"/>
                </a:solidFill>
              </a:endParaRPr>
            </a:p>
          </p:txBody>
        </p:sp>
        <p:sp>
          <p:nvSpPr>
            <p:cNvPr id="40" name="TextBox 39">
              <a:hlinkClick r:id="rId3"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佳作赏析</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5" name="组合 4"/>
          <p:cNvGrpSpPr/>
          <p:nvPr userDrawn="1"/>
        </p:nvGrpSpPr>
        <p:grpSpPr>
          <a:xfrm>
            <a:off x="6525292" y="-4216"/>
            <a:ext cx="1431084" cy="851494"/>
            <a:chOff x="6525292" y="-4216"/>
            <a:chExt cx="1431084" cy="851494"/>
          </a:xfrm>
        </p:grpSpPr>
        <p:pic>
          <p:nvPicPr>
            <p:cNvPr id="44" name="图片 43"/>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6525292" y="-4216"/>
              <a:ext cx="1431084" cy="851494"/>
            </a:xfrm>
            <a:prstGeom prst="rect">
              <a:avLst/>
            </a:prstGeom>
          </p:spPr>
        </p:pic>
        <p:grpSp>
          <p:nvGrpSpPr>
            <p:cNvPr id="41" name="组合 40"/>
            <p:cNvGrpSpPr/>
            <p:nvPr userDrawn="1"/>
          </p:nvGrpSpPr>
          <p:grpSpPr>
            <a:xfrm>
              <a:off x="6536094" y="39693"/>
              <a:ext cx="1102368" cy="584775"/>
              <a:chOff x="29482" y="2927145"/>
              <a:chExt cx="1358552" cy="487312"/>
            </a:xfrm>
          </p:grpSpPr>
          <p:sp>
            <p:nvSpPr>
              <p:cNvPr id="42" name="TextBox 41"/>
              <p:cNvSpPr txBox="1"/>
              <p:nvPr userDrawn="1"/>
            </p:nvSpPr>
            <p:spPr>
              <a:xfrm>
                <a:off x="29482" y="2927145"/>
                <a:ext cx="1215347" cy="487312"/>
              </a:xfrm>
              <a:prstGeom prst="rect">
                <a:avLst/>
              </a:prstGeom>
              <a:noFill/>
            </p:spPr>
            <p:txBody>
              <a:bodyPr wrap="none" rtlCol="0">
                <a:spAutoFit/>
              </a:bodyPr>
              <a:lstStyle/>
              <a:p>
                <a:r>
                  <a:rPr lang="en-US" altLang="zh-CN" sz="3200" baseline="0" dirty="0" smtClean="0">
                    <a:solidFill>
                      <a:schemeClr val="bg1"/>
                    </a:solidFill>
                    <a:latin typeface="黑体" panose="02010600030101010101" pitchFamily="2" charset="-122"/>
                    <a:ea typeface="黑体" panose="02010600030101010101" pitchFamily="2" charset="-122"/>
                  </a:rPr>
                  <a:t>H</a:t>
                </a:r>
                <a:r>
                  <a:rPr lang="en-US" altLang="zh-CN" sz="1000" baseline="0" dirty="0" smtClean="0">
                    <a:solidFill>
                      <a:schemeClr val="bg1"/>
                    </a:solidFill>
                    <a:latin typeface="+mn-lt"/>
                    <a:ea typeface="+mn-ea"/>
                  </a:rPr>
                  <a:t>EXINGUINA</a:t>
                </a:r>
                <a:endParaRPr lang="zh-CN" altLang="en-US" sz="1000" dirty="0">
                  <a:solidFill>
                    <a:schemeClr val="bg1"/>
                  </a:solidFill>
                </a:endParaRPr>
              </a:p>
            </p:txBody>
          </p:sp>
          <p:sp>
            <p:nvSpPr>
              <p:cNvPr id="43" name="TextBox 42">
                <a:hlinkClick r:id="rId5"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核心归纳</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2" name="组合 1"/>
          <p:cNvGrpSpPr/>
          <p:nvPr userDrawn="1"/>
        </p:nvGrpSpPr>
        <p:grpSpPr>
          <a:xfrm>
            <a:off x="4532317" y="111757"/>
            <a:ext cx="543739" cy="481534"/>
            <a:chOff x="4532317" y="111757"/>
            <a:chExt cx="543739" cy="481534"/>
          </a:xfrm>
        </p:grpSpPr>
        <p:pic>
          <p:nvPicPr>
            <p:cNvPr id="16" name="图片 15"/>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4734808" y="111757"/>
              <a:ext cx="144304" cy="161619"/>
            </a:xfrm>
            <a:prstGeom prst="rect">
              <a:avLst/>
            </a:prstGeom>
          </p:spPr>
        </p:pic>
        <p:sp>
          <p:nvSpPr>
            <p:cNvPr id="17" name="TextBox 16">
              <a:hlinkClick r:id="rId7"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21827667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p:cTn id="13" dur="500" fill="hold"/>
                                        <p:tgtEl>
                                          <p:spTgt spid="35"/>
                                        </p:tgtEl>
                                        <p:attrNameLst>
                                          <p:attrName>ppt_w</p:attrName>
                                        </p:attrNameLst>
                                      </p:cBhvr>
                                      <p:tavLst>
                                        <p:tav tm="0">
                                          <p:val>
                                            <p:fltVal val="0"/>
                                          </p:val>
                                        </p:tav>
                                        <p:tav tm="100000">
                                          <p:val>
                                            <p:strVal val="#ppt_w"/>
                                          </p:val>
                                        </p:tav>
                                      </p:tavLst>
                                    </p:anim>
                                    <p:anim calcmode="lin" valueType="num">
                                      <p:cBhvr>
                                        <p:cTn id="14" dur="500" fill="hold"/>
                                        <p:tgtEl>
                                          <p:spTgt spid="35"/>
                                        </p:tgtEl>
                                        <p:attrNameLst>
                                          <p:attrName>ppt_h</p:attrName>
                                        </p:attrNameLst>
                                      </p:cBhvr>
                                      <p:tavLst>
                                        <p:tav tm="0">
                                          <p:val>
                                            <p:fltVal val="0"/>
                                          </p:val>
                                        </p:tav>
                                        <p:tav tm="100000">
                                          <p:val>
                                            <p:strVal val="#ppt_h"/>
                                          </p:val>
                                        </p:tav>
                                      </p:tavLst>
                                    </p:anim>
                                    <p:animEffect transition="in" filter="fade">
                                      <p:cBhvr>
                                        <p:cTn id="15" dur="500"/>
                                        <p:tgtEl>
                                          <p:spTgt spid="35"/>
                                        </p:tgtEl>
                                      </p:cBhvr>
                                    </p:animEffect>
                                  </p:childTnLst>
                                </p:cTn>
                              </p:par>
                            </p:childTnLst>
                          </p:cTn>
                        </p:par>
                        <p:par>
                          <p:cTn id="16" fill="hold">
                            <p:stCondLst>
                              <p:cond delay="1000"/>
                            </p:stCondLst>
                            <p:childTnLst>
                              <p:par>
                                <p:cTn id="17" presetID="12" presetClass="entr" presetSubtype="1"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p:tgtEl>
                                          <p:spTgt spid="5"/>
                                        </p:tgtEl>
                                        <p:attrNameLst>
                                          <p:attrName>ppt_y</p:attrName>
                                        </p:attrNameLst>
                                      </p:cBhvr>
                                      <p:tavLst>
                                        <p:tav tm="0">
                                          <p:val>
                                            <p:strVal val="#ppt_y-#ppt_h*1.125000"/>
                                          </p:val>
                                        </p:tav>
                                        <p:tav tm="100000">
                                          <p:val>
                                            <p:strVal val="#ppt_y"/>
                                          </p:val>
                                        </p:tav>
                                      </p:tavLst>
                                    </p:anim>
                                    <p:animEffect transition="in" filter="wipe(down)">
                                      <p:cBhvr>
                                        <p:cTn id="20" dur="500"/>
                                        <p:tgtEl>
                                          <p:spTgt spid="5"/>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8"/>
                                        </p:tgtEl>
                                        <p:attrNameLst>
                                          <p:attrName>style.visibility</p:attrName>
                                        </p:attrNameLst>
                                      </p:cBhvr>
                                      <p:to>
                                        <p:strVal val="visible"/>
                                      </p:to>
                                    </p:set>
                                    <p:anim calcmode="lin" valueType="num">
                                      <p:cBhvr>
                                        <p:cTn id="24" dur="500" fill="hold"/>
                                        <p:tgtEl>
                                          <p:spTgt spid="38"/>
                                        </p:tgtEl>
                                        <p:attrNameLst>
                                          <p:attrName>ppt_w</p:attrName>
                                        </p:attrNameLst>
                                      </p:cBhvr>
                                      <p:tavLst>
                                        <p:tav tm="0">
                                          <p:val>
                                            <p:fltVal val="0"/>
                                          </p:val>
                                        </p:tav>
                                        <p:tav tm="100000">
                                          <p:val>
                                            <p:strVal val="#ppt_w"/>
                                          </p:val>
                                        </p:tav>
                                      </p:tavLst>
                                    </p:anim>
                                    <p:anim calcmode="lin" valueType="num">
                                      <p:cBhvr>
                                        <p:cTn id="25" dur="500" fill="hold"/>
                                        <p:tgtEl>
                                          <p:spTgt spid="38"/>
                                        </p:tgtEl>
                                        <p:attrNameLst>
                                          <p:attrName>ppt_h</p:attrName>
                                        </p:attrNameLst>
                                      </p:cBhvr>
                                      <p:tavLst>
                                        <p:tav tm="0">
                                          <p:val>
                                            <p:fltVal val="0"/>
                                          </p:val>
                                        </p:tav>
                                        <p:tav tm="100000">
                                          <p:val>
                                            <p:strVal val="#ppt_h"/>
                                          </p:val>
                                        </p:tav>
                                      </p:tavLst>
                                    </p:anim>
                                    <p:animEffect transition="in" filter="fade">
                                      <p:cBhvr>
                                        <p:cTn id="26"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8_栏目一">
    <p:spTree>
      <p:nvGrpSpPr>
        <p:cNvPr id="1" name=""/>
        <p:cNvGrpSpPr/>
        <p:nvPr/>
      </p:nvGrpSpPr>
      <p:grpSpPr>
        <a:xfrm>
          <a:off x="0" y="0"/>
          <a:ext cx="0" cy="0"/>
          <a:chOff x="0" y="0"/>
          <a:chExt cx="0" cy="0"/>
        </a:xfrm>
      </p:grpSpPr>
      <p:grpSp>
        <p:nvGrpSpPr>
          <p:cNvPr id="35" name="组合 34"/>
          <p:cNvGrpSpPr/>
          <p:nvPr userDrawn="1"/>
        </p:nvGrpSpPr>
        <p:grpSpPr>
          <a:xfrm>
            <a:off x="5378897" y="29755"/>
            <a:ext cx="1137319" cy="584775"/>
            <a:chOff x="29482" y="2276803"/>
            <a:chExt cx="1281560" cy="487312"/>
          </a:xfrm>
        </p:grpSpPr>
        <p:sp>
          <p:nvSpPr>
            <p:cNvPr id="36" name="TextBox 35"/>
            <p:cNvSpPr txBox="1"/>
            <p:nvPr userDrawn="1"/>
          </p:nvSpPr>
          <p:spPr>
            <a:xfrm>
              <a:off x="29482" y="2276803"/>
              <a:ext cx="1042599"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Y</a:t>
              </a:r>
              <a:r>
                <a:rPr lang="en-US" altLang="zh-CN" sz="900" dirty="0" smtClean="0">
                  <a:solidFill>
                    <a:srgbClr val="333333"/>
                  </a:solidFill>
                  <a:latin typeface="+mn-lt"/>
                  <a:ea typeface="+mn-ea"/>
                </a:rPr>
                <a:t>UXIDAOYIN</a:t>
              </a:r>
              <a:endParaRPr lang="zh-CN" altLang="en-US" sz="900" dirty="0">
                <a:solidFill>
                  <a:srgbClr val="333333"/>
                </a:solidFill>
              </a:endParaRPr>
            </a:p>
          </p:txBody>
        </p:sp>
        <p:sp>
          <p:nvSpPr>
            <p:cNvPr id="37" name="TextBox 36">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预习导引</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 name="组合 3"/>
          <p:cNvGrpSpPr/>
          <p:nvPr userDrawn="1"/>
        </p:nvGrpSpPr>
        <p:grpSpPr>
          <a:xfrm>
            <a:off x="7860679" y="-8427"/>
            <a:ext cx="1323144" cy="855375"/>
            <a:chOff x="7956376" y="-8427"/>
            <a:chExt cx="1323144" cy="855375"/>
          </a:xfrm>
        </p:grpSpPr>
        <p:pic>
          <p:nvPicPr>
            <p:cNvPr id="44" name="图片 4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985986" y="-8427"/>
              <a:ext cx="1293534" cy="855375"/>
            </a:xfrm>
            <a:prstGeom prst="rect">
              <a:avLst/>
            </a:prstGeom>
          </p:spPr>
        </p:pic>
        <p:grpSp>
          <p:nvGrpSpPr>
            <p:cNvPr id="38" name="组合 37"/>
            <p:cNvGrpSpPr/>
            <p:nvPr userDrawn="1"/>
          </p:nvGrpSpPr>
          <p:grpSpPr>
            <a:xfrm>
              <a:off x="7956376" y="39693"/>
              <a:ext cx="1197764" cy="584775"/>
              <a:chOff x="29482" y="2927145"/>
              <a:chExt cx="1476118" cy="487312"/>
            </a:xfrm>
          </p:grpSpPr>
          <p:sp>
            <p:nvSpPr>
              <p:cNvPr id="39" name="TextBox 38"/>
              <p:cNvSpPr txBox="1"/>
              <p:nvPr userDrawn="1"/>
            </p:nvSpPr>
            <p:spPr>
              <a:xfrm>
                <a:off x="29482" y="2927145"/>
                <a:ext cx="1476118" cy="487312"/>
              </a:xfrm>
              <a:prstGeom prst="rect">
                <a:avLst/>
              </a:prstGeom>
              <a:noFill/>
            </p:spPr>
            <p:txBody>
              <a:bodyPr wrap="none" rtlCol="0">
                <a:spAutoFit/>
              </a:bodyPr>
              <a:lstStyle/>
              <a:p>
                <a:r>
                  <a:rPr lang="en-US" altLang="zh-CN" sz="3200" dirty="0" smtClean="0">
                    <a:solidFill>
                      <a:schemeClr val="bg1"/>
                    </a:solidFill>
                    <a:latin typeface="黑体" panose="02010600030101010101" pitchFamily="2" charset="-122"/>
                    <a:ea typeface="黑体" panose="02010600030101010101" pitchFamily="2" charset="-122"/>
                  </a:rPr>
                  <a:t>J</a:t>
                </a:r>
                <a:r>
                  <a:rPr lang="en-US" altLang="zh-CN" sz="1000" dirty="0" smtClean="0">
                    <a:solidFill>
                      <a:schemeClr val="bg1"/>
                    </a:solidFill>
                    <a:latin typeface="+mn-lt"/>
                    <a:ea typeface="+mn-ea"/>
                  </a:rPr>
                  <a:t>IAZUOSHANGXI</a:t>
                </a:r>
                <a:endParaRPr lang="zh-CN" altLang="en-US" sz="1000" dirty="0">
                  <a:solidFill>
                    <a:schemeClr val="bg1"/>
                  </a:solidFill>
                </a:endParaRPr>
              </a:p>
            </p:txBody>
          </p:sp>
          <p:sp>
            <p:nvSpPr>
              <p:cNvPr id="40" name="TextBox 39">
                <a:hlinkClick r:id="rId4"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佳作赏析</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41" name="组合 40"/>
          <p:cNvGrpSpPr/>
          <p:nvPr userDrawn="1"/>
        </p:nvGrpSpPr>
        <p:grpSpPr>
          <a:xfrm>
            <a:off x="6536094" y="39693"/>
            <a:ext cx="1102368" cy="584775"/>
            <a:chOff x="29482" y="2927145"/>
            <a:chExt cx="1358552" cy="487312"/>
          </a:xfrm>
        </p:grpSpPr>
        <p:sp>
          <p:nvSpPr>
            <p:cNvPr id="42" name="TextBox 41"/>
            <p:cNvSpPr txBox="1"/>
            <p:nvPr userDrawn="1"/>
          </p:nvSpPr>
          <p:spPr>
            <a:xfrm>
              <a:off x="29482" y="2927145"/>
              <a:ext cx="1215347"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H</a:t>
              </a:r>
              <a:r>
                <a:rPr lang="en-US" altLang="zh-CN" sz="1000" baseline="0" dirty="0" smtClean="0">
                  <a:solidFill>
                    <a:srgbClr val="333333"/>
                  </a:solidFill>
                  <a:latin typeface="+mn-lt"/>
                  <a:ea typeface="+mn-ea"/>
                </a:rPr>
                <a:t>EXINGUINA</a:t>
              </a:r>
              <a:endParaRPr lang="zh-CN" altLang="en-US" sz="1000" dirty="0">
                <a:solidFill>
                  <a:srgbClr val="333333"/>
                </a:solidFill>
              </a:endParaRPr>
            </a:p>
          </p:txBody>
        </p:sp>
        <p:sp>
          <p:nvSpPr>
            <p:cNvPr id="43" name="TextBox 42">
              <a:hlinkClick r:id="rId5"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核心归纳</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4532317" y="111757"/>
            <a:ext cx="543739" cy="481534"/>
            <a:chOff x="4532317" y="111757"/>
            <a:chExt cx="543739" cy="481534"/>
          </a:xfrm>
        </p:grpSpPr>
        <p:pic>
          <p:nvPicPr>
            <p:cNvPr id="16" name="图片 15"/>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4734808" y="111757"/>
              <a:ext cx="144304" cy="161619"/>
            </a:xfrm>
            <a:prstGeom prst="rect">
              <a:avLst/>
            </a:prstGeom>
          </p:spPr>
        </p:pic>
        <p:sp>
          <p:nvSpPr>
            <p:cNvPr id="17" name="TextBox 16">
              <a:hlinkClick r:id="rId7"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31774619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p:cTn id="13" dur="500" fill="hold"/>
                                        <p:tgtEl>
                                          <p:spTgt spid="35"/>
                                        </p:tgtEl>
                                        <p:attrNameLst>
                                          <p:attrName>ppt_w</p:attrName>
                                        </p:attrNameLst>
                                      </p:cBhvr>
                                      <p:tavLst>
                                        <p:tav tm="0">
                                          <p:val>
                                            <p:fltVal val="0"/>
                                          </p:val>
                                        </p:tav>
                                        <p:tav tm="100000">
                                          <p:val>
                                            <p:strVal val="#ppt_w"/>
                                          </p:val>
                                        </p:tav>
                                      </p:tavLst>
                                    </p:anim>
                                    <p:anim calcmode="lin" valueType="num">
                                      <p:cBhvr>
                                        <p:cTn id="14" dur="500" fill="hold"/>
                                        <p:tgtEl>
                                          <p:spTgt spid="35"/>
                                        </p:tgtEl>
                                        <p:attrNameLst>
                                          <p:attrName>ppt_h</p:attrName>
                                        </p:attrNameLst>
                                      </p:cBhvr>
                                      <p:tavLst>
                                        <p:tav tm="0">
                                          <p:val>
                                            <p:fltVal val="0"/>
                                          </p:val>
                                        </p:tav>
                                        <p:tav tm="100000">
                                          <p:val>
                                            <p:strVal val="#ppt_h"/>
                                          </p:val>
                                        </p:tav>
                                      </p:tavLst>
                                    </p:anim>
                                    <p:animEffect transition="in" filter="fade">
                                      <p:cBhvr>
                                        <p:cTn id="15" dur="500"/>
                                        <p:tgtEl>
                                          <p:spTgt spid="35"/>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41"/>
                                        </p:tgtEl>
                                        <p:attrNameLst>
                                          <p:attrName>style.visibility</p:attrName>
                                        </p:attrNameLst>
                                      </p:cBhvr>
                                      <p:to>
                                        <p:strVal val="visible"/>
                                      </p:to>
                                    </p:set>
                                    <p:anim calcmode="lin" valueType="num">
                                      <p:cBhvr>
                                        <p:cTn id="19" dur="500" fill="hold"/>
                                        <p:tgtEl>
                                          <p:spTgt spid="41"/>
                                        </p:tgtEl>
                                        <p:attrNameLst>
                                          <p:attrName>ppt_w</p:attrName>
                                        </p:attrNameLst>
                                      </p:cBhvr>
                                      <p:tavLst>
                                        <p:tav tm="0">
                                          <p:val>
                                            <p:fltVal val="0"/>
                                          </p:val>
                                        </p:tav>
                                        <p:tav tm="100000">
                                          <p:val>
                                            <p:strVal val="#ppt_w"/>
                                          </p:val>
                                        </p:tav>
                                      </p:tavLst>
                                    </p:anim>
                                    <p:anim calcmode="lin" valueType="num">
                                      <p:cBhvr>
                                        <p:cTn id="20" dur="500" fill="hold"/>
                                        <p:tgtEl>
                                          <p:spTgt spid="41"/>
                                        </p:tgtEl>
                                        <p:attrNameLst>
                                          <p:attrName>ppt_h</p:attrName>
                                        </p:attrNameLst>
                                      </p:cBhvr>
                                      <p:tavLst>
                                        <p:tav tm="0">
                                          <p:val>
                                            <p:fltVal val="0"/>
                                          </p:val>
                                        </p:tav>
                                        <p:tav tm="100000">
                                          <p:val>
                                            <p:strVal val="#ppt_h"/>
                                          </p:val>
                                        </p:tav>
                                      </p:tavLst>
                                    </p:anim>
                                    <p:animEffect transition="in" filter="fade">
                                      <p:cBhvr>
                                        <p:cTn id="21" dur="500"/>
                                        <p:tgtEl>
                                          <p:spTgt spid="41"/>
                                        </p:tgtEl>
                                      </p:cBhvr>
                                    </p:animEffect>
                                  </p:childTnLst>
                                </p:cTn>
                              </p:par>
                            </p:childTnLst>
                          </p:cTn>
                        </p:par>
                        <p:par>
                          <p:cTn id="22" fill="hold">
                            <p:stCondLst>
                              <p:cond delay="1500"/>
                            </p:stCondLst>
                            <p:childTnLst>
                              <p:par>
                                <p:cTn id="23" presetID="12" presetClass="entr" presetSubtype="1" fill="hold" nodeType="after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p:tgtEl>
                                          <p:spTgt spid="4"/>
                                        </p:tgtEl>
                                        <p:attrNameLst>
                                          <p:attrName>ppt_y</p:attrName>
                                        </p:attrNameLst>
                                      </p:cBhvr>
                                      <p:tavLst>
                                        <p:tav tm="0">
                                          <p:val>
                                            <p:strVal val="#ppt_y-#ppt_h*1.125000"/>
                                          </p:val>
                                        </p:tav>
                                        <p:tav tm="100000">
                                          <p:val>
                                            <p:strVal val="#ppt_y"/>
                                          </p:val>
                                        </p:tav>
                                      </p:tavLst>
                                    </p:anim>
                                    <p:animEffect transition="in" filter="wipe(down)">
                                      <p:cBhvr>
                                        <p:cTn id="2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360"/>
            <a:ext cx="9143998" cy="777601"/>
            <a:chOff x="2" y="-300"/>
            <a:chExt cx="9143998" cy="648001"/>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107027"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620459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7530892"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01350" y="115863"/>
            <a:ext cx="504825" cy="504825"/>
          </a:xfrm>
          <a:prstGeom prst="rect">
            <a:avLst/>
          </a:prstGeom>
        </p:spPr>
      </p:pic>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683568" y="149190"/>
            <a:ext cx="2644529"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en-US" altLang="zh-CN" sz="1400" b="1" dirty="0" smtClean="0"/>
              <a:t>9</a:t>
            </a:r>
            <a:r>
              <a:rPr lang="zh-CN" altLang="zh-CN" sz="1400" dirty="0" smtClean="0"/>
              <a:t>　父母与孩子之间的爱</a:t>
            </a:r>
            <a:endParaRPr lang="zh-CN" altLang="zh-CN" sz="1400" kern="1200" dirty="0" smtClean="0">
              <a:solidFill>
                <a:schemeClr val="tx1"/>
              </a:solidFill>
              <a:effectLst/>
              <a:latin typeface="黑体" panose="02010600030101010101" pitchFamily="2" charset="-122"/>
              <a:ea typeface="黑体" panose="02010600030101010101" pitchFamily="2" charset="-122"/>
              <a:cs typeface="+mj-cs"/>
            </a:endParaRPr>
          </a:p>
        </p:txBody>
      </p:sp>
    </p:spTree>
    <p:extLst>
      <p:ext uri="{BB962C8B-B14F-4D97-AF65-F5344CB8AC3E}">
        <p14:creationId xmlns:p14="http://schemas.microsoft.com/office/powerpoint/2010/main" val="342916337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62" r:id="rId4"/>
    <p:sldLayoutId id="2147483671" r:id="rId5"/>
    <p:sldLayoutId id="2147483668" r:id="rId6"/>
    <p:sldLayoutId id="2147483670" r:id="rId7"/>
    <p:sldLayoutId id="2147483669" r:id="rId8"/>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8" Type="http://schemas.openxmlformats.org/officeDocument/2006/relationships/image" Target="../media/image11.emf"/><Relationship Id="rId3" Type="http://schemas.openxmlformats.org/officeDocument/2006/relationships/slide" Target="slide10.xml"/><Relationship Id="rId7" Type="http://schemas.openxmlformats.org/officeDocument/2006/relationships/package" Target="../embeddings/Microsoft_Word___4.docx"/><Relationship Id="rId2" Type="http://schemas.openxmlformats.org/officeDocument/2006/relationships/slideLayout" Target="../slideLayouts/slideLayout7.xml"/><Relationship Id="rId1" Type="http://schemas.openxmlformats.org/officeDocument/2006/relationships/vmlDrawing" Target="../drawings/vmlDrawing4.vml"/><Relationship Id="rId6" Type="http://schemas.openxmlformats.org/officeDocument/2006/relationships/slide" Target="slide16.xml"/><Relationship Id="rId5" Type="http://schemas.openxmlformats.org/officeDocument/2006/relationships/slide" Target="slide15.xml"/><Relationship Id="rId4" Type="http://schemas.openxmlformats.org/officeDocument/2006/relationships/slide" Target="slide13.xml"/></Relationships>
</file>

<file path=ppt/slides/_rels/slide11.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10.xml"/><Relationship Id="rId1" Type="http://schemas.openxmlformats.org/officeDocument/2006/relationships/slideLayout" Target="../slideLayouts/slideLayout7.xml"/><Relationship Id="rId5" Type="http://schemas.openxmlformats.org/officeDocument/2006/relationships/slide" Target="slide16.xml"/><Relationship Id="rId4" Type="http://schemas.openxmlformats.org/officeDocument/2006/relationships/slide" Target="slide15.xml"/></Relationships>
</file>

<file path=ppt/slides/_rels/slide12.xml.rels><?xml version="1.0" encoding="UTF-8" standalone="yes"?>
<Relationships xmlns="http://schemas.openxmlformats.org/package/2006/relationships"><Relationship Id="rId8" Type="http://schemas.openxmlformats.org/officeDocument/2006/relationships/image" Target="../media/image12.emf"/><Relationship Id="rId3" Type="http://schemas.openxmlformats.org/officeDocument/2006/relationships/slide" Target="slide10.xml"/><Relationship Id="rId7" Type="http://schemas.openxmlformats.org/officeDocument/2006/relationships/package" Target="../embeddings/Microsoft_Word___5.docx"/><Relationship Id="rId2" Type="http://schemas.openxmlformats.org/officeDocument/2006/relationships/slideLayout" Target="../slideLayouts/slideLayout7.xml"/><Relationship Id="rId1" Type="http://schemas.openxmlformats.org/officeDocument/2006/relationships/vmlDrawing" Target="../drawings/vmlDrawing5.vml"/><Relationship Id="rId6" Type="http://schemas.openxmlformats.org/officeDocument/2006/relationships/slide" Target="slide16.xml"/><Relationship Id="rId5" Type="http://schemas.openxmlformats.org/officeDocument/2006/relationships/slide" Target="slide15.xml"/><Relationship Id="rId4" Type="http://schemas.openxmlformats.org/officeDocument/2006/relationships/slide" Target="slide13.xml"/></Relationships>
</file>

<file path=ppt/slides/_rels/slide13.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10.xml"/><Relationship Id="rId1" Type="http://schemas.openxmlformats.org/officeDocument/2006/relationships/slideLayout" Target="../slideLayouts/slideLayout7.xml"/><Relationship Id="rId5" Type="http://schemas.openxmlformats.org/officeDocument/2006/relationships/slide" Target="slide16.xml"/><Relationship Id="rId4" Type="http://schemas.openxmlformats.org/officeDocument/2006/relationships/slide" Target="slide15.xml"/></Relationships>
</file>

<file path=ppt/slides/_rels/slide14.xml.rels><?xml version="1.0" encoding="UTF-8" standalone="yes"?>
<Relationships xmlns="http://schemas.openxmlformats.org/package/2006/relationships"><Relationship Id="rId8" Type="http://schemas.openxmlformats.org/officeDocument/2006/relationships/image" Target="../media/image13.emf"/><Relationship Id="rId3" Type="http://schemas.openxmlformats.org/officeDocument/2006/relationships/slide" Target="slide10.xml"/><Relationship Id="rId7" Type="http://schemas.openxmlformats.org/officeDocument/2006/relationships/package" Target="../embeddings/Microsoft_Word___6.docx"/><Relationship Id="rId2" Type="http://schemas.openxmlformats.org/officeDocument/2006/relationships/slideLayout" Target="../slideLayouts/slideLayout7.xml"/><Relationship Id="rId1" Type="http://schemas.openxmlformats.org/officeDocument/2006/relationships/vmlDrawing" Target="../drawings/vmlDrawing6.vml"/><Relationship Id="rId6" Type="http://schemas.openxmlformats.org/officeDocument/2006/relationships/slide" Target="slide16.xml"/><Relationship Id="rId5" Type="http://schemas.openxmlformats.org/officeDocument/2006/relationships/slide" Target="slide15.xml"/><Relationship Id="rId4" Type="http://schemas.openxmlformats.org/officeDocument/2006/relationships/slide" Target="slide13.xml"/></Relationships>
</file>

<file path=ppt/slides/_rels/slide15.xml.rels><?xml version="1.0" encoding="UTF-8" standalone="yes"?>
<Relationships xmlns="http://schemas.openxmlformats.org/package/2006/relationships"><Relationship Id="rId8" Type="http://schemas.openxmlformats.org/officeDocument/2006/relationships/image" Target="../media/image14.emf"/><Relationship Id="rId3" Type="http://schemas.openxmlformats.org/officeDocument/2006/relationships/slide" Target="slide10.xml"/><Relationship Id="rId7" Type="http://schemas.openxmlformats.org/officeDocument/2006/relationships/package" Target="../embeddings/Microsoft_Word___7.docx"/><Relationship Id="rId2" Type="http://schemas.openxmlformats.org/officeDocument/2006/relationships/slideLayout" Target="../slideLayouts/slideLayout7.xml"/><Relationship Id="rId1" Type="http://schemas.openxmlformats.org/officeDocument/2006/relationships/vmlDrawing" Target="../drawings/vmlDrawing7.vml"/><Relationship Id="rId6" Type="http://schemas.openxmlformats.org/officeDocument/2006/relationships/slide" Target="slide16.xml"/><Relationship Id="rId5" Type="http://schemas.openxmlformats.org/officeDocument/2006/relationships/slide" Target="slide15.xml"/><Relationship Id="rId4" Type="http://schemas.openxmlformats.org/officeDocument/2006/relationships/slide" Target="slide13.xml"/></Relationships>
</file>

<file path=ppt/slides/_rels/slide16.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10.xml"/><Relationship Id="rId1" Type="http://schemas.openxmlformats.org/officeDocument/2006/relationships/slideLayout" Target="../slideLayouts/slideLayout7.xml"/><Relationship Id="rId5" Type="http://schemas.openxmlformats.org/officeDocument/2006/relationships/slide" Target="slide16.xml"/><Relationship Id="rId4" Type="http://schemas.openxmlformats.org/officeDocument/2006/relationships/slide" Target="slide15.xml"/></Relationships>
</file>

<file path=ppt/slides/_rels/slide17.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10.xml"/><Relationship Id="rId1" Type="http://schemas.openxmlformats.org/officeDocument/2006/relationships/slideLayout" Target="../slideLayouts/slideLayout7.xml"/><Relationship Id="rId5" Type="http://schemas.openxmlformats.org/officeDocument/2006/relationships/slide" Target="slide16.xml"/><Relationship Id="rId4" Type="http://schemas.openxmlformats.org/officeDocument/2006/relationships/slide" Target="slide15.xml"/></Relationships>
</file>

<file path=ppt/slides/_rels/slide18.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slide" Target="slide18.xml"/><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slide" Target="slide18.xml"/><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slide" Target="slide18.xml"/><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slide" Target="slide18.xml"/><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slide" Target="slide18.xml"/><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slide" Target="slide18.xml"/><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slide" Target="slide18.xml"/><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slide" Target="slide18.xml"/><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slide" Target="slide18.xml"/><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slide" Target="slide18.xml"/><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slide" Target="slide18.xml"/><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slide" Target="slide18.xm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6.xml"/><Relationship Id="rId1" Type="http://schemas.openxmlformats.org/officeDocument/2006/relationships/vmlDrawing" Target="../drawings/vmlDrawing1.vml"/><Relationship Id="rId6" Type="http://schemas.openxmlformats.org/officeDocument/2006/relationships/image" Target="../media/image8.emf"/><Relationship Id="rId5" Type="http://schemas.openxmlformats.org/officeDocument/2006/relationships/package" Target="../embeddings/Microsoft_Word___1.docx"/><Relationship Id="rId4" Type="http://schemas.openxmlformats.org/officeDocument/2006/relationships/slide" Target="slide5.xml"/></Relationships>
</file>

<file path=ppt/slides/_rels/slide5.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6.xml"/><Relationship Id="rId1" Type="http://schemas.openxmlformats.org/officeDocument/2006/relationships/vmlDrawing" Target="../drawings/vmlDrawing2.vml"/><Relationship Id="rId6" Type="http://schemas.openxmlformats.org/officeDocument/2006/relationships/image" Target="../media/image9.emf"/><Relationship Id="rId5" Type="http://schemas.openxmlformats.org/officeDocument/2006/relationships/package" Target="../embeddings/Microsoft_Word___2.docx"/><Relationship Id="rId4" Type="http://schemas.openxmlformats.org/officeDocument/2006/relationships/slide" Target="slide5.xml"/></Relationships>
</file>

<file path=ppt/slides/_rels/slide6.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6.xml"/><Relationship Id="rId1" Type="http://schemas.openxmlformats.org/officeDocument/2006/relationships/vmlDrawing" Target="../drawings/vmlDrawing3.vml"/><Relationship Id="rId6" Type="http://schemas.openxmlformats.org/officeDocument/2006/relationships/image" Target="../media/image10.emf"/><Relationship Id="rId5" Type="http://schemas.openxmlformats.org/officeDocument/2006/relationships/package" Target="../embeddings/Microsoft_Word___3.docx"/><Relationship Id="rId4" Type="http://schemas.openxmlformats.org/officeDocument/2006/relationships/slide" Target="slide5.xml"/></Relationships>
</file>

<file path=ppt/slides/_rels/slide7.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b="1" dirty="0"/>
              <a:t>9</a:t>
            </a:r>
            <a:r>
              <a:rPr lang="zh-CN" altLang="zh-CN" dirty="0"/>
              <a:t>　父母与孩子之间的爱</a:t>
            </a:r>
          </a:p>
        </p:txBody>
      </p:sp>
    </p:spTree>
    <p:extLst>
      <p:ext uri="{BB962C8B-B14F-4D97-AF65-F5344CB8AC3E}">
        <p14:creationId xmlns:p14="http://schemas.microsoft.com/office/powerpoint/2010/main" val="3612264794"/>
      </p:ext>
    </p:extLst>
  </p:cSld>
  <p:clrMapOvr>
    <a:masterClrMapping/>
  </p:clrMapOvr>
  <p:transition spd="slow">
    <p:cove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句段点评</a:t>
            </a:r>
          </a:p>
        </p:txBody>
      </p:sp>
      <p:sp>
        <p:nvSpPr>
          <p:cNvPr id="8" name="矩形 7">
            <a:hlinkClick r:id="rId4" action="ppaction://hlinksldjump"/>
          </p:cNvPr>
          <p:cNvSpPr/>
          <p:nvPr/>
        </p:nvSpPr>
        <p:spPr>
          <a:xfrm>
            <a:off x="1542527"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多维探究</a:t>
            </a:r>
          </a:p>
        </p:txBody>
      </p:sp>
      <p:sp>
        <p:nvSpPr>
          <p:cNvPr id="10" name="矩形 9">
            <a:hlinkClick r:id="rId5" action="ppaction://hlinksldjump"/>
          </p:cNvPr>
          <p:cNvSpPr/>
          <p:nvPr/>
        </p:nvSpPr>
        <p:spPr>
          <a:xfrm>
            <a:off x="2618723"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结构图解</a:t>
            </a:r>
          </a:p>
        </p:txBody>
      </p:sp>
      <p:sp>
        <p:nvSpPr>
          <p:cNvPr id="13" name="矩形 12">
            <a:hlinkClick r:id="rId6" action="ppaction://hlinksldjump"/>
          </p:cNvPr>
          <p:cNvSpPr/>
          <p:nvPr/>
        </p:nvSpPr>
        <p:spPr>
          <a:xfrm>
            <a:off x="3699178"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审美鉴赏</a:t>
            </a:r>
          </a:p>
        </p:txBody>
      </p:sp>
      <p:graphicFrame>
        <p:nvGraphicFramePr>
          <p:cNvPr id="2" name="对象 1"/>
          <p:cNvGraphicFramePr>
            <a:graphicFrameLocks noChangeAspect="1"/>
          </p:cNvGraphicFramePr>
          <p:nvPr>
            <p:extLst>
              <p:ext uri="{D42A27DB-BD31-4B8C-83A1-F6EECF244321}">
                <p14:modId xmlns:p14="http://schemas.microsoft.com/office/powerpoint/2010/main" val="783703126"/>
              </p:ext>
            </p:extLst>
          </p:nvPr>
        </p:nvGraphicFramePr>
        <p:xfrm>
          <a:off x="620464" y="2640004"/>
          <a:ext cx="8128000" cy="1831992"/>
        </p:xfrm>
        <a:graphic>
          <a:graphicData uri="http://schemas.openxmlformats.org/presentationml/2006/ole">
            <mc:AlternateContent xmlns:mc="http://schemas.openxmlformats.org/markup-compatibility/2006">
              <mc:Choice xmlns:v="urn:schemas-microsoft-com:vml" Requires="v">
                <p:oleObj spid="_x0000_s4104" name="文档" r:id="rId7" imgW="3839157" imgH="864874" progId="Word.Document.12">
                  <p:embed/>
                </p:oleObj>
              </mc:Choice>
              <mc:Fallback>
                <p:oleObj name="文档" r:id="rId7" imgW="3839157" imgH="864874" progId="Word.Document.12">
                  <p:embed/>
                  <p:pic>
                    <p:nvPicPr>
                      <p:cNvPr id="0" name=""/>
                      <p:cNvPicPr/>
                      <p:nvPr/>
                    </p:nvPicPr>
                    <p:blipFill>
                      <a:blip r:embed="rId8"/>
                      <a:stretch>
                        <a:fillRect/>
                      </a:stretch>
                    </p:blipFill>
                    <p:spPr>
                      <a:xfrm>
                        <a:off x="620464" y="2640004"/>
                        <a:ext cx="8128000" cy="1831992"/>
                      </a:xfrm>
                      <a:prstGeom prst="rect">
                        <a:avLst/>
                      </a:prstGeom>
                    </p:spPr>
                  </p:pic>
                </p:oleObj>
              </mc:Fallback>
            </mc:AlternateContent>
          </a:graphicData>
        </a:graphic>
      </p:graphicFrame>
    </p:spTree>
    <p:extLst>
      <p:ext uri="{BB962C8B-B14F-4D97-AF65-F5344CB8AC3E}">
        <p14:creationId xmlns:p14="http://schemas.microsoft.com/office/powerpoint/2010/main" val="917755769"/>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句段点评</a:t>
            </a:r>
          </a:p>
        </p:txBody>
      </p:sp>
      <p:sp>
        <p:nvSpPr>
          <p:cNvPr id="8" name="矩形 7">
            <a:hlinkClick r:id="rId3" action="ppaction://hlinksldjump"/>
          </p:cNvPr>
          <p:cNvSpPr/>
          <p:nvPr/>
        </p:nvSpPr>
        <p:spPr>
          <a:xfrm>
            <a:off x="1542527"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多维探究</a:t>
            </a:r>
          </a:p>
        </p:txBody>
      </p:sp>
      <p:sp>
        <p:nvSpPr>
          <p:cNvPr id="10" name="矩形 9">
            <a:hlinkClick r:id="rId4" action="ppaction://hlinksldjump"/>
          </p:cNvPr>
          <p:cNvSpPr/>
          <p:nvPr/>
        </p:nvSpPr>
        <p:spPr>
          <a:xfrm>
            <a:off x="2618723"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结构图解</a:t>
            </a:r>
          </a:p>
        </p:txBody>
      </p:sp>
      <p:sp>
        <p:nvSpPr>
          <p:cNvPr id="13" name="矩形 12">
            <a:hlinkClick r:id="rId5" action="ppaction://hlinksldjump"/>
          </p:cNvPr>
          <p:cNvSpPr/>
          <p:nvPr/>
        </p:nvSpPr>
        <p:spPr>
          <a:xfrm>
            <a:off x="3699178"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审美鉴赏</a:t>
            </a:r>
          </a:p>
        </p:txBody>
      </p:sp>
      <p:sp>
        <p:nvSpPr>
          <p:cNvPr id="2" name="矩形 1"/>
          <p:cNvSpPr>
            <a:spLocks noChangeAspect="1"/>
          </p:cNvSpPr>
          <p:nvPr/>
        </p:nvSpPr>
        <p:spPr>
          <a:xfrm>
            <a:off x="508000" y="12948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这是文中加着重号的一段文字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这段文字以近乎绕口令的表述方式阐述了弗罗姆对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天真的、孩童式的爱情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不成熟的、幼稚的爱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成熟的爱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的理解。我们可以把这加点的四个短句加以适当的归类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不成熟的爱是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因为我被人爱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我爱你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因为我需要你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成熟的爱是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我被人爱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因为我爱人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我需要你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因为我爱你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。按照作者的观点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爱自己的价值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在自我存在中是不能实现的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只有在他人和社会的存在中才能实现。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他人的要求同自己的要求同等重要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事实上也许更为重要。给比得更能使自己满足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更能使自己快乐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爱要比被爱更重要。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前一种爱是不成熟的、幼稚的爱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因为得到了别人的爱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需要别人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才去爱别人。后一种爱是成熟的爱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从爱他人中实现爱自己。</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93239270"/>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句段点评</a:t>
            </a:r>
          </a:p>
        </p:txBody>
      </p:sp>
      <p:sp>
        <p:nvSpPr>
          <p:cNvPr id="8" name="矩形 7">
            <a:hlinkClick r:id="rId4" action="ppaction://hlinksldjump"/>
          </p:cNvPr>
          <p:cNvSpPr/>
          <p:nvPr/>
        </p:nvSpPr>
        <p:spPr>
          <a:xfrm>
            <a:off x="1542527"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多维探究</a:t>
            </a:r>
          </a:p>
        </p:txBody>
      </p:sp>
      <p:sp>
        <p:nvSpPr>
          <p:cNvPr id="10" name="矩形 9">
            <a:hlinkClick r:id="rId5" action="ppaction://hlinksldjump"/>
          </p:cNvPr>
          <p:cNvSpPr/>
          <p:nvPr/>
        </p:nvSpPr>
        <p:spPr>
          <a:xfrm>
            <a:off x="2618723"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结构图解</a:t>
            </a:r>
          </a:p>
        </p:txBody>
      </p:sp>
      <p:sp>
        <p:nvSpPr>
          <p:cNvPr id="13" name="矩形 12">
            <a:hlinkClick r:id="rId6" action="ppaction://hlinksldjump"/>
          </p:cNvPr>
          <p:cNvSpPr/>
          <p:nvPr/>
        </p:nvSpPr>
        <p:spPr>
          <a:xfrm>
            <a:off x="3699178"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审美鉴赏</a:t>
            </a:r>
          </a:p>
        </p:txBody>
      </p:sp>
      <p:graphicFrame>
        <p:nvGraphicFramePr>
          <p:cNvPr id="2" name="对象 1"/>
          <p:cNvGraphicFramePr>
            <a:graphicFrameLocks noChangeAspect="1"/>
          </p:cNvGraphicFramePr>
          <p:nvPr>
            <p:extLst>
              <p:ext uri="{D42A27DB-BD31-4B8C-83A1-F6EECF244321}">
                <p14:modId xmlns:p14="http://schemas.microsoft.com/office/powerpoint/2010/main" val="2466697272"/>
              </p:ext>
            </p:extLst>
          </p:nvPr>
        </p:nvGraphicFramePr>
        <p:xfrm>
          <a:off x="620464" y="1412776"/>
          <a:ext cx="8128000" cy="914316"/>
        </p:xfrm>
        <a:graphic>
          <a:graphicData uri="http://schemas.openxmlformats.org/presentationml/2006/ole">
            <mc:AlternateContent xmlns:mc="http://schemas.openxmlformats.org/markup-compatibility/2006">
              <mc:Choice xmlns:v="urn:schemas-microsoft-com:vml" Requires="v">
                <p:oleObj spid="_x0000_s5128" name="文档" r:id="rId7" imgW="3839157" imgH="432437" progId="Word.Document.12">
                  <p:embed/>
                </p:oleObj>
              </mc:Choice>
              <mc:Fallback>
                <p:oleObj name="文档" r:id="rId7" imgW="3839157" imgH="432437" progId="Word.Document.12">
                  <p:embed/>
                  <p:pic>
                    <p:nvPicPr>
                      <p:cNvPr id="0" name=""/>
                      <p:cNvPicPr/>
                      <p:nvPr/>
                    </p:nvPicPr>
                    <p:blipFill>
                      <a:blip r:embed="rId8"/>
                      <a:stretch>
                        <a:fillRect/>
                      </a:stretch>
                    </p:blipFill>
                    <p:spPr>
                      <a:xfrm>
                        <a:off x="620464" y="1412776"/>
                        <a:ext cx="8128000" cy="914316"/>
                      </a:xfrm>
                      <a:prstGeom prst="rect">
                        <a:avLst/>
                      </a:prstGeom>
                    </p:spPr>
                  </p:pic>
                </p:oleObj>
              </mc:Fallback>
            </mc:AlternateContent>
          </a:graphicData>
        </a:graphic>
      </p:graphicFrame>
      <p:sp>
        <p:nvSpPr>
          <p:cNvPr id="3" name="矩形 2"/>
          <p:cNvSpPr>
            <a:spLocks noChangeAspect="1"/>
          </p:cNvSpPr>
          <p:nvPr/>
        </p:nvSpPr>
        <p:spPr>
          <a:xfrm>
            <a:off x="508000" y="2337738"/>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这段文字在课文中也加了着重号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意在强调这是本文一个重要的观点。这段话有两层意思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第一层意思指明父爱与母爱不同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父爱是有条件的爱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这种爱的条件就是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你必须符合我的要求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履行你自己的职责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同我一样。从这种爱的条件可以看出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父爱是严厉的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它有一定的规范性和约束力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它要求孩子要有承担的对象和努力的方向。第二层意思即父爱的原则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这个原则实际上就是父爱的条件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强调了这个条件的必要性、原则性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是不容更改的。因此有条件的父爱就具有了消极和积极的作用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消极的一面是父爱必须靠努力获得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积极的一面是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父爱可以受我的控制和受我努力的支配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606984037"/>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句段点评</a:t>
            </a:r>
          </a:p>
        </p:txBody>
      </p:sp>
      <p:sp>
        <p:nvSpPr>
          <p:cNvPr id="11" name="矩形 10">
            <a:hlinkClick r:id="rId3" action="ppaction://hlinksldjump"/>
          </p:cNvPr>
          <p:cNvSpPr/>
          <p:nvPr/>
        </p:nvSpPr>
        <p:spPr>
          <a:xfrm>
            <a:off x="1542527"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多维探究</a:t>
            </a:r>
          </a:p>
        </p:txBody>
      </p:sp>
      <p:sp>
        <p:nvSpPr>
          <p:cNvPr id="12" name="矩形 11">
            <a:hlinkClick r:id="rId4" action="ppaction://hlinksldjump"/>
          </p:cNvPr>
          <p:cNvSpPr/>
          <p:nvPr/>
        </p:nvSpPr>
        <p:spPr>
          <a:xfrm>
            <a:off x="2618723"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结构图解</a:t>
            </a:r>
          </a:p>
        </p:txBody>
      </p:sp>
      <p:sp>
        <p:nvSpPr>
          <p:cNvPr id="13" name="矩形 12">
            <a:hlinkClick r:id="rId5" action="ppaction://hlinksldjump"/>
          </p:cNvPr>
          <p:cNvSpPr/>
          <p:nvPr/>
        </p:nvSpPr>
        <p:spPr>
          <a:xfrm>
            <a:off x="3699178"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审美鉴赏</a:t>
            </a:r>
          </a:p>
        </p:txBody>
      </p:sp>
      <p:sp>
        <p:nvSpPr>
          <p:cNvPr id="2" name="矩形 1"/>
          <p:cNvSpPr>
            <a:spLocks noChangeAspect="1"/>
          </p:cNvSpPr>
          <p:nvPr/>
        </p:nvSpPr>
        <p:spPr>
          <a:xfrm>
            <a:off x="508000" y="1911735"/>
            <a:ext cx="8128000" cy="328852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母爱和父爱各有什么特点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母爱和父爱消极的一面各是什么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母爱是无条件的。母亲热爱新生儿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并不是因为孩子满足了她的什么特殊的愿望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符合她的想象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而是因为这是她生的孩子。但无条件的母爱有其有缺陷的一面。这种爱不仅不需要用努力去换取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而且也根本无法赢得。父爱是有条件的。消极的一面是父爱必须靠努力才能赢得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在辜负父亲期望的情况下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就会失去父爱。父爱的本质是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顺从是最大的道德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不顺从是最大的罪孽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不顺从者将会受到失去父爱的惩罚。</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741012015"/>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3"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句段点评</a:t>
            </a:r>
          </a:p>
        </p:txBody>
      </p:sp>
      <p:sp>
        <p:nvSpPr>
          <p:cNvPr id="11" name="矩形 10">
            <a:hlinkClick r:id="rId4" action="ppaction://hlinksldjump"/>
          </p:cNvPr>
          <p:cNvSpPr/>
          <p:nvPr/>
        </p:nvSpPr>
        <p:spPr>
          <a:xfrm>
            <a:off x="1542527"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多维探究</a:t>
            </a:r>
          </a:p>
        </p:txBody>
      </p:sp>
      <p:sp>
        <p:nvSpPr>
          <p:cNvPr id="12" name="矩形 11">
            <a:hlinkClick r:id="rId5" action="ppaction://hlinksldjump"/>
          </p:cNvPr>
          <p:cNvSpPr/>
          <p:nvPr/>
        </p:nvSpPr>
        <p:spPr>
          <a:xfrm>
            <a:off x="2618723"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结构图解</a:t>
            </a:r>
          </a:p>
        </p:txBody>
      </p:sp>
      <p:sp>
        <p:nvSpPr>
          <p:cNvPr id="13" name="矩形 12">
            <a:hlinkClick r:id="rId6" action="ppaction://hlinksldjump"/>
          </p:cNvPr>
          <p:cNvSpPr/>
          <p:nvPr/>
        </p:nvSpPr>
        <p:spPr>
          <a:xfrm>
            <a:off x="3699178"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审美鉴赏</a:t>
            </a:r>
          </a:p>
        </p:txBody>
      </p:sp>
      <p:sp>
        <p:nvSpPr>
          <p:cNvPr id="2" name="矩形 1"/>
          <p:cNvSpPr>
            <a:spLocks noChangeAspect="1"/>
          </p:cNvSpPr>
          <p:nvPr/>
        </p:nvSpPr>
        <p:spPr>
          <a:xfrm>
            <a:off x="508000" y="1412776"/>
            <a:ext cx="8128000" cy="127227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题目包括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父爱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母爱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孩子的爱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三个方面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孩子的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是怎样形成的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具有怎样的特点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2133333166"/>
              </p:ext>
            </p:extLst>
          </p:nvPr>
        </p:nvGraphicFramePr>
        <p:xfrm>
          <a:off x="508000" y="2708920"/>
          <a:ext cx="8128000" cy="3284141"/>
        </p:xfrm>
        <a:graphic>
          <a:graphicData uri="http://schemas.openxmlformats.org/presentationml/2006/ole">
            <mc:AlternateContent xmlns:mc="http://schemas.openxmlformats.org/markup-compatibility/2006">
              <mc:Choice xmlns:v="urn:schemas-microsoft-com:vml" Requires="v">
                <p:oleObj spid="_x0000_s6151" name="文档" r:id="rId7" imgW="3839157" imgH="1551157" progId="Word.Document.12">
                  <p:embed/>
                </p:oleObj>
              </mc:Choice>
              <mc:Fallback>
                <p:oleObj name="文档" r:id="rId7" imgW="3839157" imgH="1551157" progId="Word.Document.12">
                  <p:embed/>
                  <p:pic>
                    <p:nvPicPr>
                      <p:cNvPr id="0" name=""/>
                      <p:cNvPicPr/>
                      <p:nvPr/>
                    </p:nvPicPr>
                    <p:blipFill>
                      <a:blip r:embed="rId8"/>
                      <a:stretch>
                        <a:fillRect/>
                      </a:stretch>
                    </p:blipFill>
                    <p:spPr>
                      <a:xfrm>
                        <a:off x="508000" y="2708920"/>
                        <a:ext cx="8128000" cy="3284141"/>
                      </a:xfrm>
                      <a:prstGeom prst="rect">
                        <a:avLst/>
                      </a:prstGeom>
                    </p:spPr>
                  </p:pic>
                </p:oleObj>
              </mc:Fallback>
            </mc:AlternateContent>
          </a:graphicData>
        </a:graphic>
      </p:graphicFrame>
    </p:spTree>
    <p:extLst>
      <p:ext uri="{BB962C8B-B14F-4D97-AF65-F5344CB8AC3E}">
        <p14:creationId xmlns:p14="http://schemas.microsoft.com/office/powerpoint/2010/main" val="1123630758"/>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down)">
                                      <p:cBhvr>
                                        <p:cTn id="1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句段点评</a:t>
            </a:r>
          </a:p>
        </p:txBody>
      </p:sp>
      <p:sp>
        <p:nvSpPr>
          <p:cNvPr id="8" name="矩形 7">
            <a:hlinkClick r:id="rId4" action="ppaction://hlinksldjump"/>
          </p:cNvPr>
          <p:cNvSpPr/>
          <p:nvPr/>
        </p:nvSpPr>
        <p:spPr>
          <a:xfrm>
            <a:off x="1542527"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多维探究</a:t>
            </a:r>
          </a:p>
        </p:txBody>
      </p:sp>
      <p:sp>
        <p:nvSpPr>
          <p:cNvPr id="9" name="矩形 8">
            <a:hlinkClick r:id="rId5" action="ppaction://hlinksldjump"/>
          </p:cNvPr>
          <p:cNvSpPr/>
          <p:nvPr/>
        </p:nvSpPr>
        <p:spPr>
          <a:xfrm>
            <a:off x="2618723"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结构图解</a:t>
            </a:r>
          </a:p>
        </p:txBody>
      </p:sp>
      <p:sp>
        <p:nvSpPr>
          <p:cNvPr id="10" name="矩形 9">
            <a:hlinkClick r:id="rId6" action="ppaction://hlinksldjump"/>
          </p:cNvPr>
          <p:cNvSpPr/>
          <p:nvPr/>
        </p:nvSpPr>
        <p:spPr>
          <a:xfrm>
            <a:off x="3699178"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审美鉴赏</a:t>
            </a:r>
          </a:p>
        </p:txBody>
      </p:sp>
      <p:graphicFrame>
        <p:nvGraphicFramePr>
          <p:cNvPr id="2" name="对象 1"/>
          <p:cNvGraphicFramePr>
            <a:graphicFrameLocks noChangeAspect="1"/>
          </p:cNvGraphicFramePr>
          <p:nvPr>
            <p:extLst>
              <p:ext uri="{D42A27DB-BD31-4B8C-83A1-F6EECF244321}">
                <p14:modId xmlns:p14="http://schemas.microsoft.com/office/powerpoint/2010/main" val="2481377724"/>
              </p:ext>
            </p:extLst>
          </p:nvPr>
        </p:nvGraphicFramePr>
        <p:xfrm>
          <a:off x="508000" y="2466889"/>
          <a:ext cx="8128000" cy="2178223"/>
        </p:xfrm>
        <a:graphic>
          <a:graphicData uri="http://schemas.openxmlformats.org/presentationml/2006/ole">
            <mc:AlternateContent xmlns:mc="http://schemas.openxmlformats.org/markup-compatibility/2006">
              <mc:Choice xmlns:v="urn:schemas-microsoft-com:vml" Requires="v">
                <p:oleObj spid="_x0000_s7175" name="文档" r:id="rId7" imgW="3839157" imgH="1029064" progId="Word.Document.12">
                  <p:embed/>
                </p:oleObj>
              </mc:Choice>
              <mc:Fallback>
                <p:oleObj name="文档" r:id="rId7" imgW="3839157" imgH="1029064" progId="Word.Document.12">
                  <p:embed/>
                  <p:pic>
                    <p:nvPicPr>
                      <p:cNvPr id="0" name=""/>
                      <p:cNvPicPr/>
                      <p:nvPr/>
                    </p:nvPicPr>
                    <p:blipFill>
                      <a:blip r:embed="rId8"/>
                      <a:stretch>
                        <a:fillRect/>
                      </a:stretch>
                    </p:blipFill>
                    <p:spPr>
                      <a:xfrm>
                        <a:off x="508000" y="2466889"/>
                        <a:ext cx="8128000" cy="2178223"/>
                      </a:xfrm>
                      <a:prstGeom prst="rect">
                        <a:avLst/>
                      </a:prstGeom>
                    </p:spPr>
                  </p:pic>
                </p:oleObj>
              </mc:Fallback>
            </mc:AlternateContent>
          </a:graphicData>
        </a:graphic>
      </p:graphicFrame>
    </p:spTree>
    <p:extLst>
      <p:ext uri="{BB962C8B-B14F-4D97-AF65-F5344CB8AC3E}">
        <p14:creationId xmlns:p14="http://schemas.microsoft.com/office/powerpoint/2010/main" val="140678088"/>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句段点评</a:t>
            </a:r>
          </a:p>
        </p:txBody>
      </p:sp>
      <p:sp>
        <p:nvSpPr>
          <p:cNvPr id="11" name="矩形 10">
            <a:hlinkClick r:id="rId3" action="ppaction://hlinksldjump"/>
          </p:cNvPr>
          <p:cNvSpPr/>
          <p:nvPr/>
        </p:nvSpPr>
        <p:spPr>
          <a:xfrm>
            <a:off x="1542527"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多维探究</a:t>
            </a:r>
          </a:p>
        </p:txBody>
      </p:sp>
      <p:sp>
        <p:nvSpPr>
          <p:cNvPr id="12" name="矩形 11">
            <a:hlinkClick r:id="rId4" action="ppaction://hlinksldjump"/>
          </p:cNvPr>
          <p:cNvSpPr/>
          <p:nvPr/>
        </p:nvSpPr>
        <p:spPr>
          <a:xfrm>
            <a:off x="2618723"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结构图解</a:t>
            </a:r>
          </a:p>
        </p:txBody>
      </p:sp>
      <p:sp>
        <p:nvSpPr>
          <p:cNvPr id="14" name="矩形 13">
            <a:hlinkClick r:id="rId5" action="ppaction://hlinksldjump"/>
          </p:cNvPr>
          <p:cNvSpPr/>
          <p:nvPr/>
        </p:nvSpPr>
        <p:spPr>
          <a:xfrm>
            <a:off x="3699178"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审美鉴赏</a:t>
            </a:r>
          </a:p>
        </p:txBody>
      </p:sp>
      <p:sp>
        <p:nvSpPr>
          <p:cNvPr id="2" name="矩形 1"/>
          <p:cNvSpPr>
            <a:spLocks noChangeAspect="1"/>
          </p:cNvSpPr>
          <p:nvPr/>
        </p:nvSpPr>
        <p:spPr>
          <a:xfrm>
            <a:off x="508000" y="1207638"/>
            <a:ext cx="8128000" cy="5334922"/>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多种手法的综合运用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这是一篇学术论文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因此文章中用了一部分学术用语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自恋阶段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理想典型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引用了同领域的其他专家的观点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如弗洛伊德、马克斯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韦伯等。作者引用这些观点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增强了文章的可读性。通过与其他专家观点的比较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也可以突出自己的观点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更好地增强文章的可读性、可信度。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文章以假设的方式开头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突出母爱。作者说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如果不是一个仁慈的命运在保护婴儿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不让他感觉到离开母体的恐惧的话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那么在诞生的一刹那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婴儿就会感到极度的恐惧。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这个句子和后面的文章形成鲜明的对比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突出母爱的重要性。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运用比较的方式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说明父爱和母爱的不同。第</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段作者主要讲母爱的性质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而第</a:t>
            </a: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Times New Roman" panose="02020603050405020304" pitchFamily="18" charset="0"/>
                <a:cs typeface="Times New Roman" panose="02020603050405020304" pitchFamily="18" charset="0"/>
              </a:rPr>
              <a:t>两段则主要说明父爱的性质及其重要意义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这两相比较使母爱和父爱的特征更加明晰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在读者心中也更加深刻。</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002569870"/>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句段点评</a:t>
            </a:r>
          </a:p>
        </p:txBody>
      </p:sp>
      <p:sp>
        <p:nvSpPr>
          <p:cNvPr id="11" name="矩形 10">
            <a:hlinkClick r:id="rId3" action="ppaction://hlinksldjump"/>
          </p:cNvPr>
          <p:cNvSpPr/>
          <p:nvPr/>
        </p:nvSpPr>
        <p:spPr>
          <a:xfrm>
            <a:off x="1542527"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多维探究</a:t>
            </a:r>
          </a:p>
        </p:txBody>
      </p:sp>
      <p:sp>
        <p:nvSpPr>
          <p:cNvPr id="12" name="矩形 11">
            <a:hlinkClick r:id="rId4" action="ppaction://hlinksldjump"/>
          </p:cNvPr>
          <p:cNvSpPr/>
          <p:nvPr/>
        </p:nvSpPr>
        <p:spPr>
          <a:xfrm>
            <a:off x="2618723"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结构图解</a:t>
            </a:r>
          </a:p>
        </p:txBody>
      </p:sp>
      <p:sp>
        <p:nvSpPr>
          <p:cNvPr id="14" name="矩形 13">
            <a:hlinkClick r:id="rId5" action="ppaction://hlinksldjump"/>
          </p:cNvPr>
          <p:cNvSpPr/>
          <p:nvPr/>
        </p:nvSpPr>
        <p:spPr>
          <a:xfrm>
            <a:off x="3699178"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审美鉴赏</a:t>
            </a:r>
          </a:p>
        </p:txBody>
      </p:sp>
      <p:sp>
        <p:nvSpPr>
          <p:cNvPr id="2" name="矩形 1"/>
          <p:cNvSpPr>
            <a:spLocks noChangeAspect="1"/>
          </p:cNvSpPr>
          <p:nvPr/>
        </p:nvSpPr>
        <p:spPr>
          <a:xfrm>
            <a:off x="508000" y="2927398"/>
            <a:ext cx="8128000" cy="125720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运用总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分的论说方式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使文章的脉络更加清晰。如第</a:t>
            </a:r>
            <a:r>
              <a:rPr lang="en-US" altLang="zh-CN" sz="2200"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Times New Roman" panose="02020603050405020304" pitchFamily="18" charset="0"/>
                <a:cs typeface="Times New Roman" panose="02020603050405020304" pitchFamily="18" charset="0"/>
              </a:rPr>
              <a:t>段、第</a:t>
            </a:r>
            <a:r>
              <a:rPr lang="en-US" altLang="zh-CN" sz="2200" dirty="0">
                <a:solidFill>
                  <a:srgbClr val="000000"/>
                </a:solidFill>
                <a:latin typeface="Times New Roman" panose="02020603050405020304" pitchFamily="18" charset="0"/>
                <a:cs typeface="Times New Roman" panose="02020603050405020304" pitchFamily="18" charset="0"/>
              </a:rPr>
              <a:t>9</a:t>
            </a:r>
            <a:r>
              <a:rPr lang="zh-CN" altLang="zh-CN" sz="2200" dirty="0">
                <a:solidFill>
                  <a:srgbClr val="000000"/>
                </a:solidFill>
                <a:latin typeface="Times New Roman" panose="02020603050405020304" pitchFamily="18" charset="0"/>
                <a:cs typeface="Times New Roman" panose="02020603050405020304" pitchFamily="18" charset="0"/>
              </a:rPr>
              <a:t>段都是采用先总说再分说的方法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即开头第一句都是本段的中心句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后面再加以详细说明。</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280615859"/>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美文品读</a:t>
            </a:r>
          </a:p>
        </p:txBody>
      </p:sp>
      <p:sp>
        <p:nvSpPr>
          <p:cNvPr id="11" name="矩形 10">
            <a:hlinkClick r:id="rId3" action="ppaction://hlinksldjump"/>
          </p:cNvPr>
          <p:cNvSpPr/>
          <p:nvPr/>
        </p:nvSpPr>
        <p:spPr>
          <a:xfrm>
            <a:off x="1542527"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素材积累</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178835"/>
            <a:ext cx="8128000" cy="5726119"/>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在女儿婚礼上的讲话</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贾平凹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我二十七岁有了女儿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多少个艰辛和忙乱的日子里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总盼望着孩子长大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她就是长不大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但突然间她长大了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有了漂亮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有了健康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有了知识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今天又做了幸福的新娘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我的前半生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写下了百余部作品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而让我感到最温暖的也最牵肠挂肚和最有压力的作品就是贾浅。她诞生于爱中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成长于爱中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是我的淘气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是我的贴心小棉袄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也是我的朋友。我没有男孩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一直把她当男孩看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贾氏家族也一直把她当作希望之花。我是从困苦境域里一步步走过来的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我发誓不让我的孩子像我过去那样地贫穷和坎坷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但要在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长安居大不易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我要求她自强不息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又必须善良、宽容。二十多年里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我或许对她粗暴呵斥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或许对她无为而治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贾浅无疑是做到了这一点。当年我的父亲为我而欣慰过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今天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贾浅也让我有了做父亲的欣慰。因此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我祝福我的孩子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也感谢我的孩子。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428481823"/>
      </p:ext>
    </p:extLst>
  </p:cSld>
  <p:clrMapOvr>
    <a:masterClrMapping/>
  </p:clrMapOvr>
  <p:transition spd="slow">
    <p:pull dir="ld"/>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美文品读</a:t>
            </a:r>
          </a:p>
        </p:txBody>
      </p:sp>
      <p:sp>
        <p:nvSpPr>
          <p:cNvPr id="11" name="矩形 10">
            <a:hlinkClick r:id="rId3" action="ppaction://hlinksldjump"/>
          </p:cNvPr>
          <p:cNvSpPr/>
          <p:nvPr/>
        </p:nvSpPr>
        <p:spPr>
          <a:xfrm>
            <a:off x="1542527"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素材积累</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07638"/>
            <a:ext cx="8128000" cy="531985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女大当嫁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这几年里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随着孩子年龄的增长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我和她的母亲对孩子越发感情复杂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一方面是她将要离开我们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一方面是迎接她的又是怎样的一个未来。我们祈祷着她能受到爱神的光顾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觅寻到她的意中人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获得她应该有的幸福。终于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在今天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她寻到了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于是我们把她交给了一个优秀的俊朗的贾少龙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我们两家大人都是从乡下来到城里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虽然一个原籍在陕北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一个原籍在陕南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偏偏都姓贾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这就是神的旨意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是天定的良缘。两个孩子生活在富裕的年代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但他们没有染上浮华习气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成长于社会变型时期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他们依然纯真清明。他们是阳光的、进步的青年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他们的结合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会使以后的日子快乐、灿烂</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在这庄严而热烈的婚礼上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作为父母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我们向两个孩子说三句话。</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第一句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是一副对联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一等人忠臣孝子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两件事读书耕田。做对国家有用的人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做对家庭有责任的人。好读书能受用一生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认真工作就一辈子有饭吃。</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34876240"/>
      </p:ext>
    </p:extLst>
  </p:cSld>
  <p:clrMapOvr>
    <a:masterClrMapping/>
  </p:clrMapOvr>
  <p:transition spd="slow">
    <p:pull dir="ld"/>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2318000"/>
            <a:ext cx="8128000" cy="247599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父母与孩子之间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有一种无法割舍的亲情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叫作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。这种情感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不受时间、环境的限制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不需要契约、合同的约束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更不需要金钱、权势的维系。它发自天然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来自本性。但是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如果我们抛开这种感性的认识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听一听心理学家、哲学家的见解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也许更有意义。本文是一篇哲学随笔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作者站在理性的高度来审视父母与孩子之间的这份真情。</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689121501"/>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美文品读</a:t>
            </a:r>
          </a:p>
        </p:txBody>
      </p:sp>
      <p:sp>
        <p:nvSpPr>
          <p:cNvPr id="11" name="矩形 10">
            <a:hlinkClick r:id="rId3" action="ppaction://hlinksldjump"/>
          </p:cNvPr>
          <p:cNvSpPr/>
          <p:nvPr/>
        </p:nvSpPr>
        <p:spPr>
          <a:xfrm>
            <a:off x="1542527"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素材积累</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948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第二句话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仍是一句老话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浴不必江海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要之去垢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马不必骐骥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要之善走。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做普通人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干正经事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可以爱小零钱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但必须有大胸怀。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第三句话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还是老话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心系一处。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在往后的岁月里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要创造、培养、磨合、建设、维护、完善你们自己的婚姻。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今天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我万分感激着爱神的来临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它在天空星界、江河大地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也在这大厅里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我祈求着它永远地关照着两个孩子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我也万分感激着从四面八方赶来参加婚礼的各行各业的亲戚朋友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在十几年、几十年的岁月中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你们曾经关注、支持、帮助过我的写作、身体和生活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你们是我最尊重和铭记的人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我也希望你们在以后的岁月里关照、爱护、提携两个孩子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我拜托大家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向大家鞠躬</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摘自《读者》</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957741552"/>
      </p:ext>
    </p:extLst>
  </p:cSld>
  <p:clrMapOvr>
    <a:masterClrMapping/>
  </p:clrMapOvr>
  <p:transition spd="slow">
    <p:pull dir="ld"/>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美文品读</a:t>
            </a:r>
          </a:p>
        </p:txBody>
      </p:sp>
      <p:sp>
        <p:nvSpPr>
          <p:cNvPr id="11" name="矩形 10">
            <a:hlinkClick r:id="rId3" action="ppaction://hlinksldjump"/>
          </p:cNvPr>
          <p:cNvSpPr/>
          <p:nvPr/>
        </p:nvSpPr>
        <p:spPr>
          <a:xfrm>
            <a:off x="1542527"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素材积累</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318000"/>
            <a:ext cx="8128000" cy="2475999"/>
          </a:xfrm>
          <a:prstGeom prst="rect">
            <a:avLst/>
          </a:prstGeom>
        </p:spPr>
        <p:txBody>
          <a:bodyPr>
            <a:spAutoFit/>
          </a:bodyPr>
          <a:lstStyle/>
          <a:p>
            <a:pPr indent="2540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方正艺黑简体" panose="03000509000000000000" pitchFamily="65" charset="-122"/>
                <a:cs typeface="Times New Roman" panose="02020603050405020304" pitchFamily="18" charset="0"/>
              </a:rPr>
              <a:t>品读提示</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这是一篇难得的表达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亲子关系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和谐通达的好文章。在日益世俗化的社会里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一个父亲能表达出来的对女儿的诚挚的爱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莫过于这篇简短而浓缩的文字了。在庄严的婚礼上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作者满怀深情地送孩子三句话。这三句话字字千钧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情真意切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感人至深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令人为之动容。中华民族的传统美德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人类文明进步的价值观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浓缩其中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给人以启迪和教益。</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815153830"/>
      </p:ext>
    </p:extLst>
  </p:cSld>
  <p:clrMapOvr>
    <a:masterClrMapping/>
  </p:clrMapOvr>
  <p:transition spd="slow">
    <p:pull dir="ld"/>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美文品读</a:t>
            </a:r>
          </a:p>
        </p:txBody>
      </p:sp>
      <p:sp>
        <p:nvSpPr>
          <p:cNvPr id="11" name="矩形 10">
            <a:hlinkClick r:id="rId3" action="ppaction://hlinksldjump"/>
          </p:cNvPr>
          <p:cNvSpPr/>
          <p:nvPr/>
        </p:nvSpPr>
        <p:spPr>
          <a:xfrm>
            <a:off x="1542527"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素材积累</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2107334"/>
            <a:ext cx="8128000" cy="2897332"/>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我最好的一场戏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周星驰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母亲与父亲离异那一年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我才七岁。我和姐姐周文姬、妹妹周星霞一同判给了母亲凌宝儿。</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a:t>
            </a:r>
            <a:r>
              <a:rPr lang="en-US" altLang="zh-CN" sz="2200" dirty="0">
                <a:solidFill>
                  <a:srgbClr val="000000"/>
                </a:solidFill>
                <a:latin typeface="Times New Roman" panose="02020603050405020304" pitchFamily="18" charset="0"/>
                <a:cs typeface="Times New Roman" panose="02020603050405020304" pitchFamily="18" charset="0"/>
              </a:rPr>
              <a:t>1968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年的香港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母亲带着我们三个孩子讨生活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其艰难可想而知。为了维持生活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母亲一人打了两份工。令人欣慰的是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孩子们都乖巧懂事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尤其是我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成绩十分优秀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最得母亲钟爱。</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556799273"/>
      </p:ext>
    </p:extLst>
  </p:cSld>
  <p:clrMapOvr>
    <a:masterClrMapping/>
  </p:clrMapOvr>
  <p:transition spd="slow">
    <p:pull dir="ld"/>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美文品读</a:t>
            </a:r>
          </a:p>
        </p:txBody>
      </p:sp>
      <p:sp>
        <p:nvSpPr>
          <p:cNvPr id="11" name="矩形 10">
            <a:hlinkClick r:id="rId3" action="ppaction://hlinksldjump"/>
          </p:cNvPr>
          <p:cNvSpPr/>
          <p:nvPr/>
        </p:nvSpPr>
        <p:spPr>
          <a:xfrm>
            <a:off x="1542527"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素材积累</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三个孩子都正在长身体的时候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所以不管多么困难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每个星期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母亲都要称点肉或买尾鱼给孩子们加餐。或许是平时太娇惯了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或许是难得吃上一回鱼、肉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菜一上桌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我就把菜端到自己的身边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专拣好的吃。姐姐、妹妹却懂事得很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从不和我争。但是我的饭量很小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吃了几口就吃不下去了。然后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我就开始胡闹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总还要夹两筷子放到嘴里嚼两下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再吐到碟子里。我嚼过了的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姐姐、妹妹哪还肯吃呢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为了不浪费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母亲只好自己吃。为这事母亲没少批评我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但是一点作用都没有。好在我别的方面表现都很好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日子久了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母亲就</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520555218"/>
      </p:ext>
    </p:extLst>
  </p:cSld>
  <p:clrMapOvr>
    <a:masterClrMapping/>
  </p:clrMapOvr>
  <p:transition spd="slow">
    <p:pull dir="ld"/>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美文品读</a:t>
            </a:r>
          </a:p>
        </p:txBody>
      </p:sp>
      <p:sp>
        <p:nvSpPr>
          <p:cNvPr id="11" name="矩形 10">
            <a:hlinkClick r:id="rId3" action="ppaction://hlinksldjump"/>
          </p:cNvPr>
          <p:cNvSpPr/>
          <p:nvPr/>
        </p:nvSpPr>
        <p:spPr>
          <a:xfrm>
            <a:off x="1542527"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素材积累</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05319"/>
            <a:ext cx="8128000" cy="537377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可是有一次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母亲生气了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狠狠地教训了我一顿。那一次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母亲两个月没发工资了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好不容易从娘家弄来了一些钱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买了几只鸡腿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烧得金黄喷香。菜刚上桌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我就小猴似的爬上桌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用手抓起一只鸡腿啃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还一边冲着姐姐、妹妹做鬼脸。一不小心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手一滑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鸡腿掉地上了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沾满了尘土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落在了一摊鸡屎旁边。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母亲又是生气又是心疼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买这几只鸡腿容易吗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再想想我平时的顽皮表现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母亲决定这次要好好教训我。她取过一根桑树条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狠狠地抽了我十几下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让你顽皮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让你不知珍惜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直到姐姐、妹妹扑过来把我护在身体下面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母亲才放下桑树条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搂着我们三个人痛哭。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哭了好一会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才开始吃饭。母亲把鸡腿捡了起来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用开水冲洗一下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自己吃了。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那天晚上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母亲抚着我身上的伤痕问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还疼吗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不疼了。</a:t>
            </a:r>
            <a:r>
              <a:rPr lang="en-US"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024294446"/>
      </p:ext>
    </p:extLst>
  </p:cSld>
  <p:clrMapOvr>
    <a:masterClrMapping/>
  </p:clrMapOvr>
  <p:transition spd="slow">
    <p:pull dir="ld"/>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美文品读</a:t>
            </a:r>
          </a:p>
        </p:txBody>
      </p:sp>
      <p:sp>
        <p:nvSpPr>
          <p:cNvPr id="11" name="矩形 10">
            <a:hlinkClick r:id="rId3" action="ppaction://hlinksldjump"/>
          </p:cNvPr>
          <p:cNvSpPr/>
          <p:nvPr/>
        </p:nvSpPr>
        <p:spPr>
          <a:xfrm>
            <a:off x="1542527"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素材积累</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206373"/>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下次还调皮吗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黑暗中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我嘻嘻地笑着说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睡吧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妈。明天我还要上课呢。</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多年后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我和母亲做客凤凰卫视时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又说起了这件往事。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那时他可真是顽皮啊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全不知道这饭菜来得多不容易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一点也不珍惜。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母亲的笑容慈祥。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妈妈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我懂得珍惜。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我接过话茬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声音开始哽咽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您想想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我要不是把鸡腿弄到地上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您会舍得吃吗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那几年里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有什么好吃的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您全给了我们三个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您成天就吃咸菜啊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我们就想出这办法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我把食物嚼得不像样后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我们就有借口不吃了。只有这样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您才会吃啊</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听着这话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母亲情绪变得激动起来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我早该想到。你样样乖巧懂事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怎么偏偏吃饭这么顽皮呢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母亲哽咽着掏出手绢擦眼睛。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我挂着两行泪水满面微笑。在亿万电视观众面前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我们母子抱在了一起。无数的观众也在这一刻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流下泪来。</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214173379"/>
      </p:ext>
    </p:extLst>
  </p:cSld>
  <p:clrMapOvr>
    <a:masterClrMapping/>
  </p:clrMapOvr>
  <p:transition spd="slow">
    <p:pull dir="ld"/>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美文品读</a:t>
            </a:r>
          </a:p>
        </p:txBody>
      </p:sp>
      <p:sp>
        <p:nvSpPr>
          <p:cNvPr id="11" name="矩形 10">
            <a:hlinkClick r:id="rId3" action="ppaction://hlinksldjump"/>
          </p:cNvPr>
          <p:cNvSpPr/>
          <p:nvPr/>
        </p:nvSpPr>
        <p:spPr>
          <a:xfrm>
            <a:off x="1542527"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素材积累</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97936"/>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虽然我演戏无数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但是我要说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我最好的戏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是在七岁那年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演绎了一份血浓于水骨肉连心的挚爱亲情。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唯一的观众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是我的母亲。</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540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方正艺黑简体" panose="03000509000000000000" pitchFamily="65" charset="-122"/>
                <a:cs typeface="Times New Roman" panose="02020603050405020304" pitchFamily="18" charset="0"/>
              </a:rPr>
              <a:t>品读提示</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看了很多周星驰的戏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无厘头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搞笑之极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娱乐至极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有时候又让人的心酸酸的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说不上是想哭还是想笑。《喜剧之王》《大话西游》《长江七号》几乎每一部片子都是如此。周星驰</a:t>
            </a: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岁时的故事是真的吗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以周星驰娱乐一切的表演天分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我们有理由怀疑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但我们不能怀疑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因为与他演对手戏的是他的母亲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是天下千千万万在子女面前从不演戏、从不娱乐的母亲中的一员。母爱从来不会表演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爱母亲亦无须演绎。</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666377855"/>
      </p:ext>
    </p:extLst>
  </p:cSld>
  <p:clrMapOvr>
    <a:masterClrMapping/>
  </p:clrMapOvr>
  <p:transition spd="slow">
    <p:pull dir="ld"/>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美文品读</a:t>
            </a:r>
          </a:p>
        </p:txBody>
      </p:sp>
      <p:sp>
        <p:nvSpPr>
          <p:cNvPr id="18" name="矩形 17">
            <a:hlinkClick r:id="rId3" action="ppaction://hlinksldjump"/>
          </p:cNvPr>
          <p:cNvSpPr/>
          <p:nvPr/>
        </p:nvSpPr>
        <p:spPr>
          <a:xfrm>
            <a:off x="1542527"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素材积累</a:t>
            </a:r>
          </a:p>
        </p:txBody>
      </p:sp>
      <p:sp>
        <p:nvSpPr>
          <p:cNvPr id="2" name="矩形 1"/>
          <p:cNvSpPr>
            <a:spLocks noChangeAspect="1"/>
          </p:cNvSpPr>
          <p:nvPr/>
        </p:nvSpPr>
        <p:spPr>
          <a:xfrm>
            <a:off x="508000" y="2513599"/>
            <a:ext cx="8128000" cy="208480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父母的爱是天地间最伟大的爱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自从我们呱呱坠地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来到这个世界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父母就开始爱着我们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直到永远。父母的爱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是一种对儿女天生的爱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自然的爱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犹如天降甘霖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沛然而莫之能御。能够维护生命之最古老、最原始、最伟大、最美妙的力量莫过于父母对我们的爱。以下材料可用于与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有关的作文中。</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996964954"/>
      </p:ext>
    </p:extLst>
  </p:cSld>
  <p:clrMapOvr>
    <a:masterClrMapping/>
  </p:clrMapOvr>
  <p:transition spd="slow">
    <p:pull dir="ld"/>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美文品读</a:t>
            </a:r>
          </a:p>
        </p:txBody>
      </p:sp>
      <p:sp>
        <p:nvSpPr>
          <p:cNvPr id="18" name="矩形 17">
            <a:hlinkClick r:id="rId3" action="ppaction://hlinksldjump"/>
          </p:cNvPr>
          <p:cNvSpPr/>
          <p:nvPr/>
        </p:nvSpPr>
        <p:spPr>
          <a:xfrm>
            <a:off x="1542527"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素材积累</a:t>
            </a:r>
          </a:p>
        </p:txBody>
      </p:sp>
      <p:sp>
        <p:nvSpPr>
          <p:cNvPr id="2" name="矩形 1"/>
          <p:cNvSpPr>
            <a:spLocks noChangeAspect="1"/>
          </p:cNvSpPr>
          <p:nvPr/>
        </p:nvSpPr>
        <p:spPr>
          <a:xfrm>
            <a:off x="508000" y="1302338"/>
            <a:ext cx="8128000" cy="450732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NEU-BZ-S9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几十年来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诺贝尔奖的得主中犹太人所占的比例远高于其他民族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犹太人在智力取向活动中的优势为全世界所公认。研究发现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犹太人的聪慧除了遗传之外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还与家庭的教育有很大的关系。据说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在犹太人家里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孩子稍微懂事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妈妈就会翻开《圣经》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滴一点蜂蜜在上面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然后叫孩子去吻《圣经》上的蜂蜜。这个仪式的用意是告诉孩子书本是甜的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让孩子在最初接触书时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就留下非常美好的印象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从而一生都喜欢书。犹太人家庭还有一个世代相传的习惯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那就是书橱要放在床头。如果放在床尾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就会被认为是对书的不敬。这些习惯都使得他们成为一个爱书的民族。联合国教科文组织的一次调查表明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在以犹太人为主要人口的以色列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每年人均读书的比例超过世界上任何一个国家。</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763729349"/>
      </p:ext>
    </p:extLst>
  </p:cSld>
  <p:clrMapOvr>
    <a:masterClrMapping/>
  </p:clrMapOvr>
  <p:transition spd="slow">
    <p:pull dir="ld"/>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美文品读</a:t>
            </a:r>
          </a:p>
        </p:txBody>
      </p:sp>
      <p:sp>
        <p:nvSpPr>
          <p:cNvPr id="18" name="矩形 17">
            <a:hlinkClick r:id="rId3" action="ppaction://hlinksldjump"/>
          </p:cNvPr>
          <p:cNvSpPr/>
          <p:nvPr/>
        </p:nvSpPr>
        <p:spPr>
          <a:xfrm>
            <a:off x="1542527"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素材积累</a:t>
            </a:r>
          </a:p>
        </p:txBody>
      </p:sp>
      <p:sp>
        <p:nvSpPr>
          <p:cNvPr id="2" name="矩形 1"/>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NEU-BZ-S9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溺爱是一种不负责任的爱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与溺爱相对应的是真爱。真爱是尊重孩子独立的爱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拥有真爱的父母懂得在孩子不同的成长阶段满足他们不同的成长需求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拥有真爱的父母懂得放手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接受并乐于看到孩子的自我独立和自我成长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为孩子的前途着想。只要对孩子前途有益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就应该鼓励孩子努力去做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哪怕这样做需要自己做出许多牺牲。要把对孩子的爱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藏在心灵深处。最著名的例子就是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德国汉堡的一个富豪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竟拿出</a:t>
            </a:r>
            <a:r>
              <a:rPr lang="en-US" altLang="zh-CN" sz="2200" dirty="0">
                <a:solidFill>
                  <a:srgbClr val="000000"/>
                </a:solidFill>
                <a:latin typeface="Times New Roman" panose="02020603050405020304" pitchFamily="18" charset="0"/>
                <a:cs typeface="Times New Roman" panose="02020603050405020304" pitchFamily="18" charset="0"/>
              </a:rPr>
              <a:t>2.5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欧元给他的儿子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要他儿子做一次时间至少是一个月的外出旅行。结果他的儿子在外面待了</a:t>
            </a:r>
            <a:r>
              <a:rPr lang="en-US" altLang="zh-CN" sz="2200" dirty="0">
                <a:solidFill>
                  <a:srgbClr val="000000"/>
                </a:solidFill>
                <a:latin typeface="Times New Roman" panose="02020603050405020304" pitchFamily="18" charset="0"/>
                <a:cs typeface="Times New Roman" panose="02020603050405020304" pitchFamily="18" charset="0"/>
              </a:rPr>
              <a:t>40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天。在这段时间里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他的儿子饱经磨难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终于明白了许多人生道理。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796207501"/>
      </p:ext>
    </p:extLst>
  </p:cSld>
  <p:clrMapOvr>
    <a:masterClrMapping/>
  </p:clrMapOvr>
  <p:transition spd="slow">
    <p:pull dir="ld"/>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新</a:t>
            </a:r>
            <a:r>
              <a:rPr lang="zh-CN" altLang="en-US" sz="1400" dirty="0" smtClean="0">
                <a:solidFill>
                  <a:schemeClr val="bg1"/>
                </a:solidFill>
                <a:latin typeface="微软雅黑" panose="020B0503020204020204" pitchFamily="34" charset="-122"/>
                <a:ea typeface="微软雅黑" panose="020B0503020204020204" pitchFamily="34" charset="-122"/>
              </a:rPr>
              <a:t>课助读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542527"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自主梳理</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708603"/>
            <a:ext cx="8128000" cy="369479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本文节选自弗罗姆所著的《爱的艺术》。这是一部以精神分析的方法研究和阐述爱的艺术的理论专著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被誉为当代爱的艺术理论专著中最著名的作品之一。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弗罗姆认为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爱是一种主动的能力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因而它像其他艺术一样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是可以而且应该学习的。只有学会爱的艺术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才能够爱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并且才能获得别人的爱。本文不是简单的关于父爱与母爱的颂歌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而是为了构建健康、成熟的灵魂而对父爱与母爱以及孩子的发展进行的剖析。弗罗姆对于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的理解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是基于人道主义立场的。他将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放到人类存在的本质的高度去对待与认识。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98443375"/>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3"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新</a:t>
            </a:r>
            <a:r>
              <a:rPr lang="zh-CN" altLang="en-US" sz="1400" dirty="0" smtClean="0">
                <a:solidFill>
                  <a:schemeClr val="bg1"/>
                </a:solidFill>
                <a:latin typeface="微软雅黑" panose="020B0503020204020204" pitchFamily="34" charset="-122"/>
                <a:ea typeface="微软雅黑" panose="020B0503020204020204" pitchFamily="34" charset="-122"/>
              </a:rPr>
              <a:t>课助读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4" action="ppaction://hlinksldjump"/>
          </p:cNvPr>
          <p:cNvSpPr/>
          <p:nvPr/>
        </p:nvSpPr>
        <p:spPr>
          <a:xfrm>
            <a:off x="1542527"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自主梳理</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3827980"/>
            <a:ext cx="8128000" cy="125720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NEU-BZ-S92"/>
                <a:ea typeface="NEU-BZ-S9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弗罗姆</a:t>
            </a:r>
            <a:r>
              <a:rPr lang="en-US" altLang="zh-CN" sz="2200" dirty="0">
                <a:solidFill>
                  <a:srgbClr val="000000"/>
                </a:solidFill>
                <a:latin typeface="Times New Roman" panose="02020603050405020304" pitchFamily="18" charset="0"/>
                <a:cs typeface="Times New Roman" panose="02020603050405020304" pitchFamily="18" charset="0"/>
              </a:rPr>
              <a:t>(1900—1980),20</a:t>
            </a:r>
            <a:r>
              <a:rPr lang="zh-CN" altLang="zh-CN" sz="2200" dirty="0">
                <a:solidFill>
                  <a:srgbClr val="000000"/>
                </a:solidFill>
                <a:latin typeface="Times New Roman" panose="02020603050405020304" pitchFamily="18" charset="0"/>
                <a:cs typeface="Times New Roman" panose="02020603050405020304" pitchFamily="18" charset="0"/>
              </a:rPr>
              <a:t>世纪美国著名心理学家和哲学家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是新精神分析学派的代表人物之一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对精神分析的发展做出了重要贡献。代表作有《爱的艺术》《逃避自由》《自我的追寻》等。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noChangeAspect="1"/>
          </p:cNvGraphicFramePr>
          <p:nvPr>
            <p:extLst>
              <p:ext uri="{D42A27DB-BD31-4B8C-83A1-F6EECF244321}">
                <p14:modId xmlns:p14="http://schemas.microsoft.com/office/powerpoint/2010/main" val="2545158101"/>
              </p:ext>
            </p:extLst>
          </p:nvPr>
        </p:nvGraphicFramePr>
        <p:xfrm>
          <a:off x="508000" y="1523724"/>
          <a:ext cx="8128000" cy="2097548"/>
        </p:xfrm>
        <a:graphic>
          <a:graphicData uri="http://schemas.openxmlformats.org/presentationml/2006/ole">
            <mc:AlternateContent xmlns:mc="http://schemas.openxmlformats.org/markup-compatibility/2006">
              <mc:Choice xmlns:v="urn:schemas-microsoft-com:vml" Requires="v">
                <p:oleObj spid="_x0000_s1034" name="文档" r:id="rId5" imgW="3839157" imgH="990897" progId="Word.Document.12">
                  <p:embed/>
                </p:oleObj>
              </mc:Choice>
              <mc:Fallback>
                <p:oleObj name="文档" r:id="rId5" imgW="3839157" imgH="990897" progId="Word.Document.12">
                  <p:embed/>
                  <p:pic>
                    <p:nvPicPr>
                      <p:cNvPr id="0" name=""/>
                      <p:cNvPicPr/>
                      <p:nvPr/>
                    </p:nvPicPr>
                    <p:blipFill>
                      <a:blip r:embed="rId6"/>
                      <a:stretch>
                        <a:fillRect/>
                      </a:stretch>
                    </p:blipFill>
                    <p:spPr>
                      <a:xfrm>
                        <a:off x="508000" y="1523724"/>
                        <a:ext cx="8128000" cy="2097548"/>
                      </a:xfrm>
                      <a:prstGeom prst="rect">
                        <a:avLst/>
                      </a:prstGeom>
                    </p:spPr>
                  </p:pic>
                </p:oleObj>
              </mc:Fallback>
            </mc:AlternateContent>
          </a:graphicData>
        </a:graphic>
      </p:graphicFrame>
    </p:spTree>
    <p:extLst>
      <p:ext uri="{BB962C8B-B14F-4D97-AF65-F5344CB8AC3E}">
        <p14:creationId xmlns:p14="http://schemas.microsoft.com/office/powerpoint/2010/main" val="3091181126"/>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3"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新课助读</a:t>
            </a:r>
          </a:p>
        </p:txBody>
      </p:sp>
      <p:sp>
        <p:nvSpPr>
          <p:cNvPr id="5" name="矩形 4">
            <a:hlinkClick r:id="rId4" action="ppaction://hlinksldjump"/>
          </p:cNvPr>
          <p:cNvSpPr/>
          <p:nvPr/>
        </p:nvSpPr>
        <p:spPr>
          <a:xfrm>
            <a:off x="1542527"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自主梳理</a:t>
            </a:r>
          </a:p>
        </p:txBody>
      </p:sp>
      <p:sp>
        <p:nvSpPr>
          <p:cNvPr id="2" name="矩形 1"/>
          <p:cNvSpPr>
            <a:spLocks noChangeAspect="1"/>
          </p:cNvSpPr>
          <p:nvPr/>
        </p:nvSpPr>
        <p:spPr>
          <a:xfrm>
            <a:off x="508000" y="1628800"/>
            <a:ext cx="1591782" cy="498598"/>
          </a:xfrm>
          <a:prstGeom prst="rect">
            <a:avLst/>
          </a:prstGeom>
        </p:spPr>
        <p:txBody>
          <a:bodyPr wrap="none">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字音</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3457407966"/>
              </p:ext>
            </p:extLst>
          </p:nvPr>
        </p:nvGraphicFramePr>
        <p:xfrm>
          <a:off x="508000" y="2257673"/>
          <a:ext cx="8128000" cy="2971527"/>
        </p:xfrm>
        <a:graphic>
          <a:graphicData uri="http://schemas.openxmlformats.org/presentationml/2006/ole">
            <mc:AlternateContent xmlns:mc="http://schemas.openxmlformats.org/markup-compatibility/2006">
              <mc:Choice xmlns:v="urn:schemas-microsoft-com:vml" Requires="v">
                <p:oleObj spid="_x0000_s2057" name="文档" r:id="rId5" imgW="3839157" imgH="1403170" progId="Word.Document.12">
                  <p:embed/>
                </p:oleObj>
              </mc:Choice>
              <mc:Fallback>
                <p:oleObj name="文档" r:id="rId5" imgW="3839157" imgH="1403170" progId="Word.Document.12">
                  <p:embed/>
                  <p:pic>
                    <p:nvPicPr>
                      <p:cNvPr id="0" name=""/>
                      <p:cNvPicPr/>
                      <p:nvPr/>
                    </p:nvPicPr>
                    <p:blipFill>
                      <a:blip r:embed="rId6"/>
                      <a:stretch>
                        <a:fillRect/>
                      </a:stretch>
                    </p:blipFill>
                    <p:spPr>
                      <a:xfrm>
                        <a:off x="508000" y="2257673"/>
                        <a:ext cx="8128000" cy="2971527"/>
                      </a:xfrm>
                      <a:prstGeom prst="rect">
                        <a:avLst/>
                      </a:prstGeom>
                    </p:spPr>
                  </p:pic>
                </p:oleObj>
              </mc:Fallback>
            </mc:AlternateContent>
          </a:graphicData>
        </a:graphic>
      </p:graphicFrame>
    </p:spTree>
    <p:extLst>
      <p:ext uri="{BB962C8B-B14F-4D97-AF65-F5344CB8AC3E}">
        <p14:creationId xmlns:p14="http://schemas.microsoft.com/office/powerpoint/2010/main" val="2641058979"/>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3"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新课助读</a:t>
            </a:r>
          </a:p>
        </p:txBody>
      </p:sp>
      <p:sp>
        <p:nvSpPr>
          <p:cNvPr id="5" name="矩形 4">
            <a:hlinkClick r:id="rId4" action="ppaction://hlinksldjump"/>
          </p:cNvPr>
          <p:cNvSpPr/>
          <p:nvPr/>
        </p:nvSpPr>
        <p:spPr>
          <a:xfrm>
            <a:off x="1542527"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自主梳理</a:t>
            </a:r>
          </a:p>
        </p:txBody>
      </p:sp>
      <p:sp>
        <p:nvSpPr>
          <p:cNvPr id="2" name="矩形 1"/>
          <p:cNvSpPr>
            <a:spLocks noChangeAspect="1"/>
          </p:cNvSpPr>
          <p:nvPr/>
        </p:nvSpPr>
        <p:spPr>
          <a:xfrm>
            <a:off x="508000" y="1700808"/>
            <a:ext cx="1591782" cy="498598"/>
          </a:xfrm>
          <a:prstGeom prst="rect">
            <a:avLst/>
          </a:prstGeom>
        </p:spPr>
        <p:txBody>
          <a:bodyPr wrap="none">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写</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汉字</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345914293"/>
              </p:ext>
            </p:extLst>
          </p:nvPr>
        </p:nvGraphicFramePr>
        <p:xfrm>
          <a:off x="508000" y="2276872"/>
          <a:ext cx="8128000" cy="2998419"/>
        </p:xfrm>
        <a:graphic>
          <a:graphicData uri="http://schemas.openxmlformats.org/presentationml/2006/ole">
            <mc:AlternateContent xmlns:mc="http://schemas.openxmlformats.org/markup-compatibility/2006">
              <mc:Choice xmlns:v="urn:schemas-microsoft-com:vml" Requires="v">
                <p:oleObj spid="_x0000_s3081" name="文档" r:id="rId5" imgW="3839157" imgH="1415773" progId="Word.Document.12">
                  <p:embed/>
                </p:oleObj>
              </mc:Choice>
              <mc:Fallback>
                <p:oleObj name="文档" r:id="rId5" imgW="3839157" imgH="1415773" progId="Word.Document.12">
                  <p:embed/>
                  <p:pic>
                    <p:nvPicPr>
                      <p:cNvPr id="0" name=""/>
                      <p:cNvPicPr/>
                      <p:nvPr/>
                    </p:nvPicPr>
                    <p:blipFill>
                      <a:blip r:embed="rId6"/>
                      <a:stretch>
                        <a:fillRect/>
                      </a:stretch>
                    </p:blipFill>
                    <p:spPr>
                      <a:xfrm>
                        <a:off x="508000" y="2276872"/>
                        <a:ext cx="8128000" cy="2998419"/>
                      </a:xfrm>
                      <a:prstGeom prst="rect">
                        <a:avLst/>
                      </a:prstGeom>
                    </p:spPr>
                  </p:pic>
                </p:oleObj>
              </mc:Fallback>
            </mc:AlternateContent>
          </a:graphicData>
        </a:graphic>
      </p:graphicFrame>
    </p:spTree>
    <p:extLst>
      <p:ext uri="{BB962C8B-B14F-4D97-AF65-F5344CB8AC3E}">
        <p14:creationId xmlns:p14="http://schemas.microsoft.com/office/powerpoint/2010/main" val="592488117"/>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新课助读</a:t>
            </a:r>
          </a:p>
        </p:txBody>
      </p:sp>
      <p:sp>
        <p:nvSpPr>
          <p:cNvPr id="5" name="矩形 4">
            <a:hlinkClick r:id="rId3" action="ppaction://hlinksldjump"/>
          </p:cNvPr>
          <p:cNvSpPr/>
          <p:nvPr/>
        </p:nvSpPr>
        <p:spPr>
          <a:xfrm>
            <a:off x="1542527"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自主梳理</a:t>
            </a:r>
          </a:p>
        </p:txBody>
      </p:sp>
      <p:sp>
        <p:nvSpPr>
          <p:cNvPr id="2" name="矩形 1"/>
          <p:cNvSpPr>
            <a:spLocks noChangeAspect="1"/>
          </p:cNvSpPr>
          <p:nvPr/>
        </p:nvSpPr>
        <p:spPr>
          <a:xfrm>
            <a:off x="508000" y="1899040"/>
            <a:ext cx="8128000" cy="331392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解词义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一刹那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极短的时间。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罪孽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应受到报应的罪恶。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简而言之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概括起来说。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渊源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比喻事物的本源。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节外生枝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比喻在问题之外又岔出了新的问题。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归根结蒂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归结到根本上。</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咄咄逼人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形容气势汹汹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盛气凌人。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587185629"/>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新课助读</a:t>
            </a:r>
          </a:p>
        </p:txBody>
      </p:sp>
      <p:sp>
        <p:nvSpPr>
          <p:cNvPr id="5" name="矩形 4">
            <a:hlinkClick r:id="rId3" action="ppaction://hlinksldjump"/>
          </p:cNvPr>
          <p:cNvSpPr/>
          <p:nvPr/>
        </p:nvSpPr>
        <p:spPr>
          <a:xfrm>
            <a:off x="1542527"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自主梳理</a:t>
            </a:r>
          </a:p>
        </p:txBody>
      </p:sp>
      <p:sp>
        <p:nvSpPr>
          <p:cNvPr id="2" name="矩形 1"/>
          <p:cNvSpPr>
            <a:spLocks noChangeAspect="1"/>
          </p:cNvSpPr>
          <p:nvPr/>
        </p:nvSpPr>
        <p:spPr>
          <a:xfrm>
            <a:off x="508000" y="1708603"/>
            <a:ext cx="8128000" cy="369479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辨用法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节外生枝</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多此一举</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①各国政治力量的变化可能使解决欧债问题的过程</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节外生枝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而一些孱弱的银行亦可能在这过程中意外倒下。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②有人认为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马上就办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本是政府取信于民的基本做法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专门为此成立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马上就办办公室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荒唐可笑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纯属</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多此一举</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540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方正艺黑简体" panose="03000509000000000000" pitchFamily="65"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两者都有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不应该出现而出现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的意思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但词义的侧重点不同。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节外生枝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比喻在问题之外又岔出了新的问题。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多此一举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指做不必要的、多余的事情。</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7023262" y="2543132"/>
            <a:ext cx="1080832" cy="32271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5137178" y="3756382"/>
            <a:ext cx="1080832" cy="32271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973985133"/>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新课助读</a:t>
            </a:r>
          </a:p>
        </p:txBody>
      </p:sp>
      <p:sp>
        <p:nvSpPr>
          <p:cNvPr id="5" name="矩形 4">
            <a:hlinkClick r:id="rId3" action="ppaction://hlinksldjump"/>
          </p:cNvPr>
          <p:cNvSpPr/>
          <p:nvPr/>
        </p:nvSpPr>
        <p:spPr>
          <a:xfrm>
            <a:off x="1542527"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自主梳理</a:t>
            </a:r>
          </a:p>
        </p:txBody>
      </p:sp>
      <p:sp>
        <p:nvSpPr>
          <p:cNvPr id="2" name="矩形 1"/>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不足为奇</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屡见不鲜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①无论是儿童还是成年人都牢牢地保留着对母爱的渴求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不足为奇</a:t>
            </a:r>
            <a:r>
              <a:rPr lang="zh-CN" altLang="zh-CN" sz="2200" dirty="0">
                <a:solidFill>
                  <a:srgbClr val="000000"/>
                </a:solidFill>
                <a:latin typeface="Times New Roman" panose="02020603050405020304" pitchFamily="18" charset="0"/>
                <a:cs typeface="Times New Roman" panose="02020603050405020304" pitchFamily="18" charset="0"/>
              </a:rPr>
              <a:t>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②仓库人手不够、客服响应不及时、飞机舱位不够等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都有可能让消费者的海淘产品跌入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甚至货物损坏、丢失等现象也</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屡见不鲜</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540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方正艺黑简体" panose="03000509000000000000" pitchFamily="65"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两者都表示某一事物或现象普遍而常见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但词义的侧重点不同。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不足为奇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指某种事物或现象很平常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没有什么奇怪的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强调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不值得奇怪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屡见不鲜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指经常看见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并不新奇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强调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不新奇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8211750" y="2132856"/>
            <a:ext cx="531985" cy="32271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87352" y="2524446"/>
            <a:ext cx="931375" cy="33249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8189978" y="3340214"/>
            <a:ext cx="531985" cy="32271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487352" y="3736663"/>
            <a:ext cx="931375" cy="33249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571848389"/>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par>
                                <p:cTn id="8" presetID="22" presetClass="exit" presetSubtype="4" fill="hold" grpId="0" nodeType="withEffect">
                                  <p:stCondLst>
                                    <p:cond delay="0"/>
                                  </p:stCondLst>
                                  <p:childTnLst>
                                    <p:animEffect transition="out" filter="wipe(down)">
                                      <p:cBhvr>
                                        <p:cTn id="9" dur="500"/>
                                        <p:tgtEl>
                                          <p:spTgt spid="7"/>
                                        </p:tgtEl>
                                      </p:cBhvr>
                                    </p:animEffect>
                                    <p:set>
                                      <p:cBhvr>
                                        <p:cTn id="10" dur="1" fill="hold">
                                          <p:stCondLst>
                                            <p:cond delay="499"/>
                                          </p:stCondLst>
                                        </p:cTn>
                                        <p:tgtEl>
                                          <p:spTgt spid="7"/>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22" presetClass="exit" presetSubtype="4" fill="hold" grpId="0" nodeType="clickEffect">
                                  <p:stCondLst>
                                    <p:cond delay="0"/>
                                  </p:stCondLst>
                                  <p:childTnLst>
                                    <p:animEffect transition="out" filter="wipe(down)">
                                      <p:cBhvr>
                                        <p:cTn id="14" dur="500"/>
                                        <p:tgtEl>
                                          <p:spTgt spid="8"/>
                                        </p:tgtEl>
                                      </p:cBhvr>
                                    </p:animEffect>
                                    <p:set>
                                      <p:cBhvr>
                                        <p:cTn id="15" dur="1" fill="hold">
                                          <p:stCondLst>
                                            <p:cond delay="499"/>
                                          </p:stCondLst>
                                        </p:cTn>
                                        <p:tgtEl>
                                          <p:spTgt spid="8"/>
                                        </p:tgtEl>
                                        <p:attrNameLst>
                                          <p:attrName>style.visibility</p:attrName>
                                        </p:attrNameLst>
                                      </p:cBhvr>
                                      <p:to>
                                        <p:strVal val="hidden"/>
                                      </p:to>
                                    </p:set>
                                  </p:childTnLst>
                                </p:cTn>
                              </p:par>
                              <p:par>
                                <p:cTn id="16" presetID="22" presetClass="exit" presetSubtype="4" fill="hold" grpId="0" nodeType="withEffect">
                                  <p:stCondLst>
                                    <p:cond delay="0"/>
                                  </p:stCondLst>
                                  <p:childTnLst>
                                    <p:animEffect transition="out" filter="wipe(down)">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310</TotalTime>
  <Words>3560</Words>
  <Application>Microsoft Office PowerPoint</Application>
  <PresentationFormat>全屏显示(4:3)</PresentationFormat>
  <Paragraphs>139</Paragraphs>
  <Slides>29</Slides>
  <Notes>0</Notes>
  <HiddenSlides>0</HiddenSlides>
  <MMClips>0</MMClips>
  <ScaleCrop>false</ScaleCrop>
  <HeadingPairs>
    <vt:vector size="8" baseType="variant">
      <vt:variant>
        <vt:lpstr>已用的字体</vt:lpstr>
      </vt:variant>
      <vt:variant>
        <vt:i4>12</vt:i4>
      </vt:variant>
      <vt:variant>
        <vt:lpstr>主题</vt:lpstr>
      </vt:variant>
      <vt:variant>
        <vt:i4>1</vt:i4>
      </vt:variant>
      <vt:variant>
        <vt:lpstr>嵌入 OLE 服务器</vt:lpstr>
      </vt:variant>
      <vt:variant>
        <vt:i4>1</vt:i4>
      </vt:variant>
      <vt:variant>
        <vt:lpstr>幻灯片标题</vt:lpstr>
      </vt:variant>
      <vt:variant>
        <vt:i4>29</vt:i4>
      </vt:variant>
    </vt:vector>
  </HeadingPairs>
  <TitlesOfParts>
    <vt:vector size="43" baseType="lpstr">
      <vt:lpstr>NEU-BZ-S92</vt:lpstr>
      <vt:lpstr>方正书宋_GBK</vt:lpstr>
      <vt:lpstr>方正宋黑_GBK</vt:lpstr>
      <vt:lpstr>方正艺黑简体</vt:lpstr>
      <vt:lpstr>仿宋</vt:lpstr>
      <vt:lpstr>黑体</vt:lpstr>
      <vt:lpstr>楷体</vt:lpstr>
      <vt:lpstr>宋体</vt:lpstr>
      <vt:lpstr>微软雅黑</vt:lpstr>
      <vt:lpstr>Arial</vt:lpstr>
      <vt:lpstr>Calibri</vt:lpstr>
      <vt:lpstr>Times New Roman</vt:lpstr>
      <vt:lpstr>测控设计模板14新</vt:lpstr>
      <vt:lpstr>文档</vt:lpstr>
      <vt:lpstr>9　父母与孩子之间的爱</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description>语文备课大师【全免费】</dc:description>
  <cp:lastModifiedBy>dbc</cp:lastModifiedBy>
  <cp:revision>语文备课大师【全免费】</cp:revision>
  <dcterms:created xsi:type="dcterms:W3CDTF">2014-04-23T05:53:17Z</dcterms:created>
  <dcterms:modified xsi:type="dcterms:W3CDTF">2016-06-29T08:24:51Z</dcterms:modified>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语文备课大师【全免费】</vt:lpwstr>
  </property>
</Properties>
</file>