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Default Extension="emf" ContentType="image/x-emf"/>
  <Default Extension="jpeg" ContentType="image/jpeg"/>
  <Default Extension="rels" ContentType="application/vnd.openxmlformats-package.relationships+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xml" ContentType="application/xml"/>
  <Default Extension="docx" ContentType="application/vnd.openxmlformats-officedocument.wordprocessingml.document"/>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Default Extension="vml" ContentType="application/vnd.openxmlformats-officedocument.vmlDrawing"/>
  <Default Extension="jpg" ContentType="image/jpe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Default Extension="png" ContentType="image/png"/>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9"/>
  </p:notesMasterIdLst>
  <p:sldIdLst>
    <p:sldId id="368" r:id="rId2"/>
    <p:sldId id="265" r:id="rId3"/>
    <p:sldId id="369" r:id="rId4"/>
    <p:sldId id="370" r:id="rId5"/>
    <p:sldId id="371" r:id="rId6"/>
    <p:sldId id="359" r:id="rId7"/>
    <p:sldId id="372" r:id="rId8"/>
    <p:sldId id="373" r:id="rId9"/>
    <p:sldId id="374" r:id="rId10"/>
    <p:sldId id="375" r:id="rId11"/>
    <p:sldId id="275" r:id="rId12"/>
    <p:sldId id="376" r:id="rId13"/>
    <p:sldId id="378" r:id="rId14"/>
    <p:sldId id="379" r:id="rId15"/>
    <p:sldId id="361" r:id="rId16"/>
    <p:sldId id="380" r:id="rId17"/>
    <p:sldId id="381" r:id="rId18"/>
    <p:sldId id="362" r:id="rId19"/>
    <p:sldId id="360" r:id="rId20"/>
    <p:sldId id="382" r:id="rId21"/>
    <p:sldId id="270" r:id="rId22"/>
    <p:sldId id="383" r:id="rId23"/>
    <p:sldId id="384" r:id="rId24"/>
    <p:sldId id="385" r:id="rId25"/>
    <p:sldId id="277" r:id="rId26"/>
    <p:sldId id="386" r:id="rId27"/>
    <p:sldId id="387" r:id="rId28"/>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754" userDrawn="1">
          <p15:clr>
            <a:srgbClr val="A4A3A4"/>
          </p15:clr>
        </p15:guide>
        <p15:guide id="2" pos="295"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1" autoAdjust="0"/>
    <p:restoredTop sz="95488" autoAdjust="0"/>
  </p:normalViewPr>
  <p:slideViewPr>
    <p:cSldViewPr showGuides="1">
      <p:cViewPr varScale="1">
        <p:scale>
          <a:sx n="88" d="100"/>
          <a:sy n="88" d="100"/>
        </p:scale>
        <p:origin x="1464" y="90"/>
      </p:cViewPr>
      <p:guideLst>
        <p:guide orient="horz" pos="754"/>
        <p:guide pos="295"/>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0.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t>2016-06-29</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t>‹#›</a:t>
            </a:fld>
            <a:endParaRPr lang="zh-CN" altLang="en-US"/>
          </a:p>
        </p:txBody>
      </p:sp>
    </p:spTree>
    <p:extLst>
      <p:ext uri="{BB962C8B-B14F-4D97-AF65-F5344CB8AC3E}">
        <p14:creationId xmlns:p14="http://schemas.microsoft.com/office/powerpoint/2010/main"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21.xml"/><Relationship Id="rId2" Type="http://schemas.openxmlformats.org/officeDocument/2006/relationships/slide" Target="../slides/slide3.xml"/><Relationship Id="rId1" Type="http://schemas.openxmlformats.org/officeDocument/2006/relationships/slideMaster" Target="../slideMasters/slideMaster1.xml"/><Relationship Id="rId6" Type="http://schemas.openxmlformats.org/officeDocument/2006/relationships/slide" Target="../slides/slide2.xml"/><Relationship Id="rId5" Type="http://schemas.openxmlformats.org/officeDocument/2006/relationships/image" Target="../media/image5.png"/><Relationship Id="rId4" Type="http://schemas.openxmlformats.org/officeDocument/2006/relationships/slide" Target="../slides/slide11.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21.xml"/><Relationship Id="rId7" Type="http://schemas.openxmlformats.org/officeDocument/2006/relationships/image" Target="../media/image7.png"/><Relationship Id="rId2" Type="http://schemas.openxmlformats.org/officeDocument/2006/relationships/slide" Target="../slides/slide3.xml"/><Relationship Id="rId1" Type="http://schemas.openxmlformats.org/officeDocument/2006/relationships/slideMaster" Target="../slideMasters/slideMaster1.xml"/><Relationship Id="rId6" Type="http://schemas.openxmlformats.org/officeDocument/2006/relationships/slide" Target="../slides/slide2.xml"/><Relationship Id="rId5" Type="http://schemas.openxmlformats.org/officeDocument/2006/relationships/image" Target="../media/image6.png"/><Relationship Id="rId4" Type="http://schemas.openxmlformats.org/officeDocument/2006/relationships/slide" Target="../slides/slide11.xml"/></Relationships>
</file>

<file path=ppt/slideLayouts/_rels/slideLayout6.xml.rels><?xml version="1.0" encoding="UTF-8" standalone="yes"?>
<Relationships xmlns="http://schemas.openxmlformats.org/package/2006/relationships"><Relationship Id="rId3" Type="http://schemas.openxmlformats.org/officeDocument/2006/relationships/slide" Target="../slides/slide3.xml"/><Relationship Id="rId7" Type="http://schemas.openxmlformats.org/officeDocument/2006/relationships/slide" Target="../slides/slide2.xml"/><Relationship Id="rId2" Type="http://schemas.openxmlformats.org/officeDocument/2006/relationships/image" Target="../media/image6.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slide" Target="../slides/slide11.xml"/><Relationship Id="rId4" Type="http://schemas.openxmlformats.org/officeDocument/2006/relationships/slide" Target="../slides/slide21.xml"/></Relationships>
</file>

<file path=ppt/slideLayouts/_rels/slideLayout7.xml.rels><?xml version="1.0" encoding="UTF-8" standalone="yes"?>
<Relationships xmlns="http://schemas.openxmlformats.org/package/2006/relationships"><Relationship Id="rId3" Type="http://schemas.openxmlformats.org/officeDocument/2006/relationships/slide" Target="../slides/slide21.xml"/><Relationship Id="rId7" Type="http://schemas.openxmlformats.org/officeDocument/2006/relationships/slide" Target="../slides/slide2.xml"/><Relationship Id="rId2" Type="http://schemas.openxmlformats.org/officeDocument/2006/relationships/slide" Target="../slides/slide3.xml"/><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slide" Target="../slides/slide11.xml"/><Relationship Id="rId4" Type="http://schemas.openxmlformats.org/officeDocument/2006/relationships/image" Target="../media/image6.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slide" Target="../slides/slide2.xml"/><Relationship Id="rId2" Type="http://schemas.openxmlformats.org/officeDocument/2006/relationships/slide" Target="../slides/slide3.xml"/><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slide" Target="../slides/slide11.xml"/><Relationship Id="rId4" Type="http://schemas.openxmlformats.org/officeDocument/2006/relationships/slide" Target="../slides/slide2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solidFill>
          <a:srgbClr val="EAEAEA"/>
        </a:solidFill>
        <a:effectLst/>
      </p:bgPr>
    </p:bg>
    <p:spTree>
      <p:nvGrpSpPr>
        <p:cNvPr id="1" name=""/>
        <p:cNvGrpSpPr/>
        <p:nvPr/>
      </p:nvGrpSpPr>
      <p:grpSpPr>
        <a:xfrm>
          <a:off x="0" y="0"/>
          <a:ext cx="0" cy="0"/>
          <a:chOff x="0" y="0"/>
          <a:chExt cx="0" cy="0"/>
        </a:xfrm>
      </p:grpSpPr>
      <p:sp>
        <p:nvSpPr>
          <p:cNvPr id="7" name="矩形 6"/>
          <p:cNvSpPr/>
          <p:nvPr userDrawn="1"/>
        </p:nvSpPr>
        <p:spPr>
          <a:xfrm>
            <a:off x="0" y="-3429000"/>
            <a:ext cx="9144000" cy="7203638"/>
          </a:xfrm>
          <a:prstGeom prst="rect">
            <a:avLst/>
          </a:prstGeom>
          <a:solidFill>
            <a:srgbClr val="C04B05"/>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27584" y="908720"/>
            <a:ext cx="1656975" cy="454568"/>
          </a:xfrm>
          <a:prstGeom prst="rect">
            <a:avLst/>
          </a:prstGeom>
        </p:spPr>
      </p:pic>
      <p:pic>
        <p:nvPicPr>
          <p:cNvPr id="19" name="图片 1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453614" y="1988840"/>
            <a:ext cx="4236773" cy="1080699"/>
          </a:xfrm>
          <a:prstGeom prst="rect">
            <a:avLst/>
          </a:prstGeom>
        </p:spPr>
      </p:pic>
      <p:sp>
        <p:nvSpPr>
          <p:cNvPr id="21" name="TextBox 20"/>
          <p:cNvSpPr txBox="1">
            <a:spLocks noChangeArrowheads="1"/>
          </p:cNvSpPr>
          <p:nvPr userDrawn="1"/>
        </p:nvSpPr>
        <p:spPr bwMode="auto">
          <a:xfrm>
            <a:off x="2171343" y="3899374"/>
            <a:ext cx="480131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000" dirty="0">
                <a:latin typeface="微软雅黑" panose="020B0503020204020204" pitchFamily="34" charset="-122"/>
                <a:ea typeface="微软雅黑" panose="020B0503020204020204" pitchFamily="34" charset="-122"/>
              </a:rPr>
              <a:t>◆ 全书优质试题随意编辑     ◆ 课堂教学流程完美展示     ◆ 独家研发错题组卷系统 </a:t>
            </a:r>
          </a:p>
          <a:p>
            <a:pPr eaLnBrk="1" hangingPunct="1"/>
            <a:endParaRPr lang="zh-CN" altLang="en-US" sz="1000" dirty="0">
              <a:solidFill>
                <a:schemeClr val="bg1"/>
              </a:solidFill>
              <a:cs typeface="Arial" pitchFamily="34" charset="0"/>
            </a:endParaRPr>
          </a:p>
        </p:txBody>
      </p:sp>
    </p:spTree>
    <p:extLst>
      <p:ext uri="{BB962C8B-B14F-4D97-AF65-F5344CB8AC3E}">
        <p14:creationId xmlns:p14="http://schemas.microsoft.com/office/powerpoint/2010/main" val="2139832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00" fill="hold"/>
                                        <p:tgtEl>
                                          <p:spTgt spid="8"/>
                                        </p:tgtEl>
                                        <p:attrNameLst>
                                          <p:attrName>ppt_x</p:attrName>
                                        </p:attrNameLst>
                                      </p:cBhvr>
                                      <p:tavLst>
                                        <p:tav tm="0">
                                          <p:val>
                                            <p:strVal val="#ppt_x"/>
                                          </p:val>
                                        </p:tav>
                                        <p:tav tm="100000">
                                          <p:val>
                                            <p:strVal val="#ppt_x"/>
                                          </p:val>
                                        </p:tav>
                                      </p:tavLst>
                                    </p:anim>
                                    <p:anim calcmode="lin" valueType="num">
                                      <p:cBhvr additive="base">
                                        <p:cTn id="8" dur="700" fill="hold"/>
                                        <p:tgtEl>
                                          <p:spTgt spid="8"/>
                                        </p:tgtEl>
                                        <p:attrNameLst>
                                          <p:attrName>ppt_y</p:attrName>
                                        </p:attrNameLst>
                                      </p:cBhvr>
                                      <p:tavLst>
                                        <p:tav tm="0">
                                          <p:val>
                                            <p:strVal val="1+#ppt_h/2"/>
                                          </p:val>
                                        </p:tav>
                                        <p:tav tm="100000">
                                          <p:val>
                                            <p:strVal val="#ppt_y"/>
                                          </p:val>
                                        </p:tav>
                                      </p:tavLst>
                                    </p:anim>
                                  </p:childTnLst>
                                </p:cTn>
                              </p:par>
                              <p:par>
                                <p:cTn id="9" presetID="10" presetClass="exit" presetSubtype="0" fill="hold" grpId="1" nodeType="withEffect">
                                  <p:stCondLst>
                                    <p:cond delay="200"/>
                                  </p:stCondLst>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2" presetClass="entr" presetSubtype="4"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600" fill="hold"/>
                                        <p:tgtEl>
                                          <p:spTgt spid="9"/>
                                        </p:tgtEl>
                                        <p:attrNameLst>
                                          <p:attrName>ppt_x</p:attrName>
                                        </p:attrNameLst>
                                      </p:cBhvr>
                                      <p:tavLst>
                                        <p:tav tm="0">
                                          <p:val>
                                            <p:strVal val="#ppt_x"/>
                                          </p:val>
                                        </p:tav>
                                        <p:tav tm="100000">
                                          <p:val>
                                            <p:strVal val="#ppt_x"/>
                                          </p:val>
                                        </p:tav>
                                      </p:tavLst>
                                    </p:anim>
                                    <p:anim calcmode="lin" valueType="num">
                                      <p:cBhvr additive="base">
                                        <p:cTn id="15" dur="600" fill="hold"/>
                                        <p:tgtEl>
                                          <p:spTgt spid="9"/>
                                        </p:tgtEl>
                                        <p:attrNameLst>
                                          <p:attrName>ppt_y</p:attrName>
                                        </p:attrNameLst>
                                      </p:cBhvr>
                                      <p:tavLst>
                                        <p:tav tm="0">
                                          <p:val>
                                            <p:strVal val="1+#ppt_h/2"/>
                                          </p:val>
                                        </p:tav>
                                        <p:tav tm="100000">
                                          <p:val>
                                            <p:strVal val="#ppt_y"/>
                                          </p:val>
                                        </p:tav>
                                      </p:tavLst>
                                    </p:anim>
                                  </p:childTnLst>
                                </p:cTn>
                              </p:par>
                              <p:par>
                                <p:cTn id="16" presetID="10" presetClass="exit" presetSubtype="0" fill="hold" grpId="1" nodeType="withEffect">
                                  <p:stCondLst>
                                    <p:cond delay="10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10" presetClass="exit" presetSubtype="0" fill="hold" grpId="1" nodeType="withEffect">
                                  <p:stCondLst>
                                    <p:cond delay="100"/>
                                  </p:stCondLst>
                                  <p:childTnLst>
                                    <p:animEffect transition="out" filter="fade">
                                      <p:cBhvr>
                                        <p:cTn id="24" dur="400"/>
                                        <p:tgtEl>
                                          <p:spTgt spid="10"/>
                                        </p:tgtEl>
                                      </p:cBhvr>
                                    </p:animEffect>
                                    <p:set>
                                      <p:cBhvr>
                                        <p:cTn id="25" dur="1" fill="hold">
                                          <p:stCondLst>
                                            <p:cond delay="399"/>
                                          </p:stCondLst>
                                        </p:cTn>
                                        <p:tgtEl>
                                          <p:spTgt spid="10"/>
                                        </p:tgtEl>
                                        <p:attrNameLst>
                                          <p:attrName>style.visibility</p:attrName>
                                        </p:attrNameLst>
                                      </p:cBhvr>
                                      <p:to>
                                        <p:strVal val="hidden"/>
                                      </p:to>
                                    </p:set>
                                  </p:childTnLst>
                                </p:cTn>
                              </p:par>
                              <p:par>
                                <p:cTn id="26" presetID="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400" fill="hold"/>
                                        <p:tgtEl>
                                          <p:spTgt spid="11"/>
                                        </p:tgtEl>
                                        <p:attrNameLst>
                                          <p:attrName>ppt_x</p:attrName>
                                        </p:attrNameLst>
                                      </p:cBhvr>
                                      <p:tavLst>
                                        <p:tav tm="0">
                                          <p:val>
                                            <p:strVal val="#ppt_x"/>
                                          </p:val>
                                        </p:tav>
                                        <p:tav tm="100000">
                                          <p:val>
                                            <p:strVal val="#ppt_x"/>
                                          </p:val>
                                        </p:tav>
                                      </p:tavLst>
                                    </p:anim>
                                    <p:anim calcmode="lin" valueType="num">
                                      <p:cBhvr additive="base">
                                        <p:cTn id="29" dur="400" fill="hold"/>
                                        <p:tgtEl>
                                          <p:spTgt spid="11"/>
                                        </p:tgtEl>
                                        <p:attrNameLst>
                                          <p:attrName>ppt_y</p:attrName>
                                        </p:attrNameLst>
                                      </p:cBhvr>
                                      <p:tavLst>
                                        <p:tav tm="0">
                                          <p:val>
                                            <p:strVal val="1+#ppt_h/2"/>
                                          </p:val>
                                        </p:tav>
                                        <p:tav tm="100000">
                                          <p:val>
                                            <p:strVal val="#ppt_y"/>
                                          </p:val>
                                        </p:tav>
                                      </p:tavLst>
                                    </p:anim>
                                  </p:childTnLst>
                                </p:cTn>
                              </p:par>
                              <p:par>
                                <p:cTn id="30" presetID="10" presetClass="exit" presetSubtype="0" fill="hold" grpId="1" nodeType="withEffect">
                                  <p:stCondLst>
                                    <p:cond delay="200"/>
                                  </p:stCondLst>
                                  <p:childTnLst>
                                    <p:animEffect transition="out" filter="fade">
                                      <p:cBhvr>
                                        <p:cTn id="31" dur="400"/>
                                        <p:tgtEl>
                                          <p:spTgt spid="11"/>
                                        </p:tgtEl>
                                      </p:cBhvr>
                                    </p:animEffect>
                                    <p:set>
                                      <p:cBhvr>
                                        <p:cTn id="32" dur="1" fill="hold">
                                          <p:stCondLst>
                                            <p:cond delay="399"/>
                                          </p:stCondLst>
                                        </p:cTn>
                                        <p:tgtEl>
                                          <p:spTgt spid="11"/>
                                        </p:tgtEl>
                                        <p:attrNameLst>
                                          <p:attrName>style.visibility</p:attrName>
                                        </p:attrNameLst>
                                      </p:cBhvr>
                                      <p:to>
                                        <p:strVal val="hidden"/>
                                      </p:to>
                                    </p:set>
                                  </p:childTnLst>
                                </p:cTn>
                              </p:par>
                              <p:par>
                                <p:cTn id="33" presetID="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300" fill="hold"/>
                                        <p:tgtEl>
                                          <p:spTgt spid="12"/>
                                        </p:tgtEl>
                                        <p:attrNameLst>
                                          <p:attrName>ppt_x</p:attrName>
                                        </p:attrNameLst>
                                      </p:cBhvr>
                                      <p:tavLst>
                                        <p:tav tm="0">
                                          <p:val>
                                            <p:strVal val="#ppt_x"/>
                                          </p:val>
                                        </p:tav>
                                        <p:tav tm="100000">
                                          <p:val>
                                            <p:strVal val="#ppt_x"/>
                                          </p:val>
                                        </p:tav>
                                      </p:tavLst>
                                    </p:anim>
                                    <p:anim calcmode="lin" valueType="num">
                                      <p:cBhvr additive="base">
                                        <p:cTn id="36" dur="300" fill="hold"/>
                                        <p:tgtEl>
                                          <p:spTgt spid="12"/>
                                        </p:tgtEl>
                                        <p:attrNameLst>
                                          <p:attrName>ppt_y</p:attrName>
                                        </p:attrNameLst>
                                      </p:cBhvr>
                                      <p:tavLst>
                                        <p:tav tm="0">
                                          <p:val>
                                            <p:strVal val="1+#ppt_h/2"/>
                                          </p:val>
                                        </p:tav>
                                        <p:tav tm="100000">
                                          <p:val>
                                            <p:strVal val="#ppt_y"/>
                                          </p:val>
                                        </p:tav>
                                      </p:tavLst>
                                    </p:anim>
                                  </p:childTnLst>
                                </p:cTn>
                              </p:par>
                              <p:par>
                                <p:cTn id="37" presetID="10" presetClass="exit" presetSubtype="0" fill="hold" grpId="1" nodeType="withEffect">
                                  <p:stCondLst>
                                    <p:cond delay="100"/>
                                  </p:stCondLst>
                                  <p:childTnLst>
                                    <p:animEffect transition="out" filter="fade">
                                      <p:cBhvr>
                                        <p:cTn id="38" dur="500"/>
                                        <p:tgtEl>
                                          <p:spTgt spid="12"/>
                                        </p:tgtEl>
                                      </p:cBhvr>
                                    </p:animEffect>
                                    <p:set>
                                      <p:cBhvr>
                                        <p:cTn id="39" dur="1" fill="hold">
                                          <p:stCondLst>
                                            <p:cond delay="499"/>
                                          </p:stCondLst>
                                        </p:cTn>
                                        <p:tgtEl>
                                          <p:spTgt spid="12"/>
                                        </p:tgtEl>
                                        <p:attrNameLst>
                                          <p:attrName>style.visibility</p:attrName>
                                        </p:attrNameLst>
                                      </p:cBhvr>
                                      <p:to>
                                        <p:strVal val="hidden"/>
                                      </p:to>
                                    </p:set>
                                  </p:childTnLst>
                                </p:cTn>
                              </p:par>
                              <p:par>
                                <p:cTn id="40" presetID="64" presetClass="path" presetSubtype="0" accel="50000" decel="50000" fill="hold" grpId="0" nodeType="withEffect">
                                  <p:stCondLst>
                                    <p:cond delay="0"/>
                                  </p:stCondLst>
                                  <p:childTnLst>
                                    <p:animMotion origin="layout" path="M 0 0.4963 L 0 0 " pathEditMode="relative" rAng="0" ptsTypes="AA">
                                      <p:cBhvr>
                                        <p:cTn id="41" dur="500" fill="hold"/>
                                        <p:tgtEl>
                                          <p:spTgt spid="7"/>
                                        </p:tgtEl>
                                        <p:attrNameLst>
                                          <p:attrName>ppt_x</p:attrName>
                                          <p:attrName>ppt_y</p:attrName>
                                        </p:attrNameLst>
                                      </p:cBhvr>
                                      <p:rCtr x="0" y="-24800"/>
                                    </p:animMotion>
                                  </p:childTnLst>
                                </p:cTn>
                              </p:par>
                            </p:childTnLst>
                          </p:cTn>
                        </p:par>
                        <p:par>
                          <p:cTn id="42" fill="hold">
                            <p:stCondLst>
                              <p:cond delay="700"/>
                            </p:stCondLst>
                            <p:childTnLst>
                              <p:par>
                                <p:cTn id="43" presetID="26" presetClass="emph" presetSubtype="0" fill="hold" grpId="1" nodeType="afterEffect">
                                  <p:stCondLst>
                                    <p:cond delay="0"/>
                                  </p:stCondLst>
                                  <p:childTnLst>
                                    <p:animEffect transition="out" filter="fade">
                                      <p:cBhvr>
                                        <p:cTn id="44" dur="500" tmFilter="0, 0; .2, .5; .8, .5; 1, 0"/>
                                        <p:tgtEl>
                                          <p:spTgt spid="7"/>
                                        </p:tgtEl>
                                      </p:cBhvr>
                                    </p:animEffect>
                                    <p:animScale>
                                      <p:cBhvr>
                                        <p:cTn id="45" dur="250" autoRev="1" fill="hold"/>
                                        <p:tgtEl>
                                          <p:spTgt spid="7"/>
                                        </p:tgtEl>
                                      </p:cBhvr>
                                      <p:by x="105000" y="105000"/>
                                    </p:animScale>
                                  </p:childTnLst>
                                </p:cTn>
                              </p:par>
                            </p:childTnLst>
                          </p:cTn>
                        </p:par>
                        <p:par>
                          <p:cTn id="46" fill="hold">
                            <p:stCondLst>
                              <p:cond delay="1200"/>
                            </p:stCondLst>
                            <p:childTnLst>
                              <p:par>
                                <p:cTn id="47" presetID="2" presetClass="entr" presetSubtype="4" fill="hold" grpId="0" nodeType="after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700" fill="hold"/>
                                        <p:tgtEl>
                                          <p:spTgt spid="13"/>
                                        </p:tgtEl>
                                        <p:attrNameLst>
                                          <p:attrName>ppt_x</p:attrName>
                                        </p:attrNameLst>
                                      </p:cBhvr>
                                      <p:tavLst>
                                        <p:tav tm="0">
                                          <p:val>
                                            <p:strVal val="#ppt_x"/>
                                          </p:val>
                                        </p:tav>
                                        <p:tav tm="100000">
                                          <p:val>
                                            <p:strVal val="#ppt_x"/>
                                          </p:val>
                                        </p:tav>
                                      </p:tavLst>
                                    </p:anim>
                                    <p:anim calcmode="lin" valueType="num">
                                      <p:cBhvr additive="base">
                                        <p:cTn id="50" dur="7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30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600" fill="hold"/>
                                        <p:tgtEl>
                                          <p:spTgt spid="14"/>
                                        </p:tgtEl>
                                        <p:attrNameLst>
                                          <p:attrName>ppt_x</p:attrName>
                                        </p:attrNameLst>
                                      </p:cBhvr>
                                      <p:tavLst>
                                        <p:tav tm="0">
                                          <p:val>
                                            <p:strVal val="#ppt_x"/>
                                          </p:val>
                                        </p:tav>
                                        <p:tav tm="100000">
                                          <p:val>
                                            <p:strVal val="#ppt_x"/>
                                          </p:val>
                                        </p:tav>
                                      </p:tavLst>
                                    </p:anim>
                                    <p:anim calcmode="lin" valueType="num">
                                      <p:cBhvr additive="base">
                                        <p:cTn id="54" dur="600" fill="hold"/>
                                        <p:tgtEl>
                                          <p:spTgt spid="1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20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0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400" fill="hold"/>
                                        <p:tgtEl>
                                          <p:spTgt spid="16"/>
                                        </p:tgtEl>
                                        <p:attrNameLst>
                                          <p:attrName>ppt_x</p:attrName>
                                        </p:attrNameLst>
                                      </p:cBhvr>
                                      <p:tavLst>
                                        <p:tav tm="0">
                                          <p:val>
                                            <p:strVal val="#ppt_x"/>
                                          </p:val>
                                        </p:tav>
                                        <p:tav tm="100000">
                                          <p:val>
                                            <p:strVal val="#ppt_x"/>
                                          </p:val>
                                        </p:tav>
                                      </p:tavLst>
                                    </p:anim>
                                    <p:anim calcmode="lin" valueType="num">
                                      <p:cBhvr additive="base">
                                        <p:cTn id="62" dur="400" fill="hold"/>
                                        <p:tgtEl>
                                          <p:spTgt spid="1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300" fill="hold"/>
                                        <p:tgtEl>
                                          <p:spTgt spid="17"/>
                                        </p:tgtEl>
                                        <p:attrNameLst>
                                          <p:attrName>ppt_x</p:attrName>
                                        </p:attrNameLst>
                                      </p:cBhvr>
                                      <p:tavLst>
                                        <p:tav tm="0">
                                          <p:val>
                                            <p:strVal val="#ppt_x"/>
                                          </p:val>
                                        </p:tav>
                                        <p:tav tm="100000">
                                          <p:val>
                                            <p:strVal val="#ppt_x"/>
                                          </p:val>
                                        </p:tav>
                                      </p:tavLst>
                                    </p:anim>
                                    <p:anim calcmode="lin" valueType="num">
                                      <p:cBhvr additive="base">
                                        <p:cTn id="66" dur="300" fill="hold"/>
                                        <p:tgtEl>
                                          <p:spTgt spid="17"/>
                                        </p:tgtEl>
                                        <p:attrNameLst>
                                          <p:attrName>ppt_y</p:attrName>
                                        </p:attrNameLst>
                                      </p:cBhvr>
                                      <p:tavLst>
                                        <p:tav tm="0">
                                          <p:val>
                                            <p:strVal val="1+#ppt_h/2"/>
                                          </p:val>
                                        </p:tav>
                                        <p:tav tm="100000">
                                          <p:val>
                                            <p:strVal val="#ppt_y"/>
                                          </p:val>
                                        </p:tav>
                                      </p:tavLst>
                                    </p:anim>
                                  </p:childTnLst>
                                </p:cTn>
                              </p:par>
                            </p:childTnLst>
                          </p:cTn>
                        </p:par>
                        <p:par>
                          <p:cTn id="67" fill="hold">
                            <p:stCondLst>
                              <p:cond delay="2300"/>
                            </p:stCondLst>
                            <p:childTnLst>
                              <p:par>
                                <p:cTn id="68" presetID="52" presetClass="entr" presetSubtype="0"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Scale>
                                      <p:cBhvr>
                                        <p:cTn id="70"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18"/>
                                        </p:tgtEl>
                                        <p:attrNameLst>
                                          <p:attrName>ppt_x</p:attrName>
                                          <p:attrName>ppt_y</p:attrName>
                                        </p:attrNameLst>
                                      </p:cBhvr>
                                    </p:animMotion>
                                    <p:animEffect transition="in" filter="fade">
                                      <p:cBhvr>
                                        <p:cTn id="72" dur="500"/>
                                        <p:tgtEl>
                                          <p:spTgt spid="18"/>
                                        </p:tgtEl>
                                      </p:cBhvr>
                                    </p:animEffect>
                                  </p:childTnLst>
                                </p:cTn>
                              </p:par>
                            </p:childTnLst>
                          </p:cTn>
                        </p:par>
                        <p:par>
                          <p:cTn id="73" fill="hold">
                            <p:stCondLst>
                              <p:cond delay="2800"/>
                            </p:stCondLst>
                            <p:childTnLst>
                              <p:par>
                                <p:cTn id="74" presetID="53" presetClass="entr" presetSubtype="16" fill="hold"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ppt_w</p:attrName>
                                        </p:attrNameLst>
                                      </p:cBhvr>
                                      <p:tavLst>
                                        <p:tav tm="0">
                                          <p:val>
                                            <p:fltVal val="0"/>
                                          </p:val>
                                        </p:tav>
                                        <p:tav tm="100000">
                                          <p:val>
                                            <p:strVal val="#ppt_w"/>
                                          </p:val>
                                        </p:tav>
                                      </p:tavLst>
                                    </p:anim>
                                    <p:anim calcmode="lin" valueType="num">
                                      <p:cBhvr>
                                        <p:cTn id="77" dur="500" fill="hold"/>
                                        <p:tgtEl>
                                          <p:spTgt spid="19"/>
                                        </p:tgtEl>
                                        <p:attrNameLst>
                                          <p:attrName>ppt_h</p:attrName>
                                        </p:attrNameLst>
                                      </p:cBhvr>
                                      <p:tavLst>
                                        <p:tav tm="0">
                                          <p:val>
                                            <p:fltVal val="0"/>
                                          </p:val>
                                        </p:tav>
                                        <p:tav tm="100000">
                                          <p:val>
                                            <p:strVal val="#ppt_h"/>
                                          </p:val>
                                        </p:tav>
                                      </p:tavLst>
                                    </p:anim>
                                    <p:animEffect transition="in" filter="fade">
                                      <p:cBhvr>
                                        <p:cTn id="78" dur="500"/>
                                        <p:tgtEl>
                                          <p:spTgt spid="19"/>
                                        </p:tgtEl>
                                      </p:cBhvr>
                                    </p:animEffect>
                                  </p:childTnLst>
                                </p:cTn>
                              </p:par>
                              <p:par>
                                <p:cTn id="79" presetID="2" presetClass="entr" presetSubtype="2" fill="hold" grpId="0" nodeType="withEffect">
                                  <p:stCondLst>
                                    <p:cond delay="500"/>
                                  </p:stCondLst>
                                  <p:iterate type="lt">
                                    <p:tmPct val="0"/>
                                  </p:iterate>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1+#ppt_w/2"/>
                                          </p:val>
                                        </p:tav>
                                        <p:tav tm="100000">
                                          <p:val>
                                            <p:strVal val="#ppt_x"/>
                                          </p:val>
                                        </p:tav>
                                      </p:tavLst>
                                    </p:anim>
                                    <p:anim calcmode="lin" valueType="num">
                                      <p:cBhvr additive="base">
                                        <p:cTn id="82" dur="500" fill="hold"/>
                                        <p:tgtEl>
                                          <p:spTgt spid="21"/>
                                        </p:tgtEl>
                                        <p:attrNameLst>
                                          <p:attrName>ppt_y</p:attrName>
                                        </p:attrNameLst>
                                      </p:cBhvr>
                                      <p:tavLst>
                                        <p:tav tm="0">
                                          <p:val>
                                            <p:strVal val="#ppt_y"/>
                                          </p:val>
                                        </p:tav>
                                        <p:tav tm="100000">
                                          <p:val>
                                            <p:strVal val="#ppt_y"/>
                                          </p:val>
                                        </p:tav>
                                      </p:tavLst>
                                    </p:anim>
                                  </p:childTnLst>
                                </p:cTn>
                              </p:par>
                              <p:par>
                                <p:cTn id="83" presetID="26" presetClass="emph" presetSubtype="0" fill="hold" grpId="1" nodeType="withEffect">
                                  <p:stCondLst>
                                    <p:cond delay="1000"/>
                                  </p:stCondLst>
                                  <p:iterate type="lt">
                                    <p:tmPct val="0"/>
                                  </p:iterate>
                                  <p:childTnLst>
                                    <p:animEffect transition="out" filter="fade">
                                      <p:cBhvr>
                                        <p:cTn id="84" dur="500" tmFilter="0, 0; .2, .5; .8, .5; 1, 0"/>
                                        <p:tgtEl>
                                          <p:spTgt spid="21"/>
                                        </p:tgtEl>
                                      </p:cBhvr>
                                    </p:animEffect>
                                    <p:animScale>
                                      <p:cBhvr>
                                        <p:cTn id="85"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4" grpId="0" animBg="1"/>
      <p:bldP spid="15" grpId="0" animBg="1"/>
      <p:bldP spid="16" grpId="0" animBg="1"/>
      <p:bldP spid="17" grpId="0" animBg="1"/>
      <p:bldP spid="21" grpId="0"/>
      <p:bldP spid="21" grpI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val="388416575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tmplLst>
          <p:tmpl lvl="1">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栏目一">
    <p:spTree>
      <p:nvGrpSpPr>
        <p:cNvPr id="1" name=""/>
        <p:cNvGrpSpPr/>
        <p:nvPr/>
      </p:nvGrpSpPr>
      <p:grpSpPr>
        <a:xfrm>
          <a:off x="0" y="0"/>
          <a:ext cx="0" cy="0"/>
          <a:chOff x="0" y="0"/>
          <a:chExt cx="0" cy="0"/>
        </a:xfrm>
      </p:grpSpPr>
      <p:grpSp>
        <p:nvGrpSpPr>
          <p:cNvPr id="34" name="组合 33"/>
          <p:cNvGrpSpPr/>
          <p:nvPr userDrawn="1"/>
        </p:nvGrpSpPr>
        <p:grpSpPr>
          <a:xfrm>
            <a:off x="5378897" y="29755"/>
            <a:ext cx="1137319" cy="584775"/>
            <a:chOff x="29482" y="2276803"/>
            <a:chExt cx="1281560" cy="487312"/>
          </a:xfrm>
        </p:grpSpPr>
        <p:sp>
          <p:nvSpPr>
            <p:cNvPr id="35" name="TextBox 34"/>
            <p:cNvSpPr txBox="1"/>
            <p:nvPr userDrawn="1"/>
          </p:nvSpPr>
          <p:spPr>
            <a:xfrm>
              <a:off x="29482" y="2276803"/>
              <a:ext cx="1042599"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Y</a:t>
              </a:r>
              <a:r>
                <a:rPr lang="en-US" altLang="zh-CN" sz="900" dirty="0" smtClean="0">
                  <a:solidFill>
                    <a:srgbClr val="333333"/>
                  </a:solidFill>
                  <a:latin typeface="+mn-lt"/>
                  <a:ea typeface="+mn-ea"/>
                </a:rPr>
                <a:t>UXIDAOYIN</a:t>
              </a:r>
              <a:endParaRPr lang="zh-CN" altLang="en-US" sz="900" dirty="0">
                <a:solidFill>
                  <a:srgbClr val="333333"/>
                </a:solidFill>
              </a:endParaRPr>
            </a:p>
          </p:txBody>
        </p:sp>
        <p:sp>
          <p:nvSpPr>
            <p:cNvPr id="36" name="TextBox 35">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预习导引</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7" name="组合 36"/>
          <p:cNvGrpSpPr/>
          <p:nvPr userDrawn="1"/>
        </p:nvGrpSpPr>
        <p:grpSpPr>
          <a:xfrm>
            <a:off x="7860679" y="39693"/>
            <a:ext cx="1197764" cy="584775"/>
            <a:chOff x="29482" y="2927145"/>
            <a:chExt cx="1476118" cy="487312"/>
          </a:xfrm>
        </p:grpSpPr>
        <p:sp>
          <p:nvSpPr>
            <p:cNvPr id="38" name="TextBox 37"/>
            <p:cNvSpPr txBox="1"/>
            <p:nvPr userDrawn="1"/>
          </p:nvSpPr>
          <p:spPr>
            <a:xfrm>
              <a:off x="29482" y="2927145"/>
              <a:ext cx="1476118"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J</a:t>
              </a:r>
              <a:r>
                <a:rPr lang="en-US" altLang="zh-CN" sz="1000" dirty="0" smtClean="0">
                  <a:solidFill>
                    <a:srgbClr val="333333"/>
                  </a:solidFill>
                  <a:latin typeface="+mn-lt"/>
                  <a:ea typeface="+mn-ea"/>
                </a:rPr>
                <a:t>IAZUOSHANGXI</a:t>
              </a:r>
              <a:endParaRPr lang="zh-CN" altLang="en-US" sz="1000" dirty="0">
                <a:solidFill>
                  <a:srgbClr val="333333"/>
                </a:solidFill>
              </a:endParaRPr>
            </a:p>
          </p:txBody>
        </p:sp>
        <p:sp>
          <p:nvSpPr>
            <p:cNvPr id="39" name="TextBox 38">
              <a:hlinkClick r:id="rId3"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佳作赏析</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0" name="组合 39"/>
          <p:cNvGrpSpPr/>
          <p:nvPr userDrawn="1"/>
        </p:nvGrpSpPr>
        <p:grpSpPr>
          <a:xfrm>
            <a:off x="6536094" y="39693"/>
            <a:ext cx="1102368" cy="584775"/>
            <a:chOff x="29482" y="2927145"/>
            <a:chExt cx="1358552" cy="487312"/>
          </a:xfrm>
        </p:grpSpPr>
        <p:sp>
          <p:nvSpPr>
            <p:cNvPr id="41" name="TextBox 40"/>
            <p:cNvSpPr txBox="1"/>
            <p:nvPr userDrawn="1"/>
          </p:nvSpPr>
          <p:spPr>
            <a:xfrm>
              <a:off x="29482" y="2927145"/>
              <a:ext cx="1215347"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H</a:t>
              </a:r>
              <a:r>
                <a:rPr lang="en-US" altLang="zh-CN" sz="1000" baseline="0" dirty="0" smtClean="0">
                  <a:solidFill>
                    <a:srgbClr val="333333"/>
                  </a:solidFill>
                  <a:latin typeface="+mn-lt"/>
                  <a:ea typeface="+mn-ea"/>
                </a:rPr>
                <a:t>EXINGUINA</a:t>
              </a:r>
              <a:endParaRPr lang="zh-CN" altLang="en-US" sz="1000" dirty="0">
                <a:solidFill>
                  <a:srgbClr val="333333"/>
                </a:solidFill>
              </a:endParaRPr>
            </a:p>
          </p:txBody>
        </p:sp>
        <p:sp>
          <p:nvSpPr>
            <p:cNvPr id="42" name="TextBox 41">
              <a:hlinkClick r:id="rId4"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核心归纳</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15" name="组合 14"/>
          <p:cNvGrpSpPr/>
          <p:nvPr userDrawn="1"/>
        </p:nvGrpSpPr>
        <p:grpSpPr>
          <a:xfrm>
            <a:off x="4532317" y="111757"/>
            <a:ext cx="543739" cy="481534"/>
            <a:chOff x="4532317" y="111757"/>
            <a:chExt cx="543739" cy="481534"/>
          </a:xfrm>
        </p:grpSpPr>
        <p:pic>
          <p:nvPicPr>
            <p:cNvPr id="16" name="图片 15"/>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734808" y="111757"/>
              <a:ext cx="144304" cy="161619"/>
            </a:xfrm>
            <a:prstGeom prst="rect">
              <a:avLst/>
            </a:prstGeom>
          </p:spPr>
        </p:pic>
        <p:sp>
          <p:nvSpPr>
            <p:cNvPr id="17" name="TextBox 16">
              <a:hlinkClick r:id="rId6"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6700259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4"/>
                                        </p:tgtEl>
                                        <p:attrNameLst>
                                          <p:attrName>style.visibility</p:attrName>
                                        </p:attrNameLst>
                                      </p:cBhvr>
                                      <p:to>
                                        <p:strVal val="visible"/>
                                      </p:to>
                                    </p:set>
                                    <p:anim calcmode="lin" valueType="num">
                                      <p:cBhvr>
                                        <p:cTn id="13" dur="500" fill="hold"/>
                                        <p:tgtEl>
                                          <p:spTgt spid="34"/>
                                        </p:tgtEl>
                                        <p:attrNameLst>
                                          <p:attrName>ppt_w</p:attrName>
                                        </p:attrNameLst>
                                      </p:cBhvr>
                                      <p:tavLst>
                                        <p:tav tm="0">
                                          <p:val>
                                            <p:fltVal val="0"/>
                                          </p:val>
                                        </p:tav>
                                        <p:tav tm="100000">
                                          <p:val>
                                            <p:strVal val="#ppt_w"/>
                                          </p:val>
                                        </p:tav>
                                      </p:tavLst>
                                    </p:anim>
                                    <p:anim calcmode="lin" valueType="num">
                                      <p:cBhvr>
                                        <p:cTn id="14" dur="500" fill="hold"/>
                                        <p:tgtEl>
                                          <p:spTgt spid="34"/>
                                        </p:tgtEl>
                                        <p:attrNameLst>
                                          <p:attrName>ppt_h</p:attrName>
                                        </p:attrNameLst>
                                      </p:cBhvr>
                                      <p:tavLst>
                                        <p:tav tm="0">
                                          <p:val>
                                            <p:fltVal val="0"/>
                                          </p:val>
                                        </p:tav>
                                        <p:tav tm="100000">
                                          <p:val>
                                            <p:strVal val="#ppt_h"/>
                                          </p:val>
                                        </p:tav>
                                      </p:tavLst>
                                    </p:anim>
                                    <p:animEffect transition="in" filter="fade">
                                      <p:cBhvr>
                                        <p:cTn id="15" dur="500"/>
                                        <p:tgtEl>
                                          <p:spTgt spid="34"/>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40"/>
                                        </p:tgtEl>
                                        <p:attrNameLst>
                                          <p:attrName>style.visibility</p:attrName>
                                        </p:attrNameLst>
                                      </p:cBhvr>
                                      <p:to>
                                        <p:strVal val="visible"/>
                                      </p:to>
                                    </p:set>
                                    <p:anim calcmode="lin" valueType="num">
                                      <p:cBhvr>
                                        <p:cTn id="19" dur="500" fill="hold"/>
                                        <p:tgtEl>
                                          <p:spTgt spid="40"/>
                                        </p:tgtEl>
                                        <p:attrNameLst>
                                          <p:attrName>ppt_w</p:attrName>
                                        </p:attrNameLst>
                                      </p:cBhvr>
                                      <p:tavLst>
                                        <p:tav tm="0">
                                          <p:val>
                                            <p:fltVal val="0"/>
                                          </p:val>
                                        </p:tav>
                                        <p:tav tm="100000">
                                          <p:val>
                                            <p:strVal val="#ppt_w"/>
                                          </p:val>
                                        </p:tav>
                                      </p:tavLst>
                                    </p:anim>
                                    <p:anim calcmode="lin" valueType="num">
                                      <p:cBhvr>
                                        <p:cTn id="20" dur="500" fill="hold"/>
                                        <p:tgtEl>
                                          <p:spTgt spid="40"/>
                                        </p:tgtEl>
                                        <p:attrNameLst>
                                          <p:attrName>ppt_h</p:attrName>
                                        </p:attrNameLst>
                                      </p:cBhvr>
                                      <p:tavLst>
                                        <p:tav tm="0">
                                          <p:val>
                                            <p:fltVal val="0"/>
                                          </p:val>
                                        </p:tav>
                                        <p:tav tm="100000">
                                          <p:val>
                                            <p:strVal val="#ppt_h"/>
                                          </p:val>
                                        </p:tav>
                                      </p:tavLst>
                                    </p:anim>
                                    <p:animEffect transition="in" filter="fade">
                                      <p:cBhvr>
                                        <p:cTn id="21" dur="500"/>
                                        <p:tgtEl>
                                          <p:spTgt spid="40"/>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37"/>
                                        </p:tgtEl>
                                        <p:attrNameLst>
                                          <p:attrName>style.visibility</p:attrName>
                                        </p:attrNameLst>
                                      </p:cBhvr>
                                      <p:to>
                                        <p:strVal val="visible"/>
                                      </p:to>
                                    </p:set>
                                    <p:anim calcmode="lin" valueType="num">
                                      <p:cBhvr>
                                        <p:cTn id="25" dur="500" fill="hold"/>
                                        <p:tgtEl>
                                          <p:spTgt spid="37"/>
                                        </p:tgtEl>
                                        <p:attrNameLst>
                                          <p:attrName>ppt_w</p:attrName>
                                        </p:attrNameLst>
                                      </p:cBhvr>
                                      <p:tavLst>
                                        <p:tav tm="0">
                                          <p:val>
                                            <p:fltVal val="0"/>
                                          </p:val>
                                        </p:tav>
                                        <p:tav tm="100000">
                                          <p:val>
                                            <p:strVal val="#ppt_w"/>
                                          </p:val>
                                        </p:tav>
                                      </p:tavLst>
                                    </p:anim>
                                    <p:anim calcmode="lin" valueType="num">
                                      <p:cBhvr>
                                        <p:cTn id="26" dur="500" fill="hold"/>
                                        <p:tgtEl>
                                          <p:spTgt spid="37"/>
                                        </p:tgtEl>
                                        <p:attrNameLst>
                                          <p:attrName>ppt_h</p:attrName>
                                        </p:attrNameLst>
                                      </p:cBhvr>
                                      <p:tavLst>
                                        <p:tav tm="0">
                                          <p:val>
                                            <p:fltVal val="0"/>
                                          </p:val>
                                        </p:tav>
                                        <p:tav tm="100000">
                                          <p:val>
                                            <p:strVal val="#ppt_h"/>
                                          </p:val>
                                        </p:tav>
                                      </p:tavLst>
                                    </p:anim>
                                    <p:animEffect transition="in" filter="fade">
                                      <p:cBhvr>
                                        <p:cTn id="27"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栏目一">
    <p:spTree>
      <p:nvGrpSpPr>
        <p:cNvPr id="1" name=""/>
        <p:cNvGrpSpPr/>
        <p:nvPr/>
      </p:nvGrpSpPr>
      <p:grpSpPr>
        <a:xfrm>
          <a:off x="0" y="0"/>
          <a:ext cx="0" cy="0"/>
          <a:chOff x="0" y="0"/>
          <a:chExt cx="0" cy="0"/>
        </a:xfrm>
      </p:grpSpPr>
      <p:grpSp>
        <p:nvGrpSpPr>
          <p:cNvPr id="34" name="组合 33"/>
          <p:cNvGrpSpPr/>
          <p:nvPr userDrawn="1"/>
        </p:nvGrpSpPr>
        <p:grpSpPr>
          <a:xfrm>
            <a:off x="5378897" y="29755"/>
            <a:ext cx="1137319" cy="584775"/>
            <a:chOff x="29482" y="2276803"/>
            <a:chExt cx="1281560" cy="487312"/>
          </a:xfrm>
        </p:grpSpPr>
        <p:sp>
          <p:nvSpPr>
            <p:cNvPr id="35" name="TextBox 34"/>
            <p:cNvSpPr txBox="1"/>
            <p:nvPr userDrawn="1"/>
          </p:nvSpPr>
          <p:spPr>
            <a:xfrm>
              <a:off x="29482" y="2276803"/>
              <a:ext cx="1042599"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Y</a:t>
              </a:r>
              <a:r>
                <a:rPr lang="en-US" altLang="zh-CN" sz="900" dirty="0" smtClean="0">
                  <a:solidFill>
                    <a:srgbClr val="333333"/>
                  </a:solidFill>
                  <a:latin typeface="+mn-lt"/>
                  <a:ea typeface="+mn-ea"/>
                </a:rPr>
                <a:t>UXIDAOYIN</a:t>
              </a:r>
              <a:endParaRPr lang="zh-CN" altLang="en-US" sz="900" dirty="0">
                <a:solidFill>
                  <a:srgbClr val="333333"/>
                </a:solidFill>
              </a:endParaRPr>
            </a:p>
          </p:txBody>
        </p:sp>
        <p:sp>
          <p:nvSpPr>
            <p:cNvPr id="36" name="TextBox 35">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预习导引</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7" name="组合 36"/>
          <p:cNvGrpSpPr/>
          <p:nvPr userDrawn="1"/>
        </p:nvGrpSpPr>
        <p:grpSpPr>
          <a:xfrm>
            <a:off x="7860679" y="39693"/>
            <a:ext cx="1197764" cy="584775"/>
            <a:chOff x="29482" y="2927145"/>
            <a:chExt cx="1476118" cy="487312"/>
          </a:xfrm>
        </p:grpSpPr>
        <p:sp>
          <p:nvSpPr>
            <p:cNvPr id="38" name="TextBox 37"/>
            <p:cNvSpPr txBox="1"/>
            <p:nvPr userDrawn="1"/>
          </p:nvSpPr>
          <p:spPr>
            <a:xfrm>
              <a:off x="29482" y="2927145"/>
              <a:ext cx="1476118"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J</a:t>
              </a:r>
              <a:r>
                <a:rPr lang="en-US" altLang="zh-CN" sz="1000" dirty="0" smtClean="0">
                  <a:solidFill>
                    <a:srgbClr val="333333"/>
                  </a:solidFill>
                  <a:latin typeface="+mn-lt"/>
                  <a:ea typeface="+mn-ea"/>
                </a:rPr>
                <a:t>IAZUOSHANGXI</a:t>
              </a:r>
              <a:endParaRPr lang="zh-CN" altLang="en-US" sz="1000" dirty="0">
                <a:solidFill>
                  <a:srgbClr val="333333"/>
                </a:solidFill>
              </a:endParaRPr>
            </a:p>
          </p:txBody>
        </p:sp>
        <p:sp>
          <p:nvSpPr>
            <p:cNvPr id="39" name="TextBox 38">
              <a:hlinkClick r:id="rId3"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佳作赏析</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0" name="组合 39"/>
          <p:cNvGrpSpPr/>
          <p:nvPr userDrawn="1"/>
        </p:nvGrpSpPr>
        <p:grpSpPr>
          <a:xfrm>
            <a:off x="6536094" y="39693"/>
            <a:ext cx="1102368" cy="584775"/>
            <a:chOff x="29482" y="2927145"/>
            <a:chExt cx="1358552" cy="487312"/>
          </a:xfrm>
        </p:grpSpPr>
        <p:sp>
          <p:nvSpPr>
            <p:cNvPr id="41" name="TextBox 40"/>
            <p:cNvSpPr txBox="1"/>
            <p:nvPr userDrawn="1"/>
          </p:nvSpPr>
          <p:spPr>
            <a:xfrm>
              <a:off x="29482" y="2927145"/>
              <a:ext cx="1215347"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H</a:t>
              </a:r>
              <a:r>
                <a:rPr lang="en-US" altLang="zh-CN" sz="1000" baseline="0" dirty="0" smtClean="0">
                  <a:solidFill>
                    <a:srgbClr val="333333"/>
                  </a:solidFill>
                  <a:latin typeface="+mn-lt"/>
                  <a:ea typeface="+mn-ea"/>
                </a:rPr>
                <a:t>EXINGUINA</a:t>
              </a:r>
              <a:endParaRPr lang="zh-CN" altLang="en-US" sz="1000" dirty="0">
                <a:solidFill>
                  <a:srgbClr val="333333"/>
                </a:solidFill>
              </a:endParaRPr>
            </a:p>
          </p:txBody>
        </p:sp>
        <p:sp>
          <p:nvSpPr>
            <p:cNvPr id="42" name="TextBox 41">
              <a:hlinkClick r:id="rId4"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核心归纳</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4191706" y="-1"/>
            <a:ext cx="1319428" cy="841477"/>
            <a:chOff x="4191706" y="-1"/>
            <a:chExt cx="1319428" cy="841477"/>
          </a:xfrm>
        </p:grpSpPr>
        <p:pic>
          <p:nvPicPr>
            <p:cNvPr id="53" name="图片 52"/>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191706" y="-1"/>
              <a:ext cx="1319428" cy="841477"/>
            </a:xfrm>
            <a:prstGeom prst="rect">
              <a:avLst/>
            </a:prstGeom>
          </p:spPr>
        </p:pic>
        <p:sp>
          <p:nvSpPr>
            <p:cNvPr id="18" name="TextBox 17">
              <a:hlinkClick r:id="rId6" action="ppaction://hlinksldjump"/>
            </p:cNvPr>
            <p:cNvSpPr txBox="1"/>
            <p:nvPr userDrawn="1"/>
          </p:nvSpPr>
          <p:spPr>
            <a:xfrm>
              <a:off x="4532317" y="285517"/>
              <a:ext cx="543739"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首页</a:t>
              </a:r>
              <a:endParaRPr lang="zh-CN" altLang="en-US" sz="1400" dirty="0">
                <a:solidFill>
                  <a:schemeClr val="bg1"/>
                </a:solidFill>
                <a:latin typeface="黑体" panose="02010600030101010101" pitchFamily="2" charset="-122"/>
                <a:ea typeface="黑体" panose="02010600030101010101" pitchFamily="2" charset="-122"/>
              </a:endParaRPr>
            </a:p>
          </p:txBody>
        </p:sp>
        <p:pic>
          <p:nvPicPr>
            <p:cNvPr id="20" name="图片 19"/>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4726526" y="120086"/>
              <a:ext cx="142874" cy="160020"/>
            </a:xfrm>
            <a:prstGeom prst="rect">
              <a:avLst/>
            </a:prstGeom>
          </p:spPr>
        </p:pic>
      </p:grpSp>
    </p:spTree>
    <p:extLst>
      <p:ext uri="{BB962C8B-B14F-4D97-AF65-F5344CB8AC3E}">
        <p14:creationId xmlns:p14="http://schemas.microsoft.com/office/powerpoint/2010/main" val="15931461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down)">
                                      <p:cBhvr>
                                        <p:cTn id="8" dur="500"/>
                                        <p:tgtEl>
                                          <p:spTgt spid="2"/>
                                        </p:tgtEl>
                                      </p:cBhvr>
                                    </p:animEffect>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34"/>
                                        </p:tgtEl>
                                        <p:attrNameLst>
                                          <p:attrName>style.visibility</p:attrName>
                                        </p:attrNameLst>
                                      </p:cBhvr>
                                      <p:to>
                                        <p:strVal val="visible"/>
                                      </p:to>
                                    </p:set>
                                    <p:anim calcmode="lin" valueType="num">
                                      <p:cBhvr>
                                        <p:cTn id="12" dur="500" fill="hold"/>
                                        <p:tgtEl>
                                          <p:spTgt spid="34"/>
                                        </p:tgtEl>
                                        <p:attrNameLst>
                                          <p:attrName>ppt_w</p:attrName>
                                        </p:attrNameLst>
                                      </p:cBhvr>
                                      <p:tavLst>
                                        <p:tav tm="0">
                                          <p:val>
                                            <p:fltVal val="0"/>
                                          </p:val>
                                        </p:tav>
                                        <p:tav tm="100000">
                                          <p:val>
                                            <p:strVal val="#ppt_w"/>
                                          </p:val>
                                        </p:tav>
                                      </p:tavLst>
                                    </p:anim>
                                    <p:anim calcmode="lin" valueType="num">
                                      <p:cBhvr>
                                        <p:cTn id="13" dur="500" fill="hold"/>
                                        <p:tgtEl>
                                          <p:spTgt spid="34"/>
                                        </p:tgtEl>
                                        <p:attrNameLst>
                                          <p:attrName>ppt_h</p:attrName>
                                        </p:attrNameLst>
                                      </p:cBhvr>
                                      <p:tavLst>
                                        <p:tav tm="0">
                                          <p:val>
                                            <p:fltVal val="0"/>
                                          </p:val>
                                        </p:tav>
                                        <p:tav tm="100000">
                                          <p:val>
                                            <p:strVal val="#ppt_h"/>
                                          </p:val>
                                        </p:tav>
                                      </p:tavLst>
                                    </p:anim>
                                    <p:animEffect transition="in" filter="fade">
                                      <p:cBhvr>
                                        <p:cTn id="14" dur="500"/>
                                        <p:tgtEl>
                                          <p:spTgt spid="34"/>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40"/>
                                        </p:tgtEl>
                                        <p:attrNameLst>
                                          <p:attrName>style.visibility</p:attrName>
                                        </p:attrNameLst>
                                      </p:cBhvr>
                                      <p:to>
                                        <p:strVal val="visible"/>
                                      </p:to>
                                    </p:set>
                                    <p:anim calcmode="lin" valueType="num">
                                      <p:cBhvr>
                                        <p:cTn id="18" dur="500" fill="hold"/>
                                        <p:tgtEl>
                                          <p:spTgt spid="40"/>
                                        </p:tgtEl>
                                        <p:attrNameLst>
                                          <p:attrName>ppt_w</p:attrName>
                                        </p:attrNameLst>
                                      </p:cBhvr>
                                      <p:tavLst>
                                        <p:tav tm="0">
                                          <p:val>
                                            <p:fltVal val="0"/>
                                          </p:val>
                                        </p:tav>
                                        <p:tav tm="100000">
                                          <p:val>
                                            <p:strVal val="#ppt_w"/>
                                          </p:val>
                                        </p:tav>
                                      </p:tavLst>
                                    </p:anim>
                                    <p:anim calcmode="lin" valueType="num">
                                      <p:cBhvr>
                                        <p:cTn id="19" dur="500" fill="hold"/>
                                        <p:tgtEl>
                                          <p:spTgt spid="40"/>
                                        </p:tgtEl>
                                        <p:attrNameLst>
                                          <p:attrName>ppt_h</p:attrName>
                                        </p:attrNameLst>
                                      </p:cBhvr>
                                      <p:tavLst>
                                        <p:tav tm="0">
                                          <p:val>
                                            <p:fltVal val="0"/>
                                          </p:val>
                                        </p:tav>
                                        <p:tav tm="100000">
                                          <p:val>
                                            <p:strVal val="#ppt_h"/>
                                          </p:val>
                                        </p:tav>
                                      </p:tavLst>
                                    </p:anim>
                                    <p:animEffect transition="in" filter="fade">
                                      <p:cBhvr>
                                        <p:cTn id="20" dur="500"/>
                                        <p:tgtEl>
                                          <p:spTgt spid="40"/>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7"/>
                                        </p:tgtEl>
                                        <p:attrNameLst>
                                          <p:attrName>style.visibility</p:attrName>
                                        </p:attrNameLst>
                                      </p:cBhvr>
                                      <p:to>
                                        <p:strVal val="visible"/>
                                      </p:to>
                                    </p:set>
                                    <p:anim calcmode="lin" valueType="num">
                                      <p:cBhvr>
                                        <p:cTn id="24" dur="500" fill="hold"/>
                                        <p:tgtEl>
                                          <p:spTgt spid="37"/>
                                        </p:tgtEl>
                                        <p:attrNameLst>
                                          <p:attrName>ppt_w</p:attrName>
                                        </p:attrNameLst>
                                      </p:cBhvr>
                                      <p:tavLst>
                                        <p:tav tm="0">
                                          <p:val>
                                            <p:fltVal val="0"/>
                                          </p:val>
                                        </p:tav>
                                        <p:tav tm="100000">
                                          <p:val>
                                            <p:strVal val="#ppt_w"/>
                                          </p:val>
                                        </p:tav>
                                      </p:tavLst>
                                    </p:anim>
                                    <p:anim calcmode="lin" valueType="num">
                                      <p:cBhvr>
                                        <p:cTn id="25" dur="500" fill="hold"/>
                                        <p:tgtEl>
                                          <p:spTgt spid="37"/>
                                        </p:tgtEl>
                                        <p:attrNameLst>
                                          <p:attrName>ppt_h</p:attrName>
                                        </p:attrNameLst>
                                      </p:cBhvr>
                                      <p:tavLst>
                                        <p:tav tm="0">
                                          <p:val>
                                            <p:fltVal val="0"/>
                                          </p:val>
                                        </p:tav>
                                        <p:tav tm="100000">
                                          <p:val>
                                            <p:strVal val="#ppt_h"/>
                                          </p:val>
                                        </p:tav>
                                      </p:tavLst>
                                    </p:anim>
                                    <p:animEffect transition="in" filter="fade">
                                      <p:cBhvr>
                                        <p:cTn id="26"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7_栏目一">
    <p:spTree>
      <p:nvGrpSpPr>
        <p:cNvPr id="1" name=""/>
        <p:cNvGrpSpPr/>
        <p:nvPr/>
      </p:nvGrpSpPr>
      <p:grpSpPr>
        <a:xfrm>
          <a:off x="0" y="0"/>
          <a:ext cx="0" cy="0"/>
          <a:chOff x="0" y="0"/>
          <a:chExt cx="0" cy="0"/>
        </a:xfrm>
      </p:grpSpPr>
      <p:grpSp>
        <p:nvGrpSpPr>
          <p:cNvPr id="3" name="组合 2"/>
          <p:cNvGrpSpPr/>
          <p:nvPr userDrawn="1"/>
        </p:nvGrpSpPr>
        <p:grpSpPr>
          <a:xfrm>
            <a:off x="5378897" y="1"/>
            <a:ext cx="1220385" cy="836712"/>
            <a:chOff x="5378897" y="1"/>
            <a:chExt cx="1220385" cy="836712"/>
          </a:xfrm>
        </p:grpSpPr>
        <p:pic>
          <p:nvPicPr>
            <p:cNvPr id="45" name="图片 4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428356" y="1"/>
              <a:ext cx="1170926" cy="836712"/>
            </a:xfrm>
            <a:prstGeom prst="rect">
              <a:avLst/>
            </a:prstGeom>
          </p:spPr>
        </p:pic>
        <p:grpSp>
          <p:nvGrpSpPr>
            <p:cNvPr id="36" name="组合 35"/>
            <p:cNvGrpSpPr/>
            <p:nvPr userDrawn="1"/>
          </p:nvGrpSpPr>
          <p:grpSpPr>
            <a:xfrm>
              <a:off x="5378897" y="29755"/>
              <a:ext cx="1137319" cy="584775"/>
              <a:chOff x="29482" y="2276803"/>
              <a:chExt cx="1281560" cy="487312"/>
            </a:xfrm>
          </p:grpSpPr>
          <p:sp>
            <p:nvSpPr>
              <p:cNvPr id="37" name="TextBox 36"/>
              <p:cNvSpPr txBox="1"/>
              <p:nvPr userDrawn="1"/>
            </p:nvSpPr>
            <p:spPr>
              <a:xfrm>
                <a:off x="29482" y="2276803"/>
                <a:ext cx="1042599" cy="487312"/>
              </a:xfrm>
              <a:prstGeom prst="rect">
                <a:avLst/>
              </a:prstGeom>
              <a:noFill/>
            </p:spPr>
            <p:txBody>
              <a:bodyPr wrap="none" rtlCol="0">
                <a:spAutoFit/>
              </a:bodyPr>
              <a:lstStyle/>
              <a:p>
                <a:r>
                  <a:rPr lang="en-US" altLang="zh-CN" sz="3200" dirty="0" smtClean="0">
                    <a:solidFill>
                      <a:schemeClr val="bg1"/>
                    </a:solidFill>
                    <a:latin typeface="黑体" panose="02010600030101010101" pitchFamily="2" charset="-122"/>
                    <a:ea typeface="黑体" panose="02010600030101010101" pitchFamily="2" charset="-122"/>
                  </a:rPr>
                  <a:t>Y</a:t>
                </a:r>
                <a:r>
                  <a:rPr lang="en-US" altLang="zh-CN" sz="900" dirty="0" smtClean="0">
                    <a:solidFill>
                      <a:schemeClr val="bg1"/>
                    </a:solidFill>
                    <a:latin typeface="+mn-lt"/>
                    <a:ea typeface="+mn-ea"/>
                  </a:rPr>
                  <a:t>UXIDAOYIN</a:t>
                </a:r>
                <a:endParaRPr lang="zh-CN" altLang="en-US" sz="900" dirty="0">
                  <a:solidFill>
                    <a:schemeClr val="bg1"/>
                  </a:solidFill>
                </a:endParaRPr>
              </a:p>
            </p:txBody>
          </p:sp>
          <p:sp>
            <p:nvSpPr>
              <p:cNvPr id="38" name="TextBox 37">
                <a:hlinkClick r:id="rId3"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预习导引</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39" name="组合 38"/>
          <p:cNvGrpSpPr/>
          <p:nvPr userDrawn="1"/>
        </p:nvGrpSpPr>
        <p:grpSpPr>
          <a:xfrm>
            <a:off x="7860679" y="39693"/>
            <a:ext cx="1197764" cy="584775"/>
            <a:chOff x="29482" y="2927145"/>
            <a:chExt cx="1476118" cy="487312"/>
          </a:xfrm>
        </p:grpSpPr>
        <p:sp>
          <p:nvSpPr>
            <p:cNvPr id="40" name="TextBox 39"/>
            <p:cNvSpPr txBox="1"/>
            <p:nvPr userDrawn="1"/>
          </p:nvSpPr>
          <p:spPr>
            <a:xfrm>
              <a:off x="29482" y="2927145"/>
              <a:ext cx="1476118"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J</a:t>
              </a:r>
              <a:r>
                <a:rPr lang="en-US" altLang="zh-CN" sz="1000" dirty="0" smtClean="0">
                  <a:solidFill>
                    <a:srgbClr val="333333"/>
                  </a:solidFill>
                  <a:latin typeface="+mn-lt"/>
                  <a:ea typeface="+mn-ea"/>
                </a:rPr>
                <a:t>IAZUOSHANGXI</a:t>
              </a:r>
              <a:endParaRPr lang="zh-CN" altLang="en-US" sz="1000" dirty="0">
                <a:solidFill>
                  <a:srgbClr val="333333"/>
                </a:solidFill>
              </a:endParaRPr>
            </a:p>
          </p:txBody>
        </p:sp>
        <p:sp>
          <p:nvSpPr>
            <p:cNvPr id="41" name="TextBox 40">
              <a:hlinkClick r:id="rId4"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佳作赏析</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2" name="组合 41"/>
          <p:cNvGrpSpPr/>
          <p:nvPr userDrawn="1"/>
        </p:nvGrpSpPr>
        <p:grpSpPr>
          <a:xfrm>
            <a:off x="6536094" y="39693"/>
            <a:ext cx="1102368" cy="584775"/>
            <a:chOff x="29482" y="2927145"/>
            <a:chExt cx="1358552" cy="487312"/>
          </a:xfrm>
        </p:grpSpPr>
        <p:sp>
          <p:nvSpPr>
            <p:cNvPr id="43" name="TextBox 42"/>
            <p:cNvSpPr txBox="1"/>
            <p:nvPr userDrawn="1"/>
          </p:nvSpPr>
          <p:spPr>
            <a:xfrm>
              <a:off x="29482" y="2927145"/>
              <a:ext cx="1215347"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H</a:t>
              </a:r>
              <a:r>
                <a:rPr lang="en-US" altLang="zh-CN" sz="1000" baseline="0" dirty="0" smtClean="0">
                  <a:solidFill>
                    <a:srgbClr val="333333"/>
                  </a:solidFill>
                  <a:latin typeface="+mn-lt"/>
                  <a:ea typeface="+mn-ea"/>
                </a:rPr>
                <a:t>EXINGUINA</a:t>
              </a:r>
              <a:endParaRPr lang="zh-CN" altLang="en-US" sz="1000" dirty="0">
                <a:solidFill>
                  <a:srgbClr val="333333"/>
                </a:solidFill>
              </a:endParaRPr>
            </a:p>
          </p:txBody>
        </p:sp>
        <p:sp>
          <p:nvSpPr>
            <p:cNvPr id="44" name="TextBox 43">
              <a:hlinkClick r:id="rId5"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核心归纳</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4532317" y="111757"/>
            <a:ext cx="543739" cy="481534"/>
            <a:chOff x="4532317" y="111757"/>
            <a:chExt cx="543739" cy="481534"/>
          </a:xfrm>
        </p:grpSpPr>
        <p:pic>
          <p:nvPicPr>
            <p:cNvPr id="16" name="图片 15"/>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4734808" y="111757"/>
              <a:ext cx="144304" cy="161619"/>
            </a:xfrm>
            <a:prstGeom prst="rect">
              <a:avLst/>
            </a:prstGeom>
          </p:spPr>
        </p:pic>
        <p:sp>
          <p:nvSpPr>
            <p:cNvPr id="17" name="TextBox 16">
              <a:hlinkClick r:id="rId7"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27460111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12" presetClass="entr" presetSubtype="1"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p:tgtEl>
                                          <p:spTgt spid="3"/>
                                        </p:tgtEl>
                                        <p:attrNameLst>
                                          <p:attrName>ppt_y</p:attrName>
                                        </p:attrNameLst>
                                      </p:cBhvr>
                                      <p:tavLst>
                                        <p:tav tm="0">
                                          <p:val>
                                            <p:strVal val="#ppt_y-#ppt_h*1.125000"/>
                                          </p:val>
                                        </p:tav>
                                        <p:tav tm="100000">
                                          <p:val>
                                            <p:strVal val="#ppt_y"/>
                                          </p:val>
                                        </p:tav>
                                      </p:tavLst>
                                    </p:anim>
                                    <p:animEffect transition="in" filter="wipe(down)">
                                      <p:cBhvr>
                                        <p:cTn id="14" dur="500"/>
                                        <p:tgtEl>
                                          <p:spTgt spid="3"/>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42"/>
                                        </p:tgtEl>
                                        <p:attrNameLst>
                                          <p:attrName>style.visibility</p:attrName>
                                        </p:attrNameLst>
                                      </p:cBhvr>
                                      <p:to>
                                        <p:strVal val="visible"/>
                                      </p:to>
                                    </p:set>
                                    <p:anim calcmode="lin" valueType="num">
                                      <p:cBhvr>
                                        <p:cTn id="18" dur="500" fill="hold"/>
                                        <p:tgtEl>
                                          <p:spTgt spid="42"/>
                                        </p:tgtEl>
                                        <p:attrNameLst>
                                          <p:attrName>ppt_w</p:attrName>
                                        </p:attrNameLst>
                                      </p:cBhvr>
                                      <p:tavLst>
                                        <p:tav tm="0">
                                          <p:val>
                                            <p:fltVal val="0"/>
                                          </p:val>
                                        </p:tav>
                                        <p:tav tm="100000">
                                          <p:val>
                                            <p:strVal val="#ppt_w"/>
                                          </p:val>
                                        </p:tav>
                                      </p:tavLst>
                                    </p:anim>
                                    <p:anim calcmode="lin" valueType="num">
                                      <p:cBhvr>
                                        <p:cTn id="19" dur="500" fill="hold"/>
                                        <p:tgtEl>
                                          <p:spTgt spid="42"/>
                                        </p:tgtEl>
                                        <p:attrNameLst>
                                          <p:attrName>ppt_h</p:attrName>
                                        </p:attrNameLst>
                                      </p:cBhvr>
                                      <p:tavLst>
                                        <p:tav tm="0">
                                          <p:val>
                                            <p:fltVal val="0"/>
                                          </p:val>
                                        </p:tav>
                                        <p:tav tm="100000">
                                          <p:val>
                                            <p:strVal val="#ppt_h"/>
                                          </p:val>
                                        </p:tav>
                                      </p:tavLst>
                                    </p:anim>
                                    <p:animEffect transition="in" filter="fade">
                                      <p:cBhvr>
                                        <p:cTn id="20" dur="500"/>
                                        <p:tgtEl>
                                          <p:spTgt spid="42"/>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9"/>
                                        </p:tgtEl>
                                        <p:attrNameLst>
                                          <p:attrName>style.visibility</p:attrName>
                                        </p:attrNameLst>
                                      </p:cBhvr>
                                      <p:to>
                                        <p:strVal val="visible"/>
                                      </p:to>
                                    </p:set>
                                    <p:anim calcmode="lin" valueType="num">
                                      <p:cBhvr>
                                        <p:cTn id="24" dur="500" fill="hold"/>
                                        <p:tgtEl>
                                          <p:spTgt spid="39"/>
                                        </p:tgtEl>
                                        <p:attrNameLst>
                                          <p:attrName>ppt_w</p:attrName>
                                        </p:attrNameLst>
                                      </p:cBhvr>
                                      <p:tavLst>
                                        <p:tav tm="0">
                                          <p:val>
                                            <p:fltVal val="0"/>
                                          </p:val>
                                        </p:tav>
                                        <p:tav tm="100000">
                                          <p:val>
                                            <p:strVal val="#ppt_w"/>
                                          </p:val>
                                        </p:tav>
                                      </p:tavLst>
                                    </p:anim>
                                    <p:anim calcmode="lin" valueType="num">
                                      <p:cBhvr>
                                        <p:cTn id="25" dur="500" fill="hold"/>
                                        <p:tgtEl>
                                          <p:spTgt spid="39"/>
                                        </p:tgtEl>
                                        <p:attrNameLst>
                                          <p:attrName>ppt_h</p:attrName>
                                        </p:attrNameLst>
                                      </p:cBhvr>
                                      <p:tavLst>
                                        <p:tav tm="0">
                                          <p:val>
                                            <p:fltVal val="0"/>
                                          </p:val>
                                        </p:tav>
                                        <p:tav tm="100000">
                                          <p:val>
                                            <p:strVal val="#ppt_h"/>
                                          </p:val>
                                        </p:tav>
                                      </p:tavLst>
                                    </p:anim>
                                    <p:animEffect transition="in" filter="fade">
                                      <p:cBhvr>
                                        <p:cTn id="26"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9_栏目一">
    <p:spTree>
      <p:nvGrpSpPr>
        <p:cNvPr id="1" name=""/>
        <p:cNvGrpSpPr/>
        <p:nvPr/>
      </p:nvGrpSpPr>
      <p:grpSpPr>
        <a:xfrm>
          <a:off x="0" y="0"/>
          <a:ext cx="0" cy="0"/>
          <a:chOff x="0" y="0"/>
          <a:chExt cx="0" cy="0"/>
        </a:xfrm>
      </p:grpSpPr>
      <p:grpSp>
        <p:nvGrpSpPr>
          <p:cNvPr id="35" name="组合 34"/>
          <p:cNvGrpSpPr/>
          <p:nvPr userDrawn="1"/>
        </p:nvGrpSpPr>
        <p:grpSpPr>
          <a:xfrm>
            <a:off x="5378897" y="29755"/>
            <a:ext cx="1137319" cy="584775"/>
            <a:chOff x="29482" y="2276803"/>
            <a:chExt cx="1281560" cy="487312"/>
          </a:xfrm>
        </p:grpSpPr>
        <p:sp>
          <p:nvSpPr>
            <p:cNvPr id="36" name="TextBox 35"/>
            <p:cNvSpPr txBox="1"/>
            <p:nvPr userDrawn="1"/>
          </p:nvSpPr>
          <p:spPr>
            <a:xfrm>
              <a:off x="29482" y="2276803"/>
              <a:ext cx="1042599" cy="487312"/>
            </a:xfrm>
            <a:prstGeom prst="rect">
              <a:avLst/>
            </a:prstGeom>
            <a:noFill/>
          </p:spPr>
          <p:txBody>
            <a:bodyPr wrap="none" rtlCol="0">
              <a:spAutoFit/>
            </a:bodyPr>
            <a:lstStyle/>
            <a:p>
              <a:r>
                <a:rPr lang="en-US" altLang="zh-CN" sz="3200" dirty="0" smtClean="0">
                  <a:solidFill>
                    <a:schemeClr val="tx1"/>
                  </a:solidFill>
                  <a:latin typeface="黑体" panose="02010600030101010101" pitchFamily="2" charset="-122"/>
                  <a:ea typeface="黑体" panose="02010600030101010101" pitchFamily="2" charset="-122"/>
                </a:rPr>
                <a:t>Y</a:t>
              </a:r>
              <a:r>
                <a:rPr lang="en-US" altLang="zh-CN" sz="900" dirty="0" smtClean="0">
                  <a:solidFill>
                    <a:schemeClr val="tx1"/>
                  </a:solidFill>
                  <a:latin typeface="+mn-lt"/>
                  <a:ea typeface="+mn-ea"/>
                </a:rPr>
                <a:t>UXIDAOYIN</a:t>
              </a:r>
              <a:endParaRPr lang="zh-CN" altLang="en-US" sz="900" dirty="0">
                <a:solidFill>
                  <a:schemeClr val="tx1"/>
                </a:solidFill>
              </a:endParaRPr>
            </a:p>
          </p:txBody>
        </p:sp>
        <p:sp>
          <p:nvSpPr>
            <p:cNvPr id="37" name="TextBox 36">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预习导引</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8" name="组合 37"/>
          <p:cNvGrpSpPr/>
          <p:nvPr userDrawn="1"/>
        </p:nvGrpSpPr>
        <p:grpSpPr>
          <a:xfrm>
            <a:off x="7860679" y="39693"/>
            <a:ext cx="1197764" cy="584775"/>
            <a:chOff x="29482" y="2927145"/>
            <a:chExt cx="1476118" cy="487312"/>
          </a:xfrm>
        </p:grpSpPr>
        <p:sp>
          <p:nvSpPr>
            <p:cNvPr id="39" name="TextBox 38"/>
            <p:cNvSpPr txBox="1"/>
            <p:nvPr userDrawn="1"/>
          </p:nvSpPr>
          <p:spPr>
            <a:xfrm>
              <a:off x="29482" y="2927145"/>
              <a:ext cx="1476118"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J</a:t>
              </a:r>
              <a:r>
                <a:rPr lang="en-US" altLang="zh-CN" sz="1000" dirty="0" smtClean="0">
                  <a:solidFill>
                    <a:srgbClr val="333333"/>
                  </a:solidFill>
                  <a:latin typeface="+mn-lt"/>
                  <a:ea typeface="+mn-ea"/>
                </a:rPr>
                <a:t>IAZUOSHANGXI</a:t>
              </a:r>
              <a:endParaRPr lang="zh-CN" altLang="en-US" sz="1000" dirty="0">
                <a:solidFill>
                  <a:srgbClr val="333333"/>
                </a:solidFill>
              </a:endParaRPr>
            </a:p>
          </p:txBody>
        </p:sp>
        <p:sp>
          <p:nvSpPr>
            <p:cNvPr id="40" name="TextBox 39">
              <a:hlinkClick r:id="rId3"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佳作赏析</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5" name="组合 4"/>
          <p:cNvGrpSpPr/>
          <p:nvPr userDrawn="1"/>
        </p:nvGrpSpPr>
        <p:grpSpPr>
          <a:xfrm>
            <a:off x="6525292" y="-4216"/>
            <a:ext cx="1431084" cy="851494"/>
            <a:chOff x="6525292" y="-4216"/>
            <a:chExt cx="1431084" cy="851494"/>
          </a:xfrm>
        </p:grpSpPr>
        <p:pic>
          <p:nvPicPr>
            <p:cNvPr id="44" name="图片 43"/>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6525292" y="-4216"/>
              <a:ext cx="1431084" cy="851494"/>
            </a:xfrm>
            <a:prstGeom prst="rect">
              <a:avLst/>
            </a:prstGeom>
          </p:spPr>
        </p:pic>
        <p:grpSp>
          <p:nvGrpSpPr>
            <p:cNvPr id="41" name="组合 40"/>
            <p:cNvGrpSpPr/>
            <p:nvPr userDrawn="1"/>
          </p:nvGrpSpPr>
          <p:grpSpPr>
            <a:xfrm>
              <a:off x="6536094" y="39693"/>
              <a:ext cx="1102368" cy="584775"/>
              <a:chOff x="29482" y="2927145"/>
              <a:chExt cx="1358552" cy="487312"/>
            </a:xfrm>
          </p:grpSpPr>
          <p:sp>
            <p:nvSpPr>
              <p:cNvPr id="42" name="TextBox 41"/>
              <p:cNvSpPr txBox="1"/>
              <p:nvPr userDrawn="1"/>
            </p:nvSpPr>
            <p:spPr>
              <a:xfrm>
                <a:off x="29482" y="2927145"/>
                <a:ext cx="1215347" cy="487312"/>
              </a:xfrm>
              <a:prstGeom prst="rect">
                <a:avLst/>
              </a:prstGeom>
              <a:noFill/>
            </p:spPr>
            <p:txBody>
              <a:bodyPr wrap="none" rtlCol="0">
                <a:spAutoFit/>
              </a:bodyPr>
              <a:lstStyle/>
              <a:p>
                <a:r>
                  <a:rPr lang="en-US" altLang="zh-CN" sz="3200" baseline="0" dirty="0" smtClean="0">
                    <a:solidFill>
                      <a:schemeClr val="bg1"/>
                    </a:solidFill>
                    <a:latin typeface="黑体" panose="02010600030101010101" pitchFamily="2" charset="-122"/>
                    <a:ea typeface="黑体" panose="02010600030101010101" pitchFamily="2" charset="-122"/>
                  </a:rPr>
                  <a:t>H</a:t>
                </a:r>
                <a:r>
                  <a:rPr lang="en-US" altLang="zh-CN" sz="1000" baseline="0" dirty="0" smtClean="0">
                    <a:solidFill>
                      <a:schemeClr val="bg1"/>
                    </a:solidFill>
                    <a:latin typeface="+mn-lt"/>
                    <a:ea typeface="+mn-ea"/>
                  </a:rPr>
                  <a:t>EXINGUINA</a:t>
                </a:r>
                <a:endParaRPr lang="zh-CN" altLang="en-US" sz="1000" dirty="0">
                  <a:solidFill>
                    <a:schemeClr val="bg1"/>
                  </a:solidFill>
                </a:endParaRPr>
              </a:p>
            </p:txBody>
          </p:sp>
          <p:sp>
            <p:nvSpPr>
              <p:cNvPr id="43" name="TextBox 42">
                <a:hlinkClick r:id="rId5"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核心归纳</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2" name="组合 1"/>
          <p:cNvGrpSpPr/>
          <p:nvPr userDrawn="1"/>
        </p:nvGrpSpPr>
        <p:grpSpPr>
          <a:xfrm>
            <a:off x="4532317" y="111757"/>
            <a:ext cx="543739" cy="481534"/>
            <a:chOff x="4532317" y="111757"/>
            <a:chExt cx="543739" cy="481534"/>
          </a:xfrm>
        </p:grpSpPr>
        <p:pic>
          <p:nvPicPr>
            <p:cNvPr id="16" name="图片 15"/>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4734808" y="111757"/>
              <a:ext cx="144304" cy="161619"/>
            </a:xfrm>
            <a:prstGeom prst="rect">
              <a:avLst/>
            </a:prstGeom>
          </p:spPr>
        </p:pic>
        <p:sp>
          <p:nvSpPr>
            <p:cNvPr id="17" name="TextBox 16">
              <a:hlinkClick r:id="rId7"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21827667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p:cTn id="13" dur="500" fill="hold"/>
                                        <p:tgtEl>
                                          <p:spTgt spid="35"/>
                                        </p:tgtEl>
                                        <p:attrNameLst>
                                          <p:attrName>ppt_w</p:attrName>
                                        </p:attrNameLst>
                                      </p:cBhvr>
                                      <p:tavLst>
                                        <p:tav tm="0">
                                          <p:val>
                                            <p:fltVal val="0"/>
                                          </p:val>
                                        </p:tav>
                                        <p:tav tm="100000">
                                          <p:val>
                                            <p:strVal val="#ppt_w"/>
                                          </p:val>
                                        </p:tav>
                                      </p:tavLst>
                                    </p:anim>
                                    <p:anim calcmode="lin" valueType="num">
                                      <p:cBhvr>
                                        <p:cTn id="14" dur="500" fill="hold"/>
                                        <p:tgtEl>
                                          <p:spTgt spid="35"/>
                                        </p:tgtEl>
                                        <p:attrNameLst>
                                          <p:attrName>ppt_h</p:attrName>
                                        </p:attrNameLst>
                                      </p:cBhvr>
                                      <p:tavLst>
                                        <p:tav tm="0">
                                          <p:val>
                                            <p:fltVal val="0"/>
                                          </p:val>
                                        </p:tav>
                                        <p:tav tm="100000">
                                          <p:val>
                                            <p:strVal val="#ppt_h"/>
                                          </p:val>
                                        </p:tav>
                                      </p:tavLst>
                                    </p:anim>
                                    <p:animEffect transition="in" filter="fade">
                                      <p:cBhvr>
                                        <p:cTn id="15" dur="500"/>
                                        <p:tgtEl>
                                          <p:spTgt spid="35"/>
                                        </p:tgtEl>
                                      </p:cBhvr>
                                    </p:animEffect>
                                  </p:childTnLst>
                                </p:cTn>
                              </p:par>
                            </p:childTnLst>
                          </p:cTn>
                        </p:par>
                        <p:par>
                          <p:cTn id="16" fill="hold">
                            <p:stCondLst>
                              <p:cond delay="1000"/>
                            </p:stCondLst>
                            <p:childTnLst>
                              <p:par>
                                <p:cTn id="17" presetID="12" presetClass="entr" presetSubtype="1"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p:tgtEl>
                                          <p:spTgt spid="5"/>
                                        </p:tgtEl>
                                        <p:attrNameLst>
                                          <p:attrName>ppt_y</p:attrName>
                                        </p:attrNameLst>
                                      </p:cBhvr>
                                      <p:tavLst>
                                        <p:tav tm="0">
                                          <p:val>
                                            <p:strVal val="#ppt_y-#ppt_h*1.125000"/>
                                          </p:val>
                                        </p:tav>
                                        <p:tav tm="100000">
                                          <p:val>
                                            <p:strVal val="#ppt_y"/>
                                          </p:val>
                                        </p:tav>
                                      </p:tavLst>
                                    </p:anim>
                                    <p:animEffect transition="in" filter="wipe(down)">
                                      <p:cBhvr>
                                        <p:cTn id="20" dur="500"/>
                                        <p:tgtEl>
                                          <p:spTgt spid="5"/>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8"/>
                                        </p:tgtEl>
                                        <p:attrNameLst>
                                          <p:attrName>style.visibility</p:attrName>
                                        </p:attrNameLst>
                                      </p:cBhvr>
                                      <p:to>
                                        <p:strVal val="visible"/>
                                      </p:to>
                                    </p:set>
                                    <p:anim calcmode="lin" valueType="num">
                                      <p:cBhvr>
                                        <p:cTn id="24" dur="500" fill="hold"/>
                                        <p:tgtEl>
                                          <p:spTgt spid="38"/>
                                        </p:tgtEl>
                                        <p:attrNameLst>
                                          <p:attrName>ppt_w</p:attrName>
                                        </p:attrNameLst>
                                      </p:cBhvr>
                                      <p:tavLst>
                                        <p:tav tm="0">
                                          <p:val>
                                            <p:fltVal val="0"/>
                                          </p:val>
                                        </p:tav>
                                        <p:tav tm="100000">
                                          <p:val>
                                            <p:strVal val="#ppt_w"/>
                                          </p:val>
                                        </p:tav>
                                      </p:tavLst>
                                    </p:anim>
                                    <p:anim calcmode="lin" valueType="num">
                                      <p:cBhvr>
                                        <p:cTn id="25" dur="500" fill="hold"/>
                                        <p:tgtEl>
                                          <p:spTgt spid="38"/>
                                        </p:tgtEl>
                                        <p:attrNameLst>
                                          <p:attrName>ppt_h</p:attrName>
                                        </p:attrNameLst>
                                      </p:cBhvr>
                                      <p:tavLst>
                                        <p:tav tm="0">
                                          <p:val>
                                            <p:fltVal val="0"/>
                                          </p:val>
                                        </p:tav>
                                        <p:tav tm="100000">
                                          <p:val>
                                            <p:strVal val="#ppt_h"/>
                                          </p:val>
                                        </p:tav>
                                      </p:tavLst>
                                    </p:anim>
                                    <p:animEffect transition="in" filter="fade">
                                      <p:cBhvr>
                                        <p:cTn id="26"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8_栏目一">
    <p:spTree>
      <p:nvGrpSpPr>
        <p:cNvPr id="1" name=""/>
        <p:cNvGrpSpPr/>
        <p:nvPr/>
      </p:nvGrpSpPr>
      <p:grpSpPr>
        <a:xfrm>
          <a:off x="0" y="0"/>
          <a:ext cx="0" cy="0"/>
          <a:chOff x="0" y="0"/>
          <a:chExt cx="0" cy="0"/>
        </a:xfrm>
      </p:grpSpPr>
      <p:grpSp>
        <p:nvGrpSpPr>
          <p:cNvPr id="35" name="组合 34"/>
          <p:cNvGrpSpPr/>
          <p:nvPr userDrawn="1"/>
        </p:nvGrpSpPr>
        <p:grpSpPr>
          <a:xfrm>
            <a:off x="5378897" y="29755"/>
            <a:ext cx="1137319" cy="584775"/>
            <a:chOff x="29482" y="2276803"/>
            <a:chExt cx="1281560" cy="487312"/>
          </a:xfrm>
        </p:grpSpPr>
        <p:sp>
          <p:nvSpPr>
            <p:cNvPr id="36" name="TextBox 35"/>
            <p:cNvSpPr txBox="1"/>
            <p:nvPr userDrawn="1"/>
          </p:nvSpPr>
          <p:spPr>
            <a:xfrm>
              <a:off x="29482" y="2276803"/>
              <a:ext cx="1042599"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Y</a:t>
              </a:r>
              <a:r>
                <a:rPr lang="en-US" altLang="zh-CN" sz="900" dirty="0" smtClean="0">
                  <a:solidFill>
                    <a:srgbClr val="333333"/>
                  </a:solidFill>
                  <a:latin typeface="+mn-lt"/>
                  <a:ea typeface="+mn-ea"/>
                </a:rPr>
                <a:t>UXIDAOYIN</a:t>
              </a:r>
              <a:endParaRPr lang="zh-CN" altLang="en-US" sz="900" dirty="0">
                <a:solidFill>
                  <a:srgbClr val="333333"/>
                </a:solidFill>
              </a:endParaRPr>
            </a:p>
          </p:txBody>
        </p:sp>
        <p:sp>
          <p:nvSpPr>
            <p:cNvPr id="37" name="TextBox 36">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预习导引</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 name="组合 3"/>
          <p:cNvGrpSpPr/>
          <p:nvPr userDrawn="1"/>
        </p:nvGrpSpPr>
        <p:grpSpPr>
          <a:xfrm>
            <a:off x="7860679" y="-8427"/>
            <a:ext cx="1323144" cy="855375"/>
            <a:chOff x="7956376" y="-8427"/>
            <a:chExt cx="1323144" cy="855375"/>
          </a:xfrm>
        </p:grpSpPr>
        <p:pic>
          <p:nvPicPr>
            <p:cNvPr id="44" name="图片 4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985986" y="-8427"/>
              <a:ext cx="1293534" cy="855375"/>
            </a:xfrm>
            <a:prstGeom prst="rect">
              <a:avLst/>
            </a:prstGeom>
          </p:spPr>
        </p:pic>
        <p:grpSp>
          <p:nvGrpSpPr>
            <p:cNvPr id="38" name="组合 37"/>
            <p:cNvGrpSpPr/>
            <p:nvPr userDrawn="1"/>
          </p:nvGrpSpPr>
          <p:grpSpPr>
            <a:xfrm>
              <a:off x="7956376" y="39693"/>
              <a:ext cx="1197764" cy="584775"/>
              <a:chOff x="29482" y="2927145"/>
              <a:chExt cx="1476118" cy="487312"/>
            </a:xfrm>
          </p:grpSpPr>
          <p:sp>
            <p:nvSpPr>
              <p:cNvPr id="39" name="TextBox 38"/>
              <p:cNvSpPr txBox="1"/>
              <p:nvPr userDrawn="1"/>
            </p:nvSpPr>
            <p:spPr>
              <a:xfrm>
                <a:off x="29482" y="2927145"/>
                <a:ext cx="1476118" cy="487312"/>
              </a:xfrm>
              <a:prstGeom prst="rect">
                <a:avLst/>
              </a:prstGeom>
              <a:noFill/>
            </p:spPr>
            <p:txBody>
              <a:bodyPr wrap="none" rtlCol="0">
                <a:spAutoFit/>
              </a:bodyPr>
              <a:lstStyle/>
              <a:p>
                <a:r>
                  <a:rPr lang="en-US" altLang="zh-CN" sz="3200" dirty="0" smtClean="0">
                    <a:solidFill>
                      <a:schemeClr val="bg1"/>
                    </a:solidFill>
                    <a:latin typeface="黑体" panose="02010600030101010101" pitchFamily="2" charset="-122"/>
                    <a:ea typeface="黑体" panose="02010600030101010101" pitchFamily="2" charset="-122"/>
                  </a:rPr>
                  <a:t>J</a:t>
                </a:r>
                <a:r>
                  <a:rPr lang="en-US" altLang="zh-CN" sz="1000" dirty="0" smtClean="0">
                    <a:solidFill>
                      <a:schemeClr val="bg1"/>
                    </a:solidFill>
                    <a:latin typeface="+mn-lt"/>
                    <a:ea typeface="+mn-ea"/>
                  </a:rPr>
                  <a:t>IAZUOSHANGXI</a:t>
                </a:r>
                <a:endParaRPr lang="zh-CN" altLang="en-US" sz="1000" dirty="0">
                  <a:solidFill>
                    <a:schemeClr val="bg1"/>
                  </a:solidFill>
                </a:endParaRPr>
              </a:p>
            </p:txBody>
          </p:sp>
          <p:sp>
            <p:nvSpPr>
              <p:cNvPr id="40" name="TextBox 39">
                <a:hlinkClick r:id="rId4"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佳作赏析</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41" name="组合 40"/>
          <p:cNvGrpSpPr/>
          <p:nvPr userDrawn="1"/>
        </p:nvGrpSpPr>
        <p:grpSpPr>
          <a:xfrm>
            <a:off x="6536094" y="39693"/>
            <a:ext cx="1102368" cy="584775"/>
            <a:chOff x="29482" y="2927145"/>
            <a:chExt cx="1358552" cy="487312"/>
          </a:xfrm>
        </p:grpSpPr>
        <p:sp>
          <p:nvSpPr>
            <p:cNvPr id="42" name="TextBox 41"/>
            <p:cNvSpPr txBox="1"/>
            <p:nvPr userDrawn="1"/>
          </p:nvSpPr>
          <p:spPr>
            <a:xfrm>
              <a:off x="29482" y="2927145"/>
              <a:ext cx="1215347"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H</a:t>
              </a:r>
              <a:r>
                <a:rPr lang="en-US" altLang="zh-CN" sz="1000" baseline="0" dirty="0" smtClean="0">
                  <a:solidFill>
                    <a:srgbClr val="333333"/>
                  </a:solidFill>
                  <a:latin typeface="+mn-lt"/>
                  <a:ea typeface="+mn-ea"/>
                </a:rPr>
                <a:t>EXINGUINA</a:t>
              </a:r>
              <a:endParaRPr lang="zh-CN" altLang="en-US" sz="1000" dirty="0">
                <a:solidFill>
                  <a:srgbClr val="333333"/>
                </a:solidFill>
              </a:endParaRPr>
            </a:p>
          </p:txBody>
        </p:sp>
        <p:sp>
          <p:nvSpPr>
            <p:cNvPr id="43" name="TextBox 42">
              <a:hlinkClick r:id="rId5"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核心归纳</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4532317" y="111757"/>
            <a:ext cx="543739" cy="481534"/>
            <a:chOff x="4532317" y="111757"/>
            <a:chExt cx="543739" cy="481534"/>
          </a:xfrm>
        </p:grpSpPr>
        <p:pic>
          <p:nvPicPr>
            <p:cNvPr id="16" name="图片 15"/>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4734808" y="111757"/>
              <a:ext cx="144304" cy="161619"/>
            </a:xfrm>
            <a:prstGeom prst="rect">
              <a:avLst/>
            </a:prstGeom>
          </p:spPr>
        </p:pic>
        <p:sp>
          <p:nvSpPr>
            <p:cNvPr id="17" name="TextBox 16">
              <a:hlinkClick r:id="rId7"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31774619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p:cTn id="13" dur="500" fill="hold"/>
                                        <p:tgtEl>
                                          <p:spTgt spid="35"/>
                                        </p:tgtEl>
                                        <p:attrNameLst>
                                          <p:attrName>ppt_w</p:attrName>
                                        </p:attrNameLst>
                                      </p:cBhvr>
                                      <p:tavLst>
                                        <p:tav tm="0">
                                          <p:val>
                                            <p:fltVal val="0"/>
                                          </p:val>
                                        </p:tav>
                                        <p:tav tm="100000">
                                          <p:val>
                                            <p:strVal val="#ppt_w"/>
                                          </p:val>
                                        </p:tav>
                                      </p:tavLst>
                                    </p:anim>
                                    <p:anim calcmode="lin" valueType="num">
                                      <p:cBhvr>
                                        <p:cTn id="14" dur="500" fill="hold"/>
                                        <p:tgtEl>
                                          <p:spTgt spid="35"/>
                                        </p:tgtEl>
                                        <p:attrNameLst>
                                          <p:attrName>ppt_h</p:attrName>
                                        </p:attrNameLst>
                                      </p:cBhvr>
                                      <p:tavLst>
                                        <p:tav tm="0">
                                          <p:val>
                                            <p:fltVal val="0"/>
                                          </p:val>
                                        </p:tav>
                                        <p:tav tm="100000">
                                          <p:val>
                                            <p:strVal val="#ppt_h"/>
                                          </p:val>
                                        </p:tav>
                                      </p:tavLst>
                                    </p:anim>
                                    <p:animEffect transition="in" filter="fade">
                                      <p:cBhvr>
                                        <p:cTn id="15" dur="500"/>
                                        <p:tgtEl>
                                          <p:spTgt spid="35"/>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41"/>
                                        </p:tgtEl>
                                        <p:attrNameLst>
                                          <p:attrName>style.visibility</p:attrName>
                                        </p:attrNameLst>
                                      </p:cBhvr>
                                      <p:to>
                                        <p:strVal val="visible"/>
                                      </p:to>
                                    </p:set>
                                    <p:anim calcmode="lin" valueType="num">
                                      <p:cBhvr>
                                        <p:cTn id="19" dur="500" fill="hold"/>
                                        <p:tgtEl>
                                          <p:spTgt spid="41"/>
                                        </p:tgtEl>
                                        <p:attrNameLst>
                                          <p:attrName>ppt_w</p:attrName>
                                        </p:attrNameLst>
                                      </p:cBhvr>
                                      <p:tavLst>
                                        <p:tav tm="0">
                                          <p:val>
                                            <p:fltVal val="0"/>
                                          </p:val>
                                        </p:tav>
                                        <p:tav tm="100000">
                                          <p:val>
                                            <p:strVal val="#ppt_w"/>
                                          </p:val>
                                        </p:tav>
                                      </p:tavLst>
                                    </p:anim>
                                    <p:anim calcmode="lin" valueType="num">
                                      <p:cBhvr>
                                        <p:cTn id="20" dur="500" fill="hold"/>
                                        <p:tgtEl>
                                          <p:spTgt spid="41"/>
                                        </p:tgtEl>
                                        <p:attrNameLst>
                                          <p:attrName>ppt_h</p:attrName>
                                        </p:attrNameLst>
                                      </p:cBhvr>
                                      <p:tavLst>
                                        <p:tav tm="0">
                                          <p:val>
                                            <p:fltVal val="0"/>
                                          </p:val>
                                        </p:tav>
                                        <p:tav tm="100000">
                                          <p:val>
                                            <p:strVal val="#ppt_h"/>
                                          </p:val>
                                        </p:tav>
                                      </p:tavLst>
                                    </p:anim>
                                    <p:animEffect transition="in" filter="fade">
                                      <p:cBhvr>
                                        <p:cTn id="21" dur="500"/>
                                        <p:tgtEl>
                                          <p:spTgt spid="41"/>
                                        </p:tgtEl>
                                      </p:cBhvr>
                                    </p:animEffect>
                                  </p:childTnLst>
                                </p:cTn>
                              </p:par>
                            </p:childTnLst>
                          </p:cTn>
                        </p:par>
                        <p:par>
                          <p:cTn id="22" fill="hold">
                            <p:stCondLst>
                              <p:cond delay="1500"/>
                            </p:stCondLst>
                            <p:childTnLst>
                              <p:par>
                                <p:cTn id="23" presetID="12" presetClass="entr" presetSubtype="1" fill="hold" nodeType="after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p:tgtEl>
                                          <p:spTgt spid="4"/>
                                        </p:tgtEl>
                                        <p:attrNameLst>
                                          <p:attrName>ppt_y</p:attrName>
                                        </p:attrNameLst>
                                      </p:cBhvr>
                                      <p:tavLst>
                                        <p:tav tm="0">
                                          <p:val>
                                            <p:strVal val="#ppt_y-#ppt_h*1.125000"/>
                                          </p:val>
                                        </p:tav>
                                        <p:tav tm="100000">
                                          <p:val>
                                            <p:strVal val="#ppt_y"/>
                                          </p:val>
                                        </p:tav>
                                      </p:tavLst>
                                    </p:anim>
                                    <p:animEffect transition="in" filter="wipe(down)">
                                      <p:cBhvr>
                                        <p:cTn id="2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360"/>
            <a:ext cx="9143998" cy="777601"/>
            <a:chOff x="2" y="-300"/>
            <a:chExt cx="9143998" cy="648001"/>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107027"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620459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7530892"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01350" y="115863"/>
            <a:ext cx="504825" cy="504825"/>
          </a:xfrm>
          <a:prstGeom prst="rect">
            <a:avLst/>
          </a:prstGeom>
        </p:spPr>
      </p:pic>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683568" y="149190"/>
            <a:ext cx="2644529"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en-US" altLang="zh-CN" sz="1400" b="1" dirty="0" smtClean="0"/>
              <a:t>2</a:t>
            </a:r>
            <a:r>
              <a:rPr lang="zh-CN" altLang="zh-CN" sz="1400" dirty="0" smtClean="0"/>
              <a:t>　雷　雨</a:t>
            </a:r>
            <a:endParaRPr lang="zh-CN" altLang="zh-CN" sz="1400" kern="1200" dirty="0" smtClean="0">
              <a:solidFill>
                <a:schemeClr val="tx1"/>
              </a:solidFill>
              <a:effectLst/>
              <a:latin typeface="黑体" panose="02010600030101010101" pitchFamily="2" charset="-122"/>
              <a:ea typeface="黑体" panose="02010600030101010101" pitchFamily="2" charset="-122"/>
              <a:cs typeface="+mj-cs"/>
            </a:endParaRPr>
          </a:p>
        </p:txBody>
      </p:sp>
    </p:spTree>
    <p:extLst>
      <p:ext uri="{BB962C8B-B14F-4D97-AF65-F5344CB8AC3E}">
        <p14:creationId xmlns:p14="http://schemas.microsoft.com/office/powerpoint/2010/main" val="342916337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62" r:id="rId4"/>
    <p:sldLayoutId id="2147483671" r:id="rId5"/>
    <p:sldLayoutId id="2147483668" r:id="rId6"/>
    <p:sldLayoutId id="2147483670" r:id="rId7"/>
    <p:sldLayoutId id="2147483669" r:id="rId8"/>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1.xml"/><Relationship Id="rId1" Type="http://schemas.openxmlformats.org/officeDocument/2006/relationships/slideLayout" Target="../slideLayouts/slideLayout7.xml"/><Relationship Id="rId5" Type="http://schemas.openxmlformats.org/officeDocument/2006/relationships/slide" Target="slide19.xml"/><Relationship Id="rId4" Type="http://schemas.openxmlformats.org/officeDocument/2006/relationships/slide" Target="slide18.xml"/></Relationships>
</file>

<file path=ppt/slides/_rels/slide12.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1.xml"/><Relationship Id="rId1" Type="http://schemas.openxmlformats.org/officeDocument/2006/relationships/slideLayout" Target="../slideLayouts/slideLayout7.xml"/><Relationship Id="rId5" Type="http://schemas.openxmlformats.org/officeDocument/2006/relationships/slide" Target="slide19.xml"/><Relationship Id="rId4" Type="http://schemas.openxmlformats.org/officeDocument/2006/relationships/slide" Target="slide18.xml"/></Relationships>
</file>

<file path=ppt/slides/_rels/slide13.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1.xml"/><Relationship Id="rId1" Type="http://schemas.openxmlformats.org/officeDocument/2006/relationships/slideLayout" Target="../slideLayouts/slideLayout7.xml"/><Relationship Id="rId5" Type="http://schemas.openxmlformats.org/officeDocument/2006/relationships/slide" Target="slide19.xml"/><Relationship Id="rId4" Type="http://schemas.openxmlformats.org/officeDocument/2006/relationships/slide" Target="slide18.xml"/></Relationships>
</file>

<file path=ppt/slides/_rels/slide14.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1.xml"/><Relationship Id="rId1" Type="http://schemas.openxmlformats.org/officeDocument/2006/relationships/slideLayout" Target="../slideLayouts/slideLayout7.xml"/><Relationship Id="rId5" Type="http://schemas.openxmlformats.org/officeDocument/2006/relationships/slide" Target="slide19.xml"/><Relationship Id="rId4" Type="http://schemas.openxmlformats.org/officeDocument/2006/relationships/slide" Target="slide18.xml"/></Relationships>
</file>

<file path=ppt/slides/_rels/slide15.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1.xml"/><Relationship Id="rId1" Type="http://schemas.openxmlformats.org/officeDocument/2006/relationships/slideLayout" Target="../slideLayouts/slideLayout7.xml"/><Relationship Id="rId5" Type="http://schemas.openxmlformats.org/officeDocument/2006/relationships/slide" Target="slide19.xml"/><Relationship Id="rId4" Type="http://schemas.openxmlformats.org/officeDocument/2006/relationships/slide" Target="slide18.xml"/></Relationships>
</file>

<file path=ppt/slides/_rels/slide16.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1.xml"/><Relationship Id="rId1" Type="http://schemas.openxmlformats.org/officeDocument/2006/relationships/slideLayout" Target="../slideLayouts/slideLayout7.xml"/><Relationship Id="rId5" Type="http://schemas.openxmlformats.org/officeDocument/2006/relationships/slide" Target="slide19.xml"/><Relationship Id="rId4" Type="http://schemas.openxmlformats.org/officeDocument/2006/relationships/slide" Target="slide18.xml"/></Relationships>
</file>

<file path=ppt/slides/_rels/slide17.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1.xml"/><Relationship Id="rId1" Type="http://schemas.openxmlformats.org/officeDocument/2006/relationships/slideLayout" Target="../slideLayouts/slideLayout7.xml"/><Relationship Id="rId5" Type="http://schemas.openxmlformats.org/officeDocument/2006/relationships/slide" Target="slide19.xml"/><Relationship Id="rId4" Type="http://schemas.openxmlformats.org/officeDocument/2006/relationships/slide" Target="slide18.xml"/></Relationships>
</file>

<file path=ppt/slides/_rels/slide18.xml.rels><?xml version="1.0" encoding="UTF-8" standalone="yes"?>
<Relationships xmlns="http://schemas.openxmlformats.org/package/2006/relationships"><Relationship Id="rId8" Type="http://schemas.openxmlformats.org/officeDocument/2006/relationships/image" Target="../media/image10.emf"/><Relationship Id="rId3" Type="http://schemas.openxmlformats.org/officeDocument/2006/relationships/slide" Target="slide11.xml"/><Relationship Id="rId7" Type="http://schemas.openxmlformats.org/officeDocument/2006/relationships/package" Target="../embeddings/Microsoft_Word___3.docx"/><Relationship Id="rId2" Type="http://schemas.openxmlformats.org/officeDocument/2006/relationships/slideLayout" Target="../slideLayouts/slideLayout7.xml"/><Relationship Id="rId1" Type="http://schemas.openxmlformats.org/officeDocument/2006/relationships/vmlDrawing" Target="../drawings/vmlDrawing3.vml"/><Relationship Id="rId6" Type="http://schemas.openxmlformats.org/officeDocument/2006/relationships/slide" Target="slide19.xml"/><Relationship Id="rId5" Type="http://schemas.openxmlformats.org/officeDocument/2006/relationships/slide" Target="slide18.xml"/><Relationship Id="rId4" Type="http://schemas.openxmlformats.org/officeDocument/2006/relationships/slide" Target="slide15.xml"/></Relationships>
</file>

<file path=ppt/slides/_rels/slide19.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1.xml"/><Relationship Id="rId1" Type="http://schemas.openxmlformats.org/officeDocument/2006/relationships/slideLayout" Target="../slideLayouts/slideLayout7.xml"/><Relationship Id="rId5" Type="http://schemas.openxmlformats.org/officeDocument/2006/relationships/slide" Target="slide19.xml"/><Relationship Id="rId4" Type="http://schemas.openxmlformats.org/officeDocument/2006/relationships/slide" Target="slide1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1.xml"/><Relationship Id="rId1" Type="http://schemas.openxmlformats.org/officeDocument/2006/relationships/slideLayout" Target="../slideLayouts/slideLayout7.xml"/><Relationship Id="rId5" Type="http://schemas.openxmlformats.org/officeDocument/2006/relationships/slide" Target="slide19.xml"/><Relationship Id="rId4" Type="http://schemas.openxmlformats.org/officeDocument/2006/relationships/slide" Target="slide18.xml"/></Relationships>
</file>

<file path=ppt/slides/_rels/slide21.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21.xml"/><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21.xml"/><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21.xml"/><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21.xml"/><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21.xml"/><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21.xml"/><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21.xm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6.xml"/><Relationship Id="rId1" Type="http://schemas.openxmlformats.org/officeDocument/2006/relationships/vmlDrawing" Target="../drawings/vmlDrawing1.vml"/><Relationship Id="rId6" Type="http://schemas.openxmlformats.org/officeDocument/2006/relationships/image" Target="../media/image8.emf"/><Relationship Id="rId5" Type="http://schemas.openxmlformats.org/officeDocument/2006/relationships/package" Target="../embeddings/Microsoft_Word___1.docx"/><Relationship Id="rId4" Type="http://schemas.openxmlformats.org/officeDocument/2006/relationships/slide" Target="slide6.xml"/></Relationships>
</file>

<file path=ppt/slides/_rels/slide7.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6.xml"/><Relationship Id="rId1" Type="http://schemas.openxmlformats.org/officeDocument/2006/relationships/vmlDrawing" Target="../drawings/vmlDrawing2.vml"/><Relationship Id="rId6" Type="http://schemas.openxmlformats.org/officeDocument/2006/relationships/image" Target="../media/image9.emf"/><Relationship Id="rId5" Type="http://schemas.openxmlformats.org/officeDocument/2006/relationships/package" Target="../embeddings/Microsoft_Word___2.docx"/><Relationship Id="rId4" Type="http://schemas.openxmlformats.org/officeDocument/2006/relationships/slide" Target="slide6.xml"/></Relationships>
</file>

<file path=ppt/slides/_rels/slide8.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b="1" dirty="0"/>
              <a:t>2</a:t>
            </a:r>
            <a:r>
              <a:rPr lang="zh-CN" altLang="zh-CN" dirty="0"/>
              <a:t>　雷　雨</a:t>
            </a:r>
          </a:p>
        </p:txBody>
      </p:sp>
    </p:spTree>
    <p:extLst>
      <p:ext uri="{BB962C8B-B14F-4D97-AF65-F5344CB8AC3E}">
        <p14:creationId xmlns:p14="http://schemas.microsoft.com/office/powerpoint/2010/main" val="3612264794"/>
      </p:ext>
    </p:extLst>
  </p:cSld>
  <p:clrMapOvr>
    <a:masterClrMapping/>
  </p:clrMapOvr>
  <p:transition spd="slow">
    <p:cove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新课助读</a:t>
            </a:r>
          </a:p>
        </p:txBody>
      </p:sp>
      <p:sp>
        <p:nvSpPr>
          <p:cNvPr id="5" name="矩形 4">
            <a:hlinkClick r:id="rId3" action="ppaction://hlinksldjump"/>
          </p:cNvPr>
          <p:cNvSpPr/>
          <p:nvPr/>
        </p:nvSpPr>
        <p:spPr>
          <a:xfrm>
            <a:off x="1542527"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自主梳理</a:t>
            </a:r>
          </a:p>
        </p:txBody>
      </p:sp>
      <p:sp>
        <p:nvSpPr>
          <p:cNvPr id="2" name="矩形 1"/>
          <p:cNvSpPr>
            <a:spLocks noChangeAspect="1"/>
          </p:cNvSpPr>
          <p:nvPr/>
        </p:nvSpPr>
        <p:spPr>
          <a:xfrm>
            <a:off x="508000" y="2107334"/>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于心不忍</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忍无可忍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①你不要以为我的心是死了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你以为一个人做了一件</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于心不忍</a:t>
            </a:r>
            <a:r>
              <a:rPr lang="zh-CN" altLang="zh-CN" sz="2200" dirty="0">
                <a:solidFill>
                  <a:srgbClr val="000000"/>
                </a:solidFill>
                <a:latin typeface="Times New Roman" panose="02020603050405020304" pitchFamily="18" charset="0"/>
                <a:cs typeface="Times New Roman" panose="02020603050405020304" pitchFamily="18" charset="0"/>
              </a:rPr>
              <a:t>的事就会忘了么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②面对无理的指责、谩骂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她</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忍无可忍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采取了极端的报复行为。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540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方正艺黑简体" panose="03000509000000000000" pitchFamily="65"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两者都表示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不能忍受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的意思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但使用对象不同。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于心不忍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心里忍受不了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表示出于同情或怜悯。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忍无可忍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要忍受也没法儿忍受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形容忍耐达到极限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表示基于正义或愤怒而无法忍受。</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7092280" y="2531551"/>
            <a:ext cx="1080120" cy="33249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294854" y="3331984"/>
            <a:ext cx="1080120" cy="33917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325785463"/>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句段点评</a:t>
            </a:r>
          </a:p>
        </p:txBody>
      </p:sp>
      <p:sp>
        <p:nvSpPr>
          <p:cNvPr id="8" name="矩形 7">
            <a:hlinkClick r:id="rId3" action="ppaction://hlinksldjump"/>
          </p:cNvPr>
          <p:cNvSpPr/>
          <p:nvPr/>
        </p:nvSpPr>
        <p:spPr>
          <a:xfrm>
            <a:off x="1542527"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多维探究</a:t>
            </a:r>
          </a:p>
        </p:txBody>
      </p:sp>
      <p:sp>
        <p:nvSpPr>
          <p:cNvPr id="10" name="矩形 9">
            <a:hlinkClick r:id="rId4" action="ppaction://hlinksldjump"/>
          </p:cNvPr>
          <p:cNvSpPr/>
          <p:nvPr/>
        </p:nvSpPr>
        <p:spPr>
          <a:xfrm>
            <a:off x="2618723"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结构图解</a:t>
            </a:r>
          </a:p>
        </p:txBody>
      </p:sp>
      <p:sp>
        <p:nvSpPr>
          <p:cNvPr id="13" name="矩形 12">
            <a:hlinkClick r:id="rId5" action="ppaction://hlinksldjump"/>
          </p:cNvPr>
          <p:cNvSpPr/>
          <p:nvPr/>
        </p:nvSpPr>
        <p:spPr>
          <a:xfrm>
            <a:off x="3699178"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审美鉴赏</a:t>
            </a:r>
          </a:p>
        </p:txBody>
      </p:sp>
      <p:sp>
        <p:nvSpPr>
          <p:cNvPr id="2" name="矩形 1"/>
          <p:cNvSpPr>
            <a:spLocks noChangeAspect="1"/>
          </p:cNvSpPr>
          <p:nvPr/>
        </p:nvSpPr>
        <p:spPr>
          <a:xfrm>
            <a:off x="508000" y="2318000"/>
            <a:ext cx="8128000" cy="247599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午饭后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天气更阴沉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更郁热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低沉潮湿的空气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使人异常烦躁。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雷雨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是来势凶猛、冲决一切的事物的象征。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更阴沉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更郁热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低沉湿潮的空气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是雷雨将至的征兆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它暗示了剧中沉闷压抑的气氛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剧中主要人物烦躁不安的心理状态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更让读者产生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山雨欲来风满楼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的紧张感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意识到将会有大的事件发生。这一提示语起到了铺垫情节、渲染气氛的作用。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917755769"/>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句段点评</a:t>
            </a:r>
          </a:p>
        </p:txBody>
      </p:sp>
      <p:sp>
        <p:nvSpPr>
          <p:cNvPr id="8" name="矩形 7">
            <a:hlinkClick r:id="rId3" action="ppaction://hlinksldjump"/>
          </p:cNvPr>
          <p:cNvSpPr/>
          <p:nvPr/>
        </p:nvSpPr>
        <p:spPr>
          <a:xfrm>
            <a:off x="1542527"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多维探究</a:t>
            </a:r>
          </a:p>
        </p:txBody>
      </p:sp>
      <p:sp>
        <p:nvSpPr>
          <p:cNvPr id="10" name="矩形 9">
            <a:hlinkClick r:id="rId4" action="ppaction://hlinksldjump"/>
          </p:cNvPr>
          <p:cNvSpPr/>
          <p:nvPr/>
        </p:nvSpPr>
        <p:spPr>
          <a:xfrm>
            <a:off x="2618723"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结构图解</a:t>
            </a:r>
          </a:p>
        </p:txBody>
      </p:sp>
      <p:sp>
        <p:nvSpPr>
          <p:cNvPr id="13" name="矩形 12">
            <a:hlinkClick r:id="rId5" action="ppaction://hlinksldjump"/>
          </p:cNvPr>
          <p:cNvSpPr/>
          <p:nvPr/>
        </p:nvSpPr>
        <p:spPr>
          <a:xfrm>
            <a:off x="3699178"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审美鉴赏</a:t>
            </a:r>
          </a:p>
        </p:txBody>
      </p:sp>
      <p:sp>
        <p:nvSpPr>
          <p:cNvPr id="2" name="矩形 1"/>
          <p:cNvSpPr>
            <a:spLocks noChangeAspect="1"/>
          </p:cNvSpPr>
          <p:nvPr/>
        </p:nvSpPr>
        <p:spPr>
          <a:xfrm>
            <a:off x="508000" y="1207638"/>
            <a:ext cx="8128000" cy="531985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周朴园</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窗户谁叫打开的</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鲁侍萍</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很自然地走到窗前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关上窗户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慢慢地走向中门。</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周朴园</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看她关好窗门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忽然觉得她很奇怪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你站一站。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侍萍停。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你贵姓</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鲁侍萍</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我姓鲁。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在这部分台词和舞台说明中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无论是鲁侍萍还是周朴园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都有不自觉的生活习惯的流露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这是戏剧中值得品味的地方。鲁侍萍因生周萍生病留下了关窗的习惯</a:t>
            </a:r>
            <a:r>
              <a:rPr lang="en-US" altLang="zh-CN" sz="2200" dirty="0">
                <a:solidFill>
                  <a:srgbClr val="000000"/>
                </a:solidFill>
                <a:latin typeface="Times New Roman" panose="02020603050405020304" pitchFamily="18" charset="0"/>
                <a:cs typeface="Times New Roman" panose="02020603050405020304" pitchFamily="18" charset="0"/>
              </a:rPr>
              <a:t>,30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年后的周朴园依然不自觉地保留着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即使是闷热的午后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即使是面对一个陌生的下人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这不能不说周朴园带有浓厚的怀旧心理。而鲁侍萍不自觉中表现出来的关窗动作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又深深地刺激了周朴园敏感的神经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你站一站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你贵姓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等话语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礼貌中带有疑惑。戏剧的矛盾正在表面低缓而又暗流涌动地向前发展。</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235377455"/>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4" end="4"/>
                                            </p:txEl>
                                          </p:spTgt>
                                        </p:tgtEl>
                                        <p:attrNameLst>
                                          <p:attrName>style.visibility</p:attrName>
                                        </p:attrNameLst>
                                      </p:cBhvr>
                                      <p:to>
                                        <p:strVal val="visible"/>
                                      </p:to>
                                    </p:set>
                                    <p:animEffect transition="in" filter="wipe(down)">
                                      <p:cBhvr>
                                        <p:cTn id="7"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句段点评</a:t>
            </a:r>
          </a:p>
        </p:txBody>
      </p:sp>
      <p:sp>
        <p:nvSpPr>
          <p:cNvPr id="8" name="矩形 7">
            <a:hlinkClick r:id="rId3" action="ppaction://hlinksldjump"/>
          </p:cNvPr>
          <p:cNvSpPr/>
          <p:nvPr/>
        </p:nvSpPr>
        <p:spPr>
          <a:xfrm>
            <a:off x="1542527"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多维探究</a:t>
            </a:r>
          </a:p>
        </p:txBody>
      </p:sp>
      <p:sp>
        <p:nvSpPr>
          <p:cNvPr id="10" name="矩形 9">
            <a:hlinkClick r:id="rId4" action="ppaction://hlinksldjump"/>
          </p:cNvPr>
          <p:cNvSpPr/>
          <p:nvPr/>
        </p:nvSpPr>
        <p:spPr>
          <a:xfrm>
            <a:off x="2618723"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结构图解</a:t>
            </a:r>
          </a:p>
        </p:txBody>
      </p:sp>
      <p:sp>
        <p:nvSpPr>
          <p:cNvPr id="13" name="矩形 12">
            <a:hlinkClick r:id="rId5" action="ppaction://hlinksldjump"/>
          </p:cNvPr>
          <p:cNvSpPr/>
          <p:nvPr/>
        </p:nvSpPr>
        <p:spPr>
          <a:xfrm>
            <a:off x="3699178"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审美鉴赏</a:t>
            </a:r>
          </a:p>
        </p:txBody>
      </p:sp>
      <p:sp>
        <p:nvSpPr>
          <p:cNvPr id="2" name="矩形 1"/>
          <p:cNvSpPr>
            <a:spLocks noChangeAspect="1"/>
          </p:cNvSpPr>
          <p:nvPr/>
        </p:nvSpPr>
        <p:spPr>
          <a:xfrm>
            <a:off x="508000" y="1207638"/>
            <a:ext cx="8128000" cy="492865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周朴园</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忽然严厉地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你来干什么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鲁侍萍</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不是我要来的。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周朴园</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谁指使你来的</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鲁侍萍</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悲愤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不公平的命指使我来的</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这是第二幕中周朴园与鲁侍萍的第一次尖锐激烈的矛盾冲突。当周朴园知道面前的这个人就是他一直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期盼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出现的人后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他的本性一下子显露出来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于是变成了凶神恶煞的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忽然严厉地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喝问。先前的温情脉脉没有了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高度的戒备心和警惕性让他脱口而出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你来干什么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当鲁侍萍说出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不是我要来的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他马上想到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谁指使你来的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在周朴园想来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这一定是阴谋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是敲诈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是勒索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可见周朴园心地之险恶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为人之谲诈。鲁侍萍的回答表面上是对这位伪君子的呵斥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实际上是对不公平的命运的反抗。</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723383952"/>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4" end="4"/>
                                            </p:txEl>
                                          </p:spTgt>
                                        </p:tgtEl>
                                        <p:attrNameLst>
                                          <p:attrName>style.visibility</p:attrName>
                                        </p:attrNameLst>
                                      </p:cBhvr>
                                      <p:to>
                                        <p:strVal val="visible"/>
                                      </p:to>
                                    </p:set>
                                    <p:animEffect transition="in" filter="wipe(down)">
                                      <p:cBhvr>
                                        <p:cTn id="7"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句段点评</a:t>
            </a:r>
          </a:p>
        </p:txBody>
      </p:sp>
      <p:sp>
        <p:nvSpPr>
          <p:cNvPr id="8" name="矩形 7">
            <a:hlinkClick r:id="rId3" action="ppaction://hlinksldjump"/>
          </p:cNvPr>
          <p:cNvSpPr/>
          <p:nvPr/>
        </p:nvSpPr>
        <p:spPr>
          <a:xfrm>
            <a:off x="1542527"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多维探究</a:t>
            </a:r>
          </a:p>
        </p:txBody>
      </p:sp>
      <p:sp>
        <p:nvSpPr>
          <p:cNvPr id="10" name="矩形 9">
            <a:hlinkClick r:id="rId4" action="ppaction://hlinksldjump"/>
          </p:cNvPr>
          <p:cNvSpPr/>
          <p:nvPr/>
        </p:nvSpPr>
        <p:spPr>
          <a:xfrm>
            <a:off x="2618723"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结构图解</a:t>
            </a:r>
          </a:p>
        </p:txBody>
      </p:sp>
      <p:sp>
        <p:nvSpPr>
          <p:cNvPr id="13" name="矩形 12">
            <a:hlinkClick r:id="rId5" action="ppaction://hlinksldjump"/>
          </p:cNvPr>
          <p:cNvSpPr/>
          <p:nvPr/>
        </p:nvSpPr>
        <p:spPr>
          <a:xfrm>
            <a:off x="3699178"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审美鉴赏</a:t>
            </a:r>
          </a:p>
        </p:txBody>
      </p:sp>
      <p:sp>
        <p:nvSpPr>
          <p:cNvPr id="2" name="矩形 1"/>
          <p:cNvSpPr>
            <a:spLocks noChangeAspect="1"/>
          </p:cNvSpPr>
          <p:nvPr/>
        </p:nvSpPr>
        <p:spPr>
          <a:xfrm>
            <a:off x="508000" y="1207638"/>
            <a:ext cx="8128000" cy="492865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鲁侍萍</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这真是一群强盗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走至周萍面前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你是萍</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黑体" panose="02010609060101010101" pitchFamily="49" charset="-122"/>
                <a:ea typeface="方正书宋_GBK" panose="03000509000000000000" pitchFamily="65"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凭什么打我的儿子</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周</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萍</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你是谁</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鲁侍萍</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我是你的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你打的这个人的妈。</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面对父子、兄弟之间的尔虞我诈、以强凌弱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鲁侍萍大哭并说出了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这真是一群强盗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这愤恨至极的话。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强盗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用来形容周朴园、周萍恰切之至。当鲁侍萍面对自己日思夜想的儿子时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她多么想母子相认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但是面对周萍的暴行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饱含深情的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你是萍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还没有完全脱口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马上变成了愤怒的谴责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凭什么打我的儿子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巧借同音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形成似续实断的表达效果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有不可言传之妙。面对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儿子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的责问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一句说出了一半的话又被鲁侍萍马上收了回去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变成了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你打的这个人的妈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。这是多么令人心酸的一句台词</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202370213"/>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animEffect transition="in" filter="wipe(down)">
                                      <p:cBhvr>
                                        <p:cTn id="7"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句段点评</a:t>
            </a:r>
          </a:p>
        </p:txBody>
      </p:sp>
      <p:sp>
        <p:nvSpPr>
          <p:cNvPr id="11" name="矩形 10">
            <a:hlinkClick r:id="rId3" action="ppaction://hlinksldjump"/>
          </p:cNvPr>
          <p:cNvSpPr/>
          <p:nvPr/>
        </p:nvSpPr>
        <p:spPr>
          <a:xfrm>
            <a:off x="1542527"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多维探究</a:t>
            </a:r>
          </a:p>
        </p:txBody>
      </p:sp>
      <p:sp>
        <p:nvSpPr>
          <p:cNvPr id="12" name="矩形 11">
            <a:hlinkClick r:id="rId4" action="ppaction://hlinksldjump"/>
          </p:cNvPr>
          <p:cNvSpPr/>
          <p:nvPr/>
        </p:nvSpPr>
        <p:spPr>
          <a:xfrm>
            <a:off x="2618723"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结构图解</a:t>
            </a:r>
          </a:p>
        </p:txBody>
      </p:sp>
      <p:sp>
        <p:nvSpPr>
          <p:cNvPr id="13" name="矩形 12">
            <a:hlinkClick r:id="rId5" action="ppaction://hlinksldjump"/>
          </p:cNvPr>
          <p:cNvSpPr/>
          <p:nvPr/>
        </p:nvSpPr>
        <p:spPr>
          <a:xfrm>
            <a:off x="3699178"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审美鉴赏</a:t>
            </a:r>
          </a:p>
        </p:txBody>
      </p:sp>
      <p:sp>
        <p:nvSpPr>
          <p:cNvPr id="2" name="矩形 1"/>
          <p:cNvSpPr>
            <a:spLocks noChangeAspect="1"/>
          </p:cNvSpPr>
          <p:nvPr/>
        </p:nvSpPr>
        <p:spPr>
          <a:xfrm>
            <a:off x="508000" y="1497936"/>
            <a:ext cx="8128000" cy="411612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周朴园在鲁侍萍离开周家</a:t>
            </a:r>
            <a:r>
              <a:rPr lang="en-US" altLang="zh-CN" sz="2200" dirty="0">
                <a:solidFill>
                  <a:srgbClr val="000000"/>
                </a:solidFill>
                <a:latin typeface="Times New Roman" panose="02020603050405020304" pitchFamily="18" charset="0"/>
                <a:cs typeface="Times New Roman" panose="02020603050405020304" pitchFamily="18" charset="0"/>
              </a:rPr>
              <a:t>30</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年后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仍保存昔日房间旧状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表示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想把她的坟墓修一修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这是不是虚伪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怎样理解他的这种感情</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不完全是虚伪。周朴园是一个由封建地主转化而成的资本家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集两种不同的性格于一身。他由于自己婚姻的不如意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对以前与鲁侍萍在一起的生活有着怀念之情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所以为她保存房间的旧状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他打听鲁侍萍的情况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并表示想修一修鲁侍萍的坟墓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这其中不免带有虚伪的成分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但应该承认他对侍萍还是有怀念的。但是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他怀念的已不是眼前的鲁妈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而是那个年轻貌美、贤惠体贴的梅小姐。所以当他得知侍萍没有死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而且就是眼前的鲁妈时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他的幻想破灭了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现实的利害关系占了上风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于是发出冷酷无情的质问。</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741012015"/>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句段点评</a:t>
            </a:r>
          </a:p>
        </p:txBody>
      </p:sp>
      <p:sp>
        <p:nvSpPr>
          <p:cNvPr id="11" name="矩形 10">
            <a:hlinkClick r:id="rId3" action="ppaction://hlinksldjump"/>
          </p:cNvPr>
          <p:cNvSpPr/>
          <p:nvPr/>
        </p:nvSpPr>
        <p:spPr>
          <a:xfrm>
            <a:off x="1542527"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多维探究</a:t>
            </a:r>
          </a:p>
        </p:txBody>
      </p:sp>
      <p:sp>
        <p:nvSpPr>
          <p:cNvPr id="12" name="矩形 11">
            <a:hlinkClick r:id="rId4" action="ppaction://hlinksldjump"/>
          </p:cNvPr>
          <p:cNvSpPr/>
          <p:nvPr/>
        </p:nvSpPr>
        <p:spPr>
          <a:xfrm>
            <a:off x="2618723"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结构图解</a:t>
            </a:r>
          </a:p>
        </p:txBody>
      </p:sp>
      <p:sp>
        <p:nvSpPr>
          <p:cNvPr id="13" name="矩形 12">
            <a:hlinkClick r:id="rId5" action="ppaction://hlinksldjump"/>
          </p:cNvPr>
          <p:cNvSpPr/>
          <p:nvPr/>
        </p:nvSpPr>
        <p:spPr>
          <a:xfrm>
            <a:off x="3699178"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审美鉴赏</a:t>
            </a:r>
          </a:p>
        </p:txBody>
      </p:sp>
      <p:sp>
        <p:nvSpPr>
          <p:cNvPr id="2" name="矩形 1"/>
          <p:cNvSpPr>
            <a:spLocks noChangeAspect="1"/>
          </p:cNvSpPr>
          <p:nvPr/>
        </p:nvSpPr>
        <p:spPr>
          <a:xfrm>
            <a:off x="508000" y="1294804"/>
            <a:ext cx="8128000" cy="452239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周朴园是怎样看待鲁侍萍突然出现在面前这件事的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他先后做出了怎样的反应</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周朴园始终认为鲁侍萍来者不善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对他有威胁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因此一直将她视为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谈判对手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想方设法把她可能造成的危险永远化解掉。一开始他觉得鲁侍萍是受人指使来到这里敲诈他的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随后从鲁侍萍的话中知道并没有人指使她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但他坚信鲁侍萍想要经济补偿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鲁家的人要借机敲诈他。于是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他竭力阻止鲁侍萍再提</a:t>
            </a:r>
            <a:r>
              <a:rPr lang="en-US" altLang="zh-CN" sz="2200" dirty="0">
                <a:solidFill>
                  <a:srgbClr val="000000"/>
                </a:solidFill>
                <a:latin typeface="Times New Roman" panose="02020603050405020304" pitchFamily="18" charset="0"/>
                <a:cs typeface="Times New Roman" panose="02020603050405020304" pitchFamily="18" charset="0"/>
              </a:rPr>
              <a:t>30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年前的往事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让她冷静下来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然后他才打听当年鲁侍萍带走的孩子的情况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最后他很快又转回话题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直截了当地要鲁侍萍开价钱。当最终确信鲁侍萍不会给他的家庭和声誉带来影响、威胁时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他就企图用金钱平息这场意外出现的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风波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570484650"/>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句段点评</a:t>
            </a:r>
          </a:p>
        </p:txBody>
      </p:sp>
      <p:sp>
        <p:nvSpPr>
          <p:cNvPr id="11" name="矩形 10">
            <a:hlinkClick r:id="rId3" action="ppaction://hlinksldjump"/>
          </p:cNvPr>
          <p:cNvSpPr/>
          <p:nvPr/>
        </p:nvSpPr>
        <p:spPr>
          <a:xfrm>
            <a:off x="1542527"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多维探究</a:t>
            </a:r>
          </a:p>
        </p:txBody>
      </p:sp>
      <p:sp>
        <p:nvSpPr>
          <p:cNvPr id="12" name="矩形 11">
            <a:hlinkClick r:id="rId4" action="ppaction://hlinksldjump"/>
          </p:cNvPr>
          <p:cNvSpPr/>
          <p:nvPr/>
        </p:nvSpPr>
        <p:spPr>
          <a:xfrm>
            <a:off x="2618723"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结构图解</a:t>
            </a:r>
          </a:p>
        </p:txBody>
      </p:sp>
      <p:sp>
        <p:nvSpPr>
          <p:cNvPr id="13" name="矩形 12">
            <a:hlinkClick r:id="rId5" action="ppaction://hlinksldjump"/>
          </p:cNvPr>
          <p:cNvSpPr/>
          <p:nvPr/>
        </p:nvSpPr>
        <p:spPr>
          <a:xfrm>
            <a:off x="3699178"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审美鉴赏</a:t>
            </a:r>
          </a:p>
        </p:txBody>
      </p:sp>
      <p:sp>
        <p:nvSpPr>
          <p:cNvPr id="2" name="矩形 1"/>
          <p:cNvSpPr>
            <a:spLocks noChangeAspect="1"/>
          </p:cNvSpPr>
          <p:nvPr/>
        </p:nvSpPr>
        <p:spPr>
          <a:xfrm>
            <a:off x="508000" y="2107334"/>
            <a:ext cx="8128000" cy="289733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《雷雨》的语言具有怎样的特点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试举例分析。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《雷雨》中的人物语言精练、生动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具有丰富的潜台词和动作的趋向性。剧中人物语言不仅符合人物身份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而且随着剧情的发展、人物思想感情的变化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作者在用词和语气的处理上也有所不同。如周朴园与鲁侍萍</a:t>
            </a:r>
            <a:r>
              <a:rPr lang="en-US" altLang="zh-CN" sz="2200" dirty="0">
                <a:solidFill>
                  <a:srgbClr val="000000"/>
                </a:solidFill>
                <a:latin typeface="Times New Roman" panose="02020603050405020304" pitchFamily="18" charset="0"/>
                <a:cs typeface="Times New Roman" panose="02020603050405020304" pitchFamily="18" charset="0"/>
              </a:rPr>
              <a:t>30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年后再度相见时逼问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你来干什么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谁指使你来的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话虽很少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但一下子揭开了周朴园对鲁侍萍怀念、忏悔的伪装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将他只考虑个人名誉的自私本质顿时展现了出来。</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68380383"/>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句段点评</a:t>
            </a:r>
          </a:p>
        </p:txBody>
      </p:sp>
      <p:sp>
        <p:nvSpPr>
          <p:cNvPr id="8" name="矩形 7">
            <a:hlinkClick r:id="rId4" action="ppaction://hlinksldjump"/>
          </p:cNvPr>
          <p:cNvSpPr/>
          <p:nvPr/>
        </p:nvSpPr>
        <p:spPr>
          <a:xfrm>
            <a:off x="1542527"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多维探究</a:t>
            </a:r>
          </a:p>
        </p:txBody>
      </p:sp>
      <p:sp>
        <p:nvSpPr>
          <p:cNvPr id="9" name="矩形 8">
            <a:hlinkClick r:id="rId5" action="ppaction://hlinksldjump"/>
          </p:cNvPr>
          <p:cNvSpPr/>
          <p:nvPr/>
        </p:nvSpPr>
        <p:spPr>
          <a:xfrm>
            <a:off x="2618723"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结构图解</a:t>
            </a:r>
          </a:p>
        </p:txBody>
      </p:sp>
      <p:sp>
        <p:nvSpPr>
          <p:cNvPr id="10" name="矩形 9">
            <a:hlinkClick r:id="rId6" action="ppaction://hlinksldjump"/>
          </p:cNvPr>
          <p:cNvSpPr/>
          <p:nvPr/>
        </p:nvSpPr>
        <p:spPr>
          <a:xfrm>
            <a:off x="3699178"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审美鉴赏</a:t>
            </a:r>
          </a:p>
        </p:txBody>
      </p:sp>
      <p:graphicFrame>
        <p:nvGraphicFramePr>
          <p:cNvPr id="2" name="对象 1"/>
          <p:cNvGraphicFramePr>
            <a:graphicFrameLocks noChangeAspect="1"/>
          </p:cNvGraphicFramePr>
          <p:nvPr>
            <p:extLst>
              <p:ext uri="{D42A27DB-BD31-4B8C-83A1-F6EECF244321}">
                <p14:modId xmlns:p14="http://schemas.microsoft.com/office/powerpoint/2010/main" val="3092475482"/>
              </p:ext>
            </p:extLst>
          </p:nvPr>
        </p:nvGraphicFramePr>
        <p:xfrm>
          <a:off x="508000" y="1675265"/>
          <a:ext cx="8128000" cy="3761470"/>
        </p:xfrm>
        <a:graphic>
          <a:graphicData uri="http://schemas.openxmlformats.org/presentationml/2006/ole">
            <mc:AlternateContent xmlns:mc="http://schemas.openxmlformats.org/markup-compatibility/2006">
              <mc:Choice xmlns:v="urn:schemas-microsoft-com:vml" Requires="v">
                <p:oleObj spid="_x0000_s3078" name="文档" r:id="rId7" imgW="3839157" imgH="1776917" progId="Word.Document.12">
                  <p:embed/>
                </p:oleObj>
              </mc:Choice>
              <mc:Fallback>
                <p:oleObj name="文档" r:id="rId7" imgW="3839157" imgH="1776917" progId="Word.Document.12">
                  <p:embed/>
                  <p:pic>
                    <p:nvPicPr>
                      <p:cNvPr id="0" name=""/>
                      <p:cNvPicPr/>
                      <p:nvPr/>
                    </p:nvPicPr>
                    <p:blipFill>
                      <a:blip r:embed="rId8"/>
                      <a:stretch>
                        <a:fillRect/>
                      </a:stretch>
                    </p:blipFill>
                    <p:spPr>
                      <a:xfrm>
                        <a:off x="508000" y="1675265"/>
                        <a:ext cx="8128000" cy="3761470"/>
                      </a:xfrm>
                      <a:prstGeom prst="rect">
                        <a:avLst/>
                      </a:prstGeom>
                    </p:spPr>
                  </p:pic>
                </p:oleObj>
              </mc:Fallback>
            </mc:AlternateContent>
          </a:graphicData>
        </a:graphic>
      </p:graphicFrame>
    </p:spTree>
    <p:extLst>
      <p:ext uri="{BB962C8B-B14F-4D97-AF65-F5344CB8AC3E}">
        <p14:creationId xmlns:p14="http://schemas.microsoft.com/office/powerpoint/2010/main" val="140678088"/>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句段点评</a:t>
            </a:r>
          </a:p>
        </p:txBody>
      </p:sp>
      <p:sp>
        <p:nvSpPr>
          <p:cNvPr id="11" name="矩形 10">
            <a:hlinkClick r:id="rId3" action="ppaction://hlinksldjump"/>
          </p:cNvPr>
          <p:cNvSpPr/>
          <p:nvPr/>
        </p:nvSpPr>
        <p:spPr>
          <a:xfrm>
            <a:off x="1542527"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多维探究</a:t>
            </a:r>
          </a:p>
        </p:txBody>
      </p:sp>
      <p:sp>
        <p:nvSpPr>
          <p:cNvPr id="12" name="矩形 11">
            <a:hlinkClick r:id="rId4" action="ppaction://hlinksldjump"/>
          </p:cNvPr>
          <p:cNvSpPr/>
          <p:nvPr/>
        </p:nvSpPr>
        <p:spPr>
          <a:xfrm>
            <a:off x="2618723"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结构图解</a:t>
            </a:r>
          </a:p>
        </p:txBody>
      </p:sp>
      <p:sp>
        <p:nvSpPr>
          <p:cNvPr id="14" name="矩形 13">
            <a:hlinkClick r:id="rId5" action="ppaction://hlinksldjump"/>
          </p:cNvPr>
          <p:cNvSpPr/>
          <p:nvPr/>
        </p:nvSpPr>
        <p:spPr>
          <a:xfrm>
            <a:off x="3699178"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审美鉴赏</a:t>
            </a:r>
          </a:p>
        </p:txBody>
      </p:sp>
      <p:sp>
        <p:nvSpPr>
          <p:cNvPr id="2" name="矩形 1"/>
          <p:cNvSpPr>
            <a:spLocks noChangeAspect="1"/>
          </p:cNvSpPr>
          <p:nvPr/>
        </p:nvSpPr>
        <p:spPr>
          <a:xfrm>
            <a:off x="508000" y="1329882"/>
            <a:ext cx="8128000" cy="4928657"/>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集中尖锐的矛盾冲突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《雷雨》是中国现代话剧中极为成功的著作之一。曹禺先生在作品中把各种矛盾冲突用纵横交错、严密集中的情节淋漓尽致地表现出来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从而完成了一部内涵丰富的社会悲剧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使我们从中形象地读懂了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封建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深刻地领悟了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剥削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会心地触摸到了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抗争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《雷雨》结构紧凑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矛盾集中尖锐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情节严密紧张。剧本采用西方戏剧史上特殊的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锁闭式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从事件的危机开幕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不是渐次展开剧情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而是在后果的猝然爆发中交代复杂的前因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将现在进行的事件和过去发生的事件巧妙地交织在一起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并以过去的戏来推动现在的戏。剧本以</a:t>
            </a:r>
            <a:r>
              <a:rPr lang="en-US" altLang="zh-CN" sz="2200" dirty="0">
                <a:solidFill>
                  <a:srgbClr val="000000"/>
                </a:solidFill>
                <a:latin typeface="Times New Roman" panose="02020603050405020304" pitchFamily="18" charset="0"/>
                <a:cs typeface="Times New Roman" panose="02020603050405020304" pitchFamily="18" charset="0"/>
              </a:rPr>
              <a:t>30</a:t>
            </a:r>
            <a:r>
              <a:rPr lang="zh-CN" altLang="zh-CN" sz="2200" dirty="0">
                <a:solidFill>
                  <a:srgbClr val="000000"/>
                </a:solidFill>
                <a:latin typeface="Times New Roman" panose="02020603050405020304" pitchFamily="18" charset="0"/>
                <a:cs typeface="Times New Roman" panose="02020603050405020304" pitchFamily="18" charset="0"/>
              </a:rPr>
              <a:t>年前周朴园与鲁侍萍的矛盾为前史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a:t>
            </a:r>
            <a:r>
              <a:rPr lang="en-US" altLang="zh-CN" sz="2200" dirty="0">
                <a:solidFill>
                  <a:srgbClr val="000000"/>
                </a:solidFill>
                <a:latin typeface="Times New Roman" panose="02020603050405020304" pitchFamily="18" charset="0"/>
                <a:cs typeface="Times New Roman" panose="02020603050405020304" pitchFamily="18" charset="0"/>
              </a:rPr>
              <a:t>30</a:t>
            </a:r>
            <a:r>
              <a:rPr lang="zh-CN" altLang="zh-CN" sz="2200" dirty="0">
                <a:solidFill>
                  <a:srgbClr val="000000"/>
                </a:solidFill>
                <a:latin typeface="Times New Roman" panose="02020603050405020304" pitchFamily="18" charset="0"/>
                <a:cs typeface="Times New Roman" panose="02020603050405020304" pitchFamily="18" charset="0"/>
              </a:rPr>
              <a:t>年后的某一天内的矛盾下笔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把复杂的故事和尖锐的冲突浓缩在午后至半夜的有限时间之内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集中在周公馆的客厅与鲁贵的家中发生。</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002569870"/>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2318000"/>
            <a:ext cx="8128000" cy="247599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在中国现代戏剧作品中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很少有一部戏剧能够像《雷雨》这样震撼人心。两个家庭八个人物在短短一天之内发生的故事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牵扯了过去</a:t>
            </a:r>
            <a:r>
              <a:rPr lang="en-US" altLang="zh-CN" sz="2200" dirty="0">
                <a:solidFill>
                  <a:srgbClr val="000000"/>
                </a:solidFill>
                <a:latin typeface="Times New Roman" panose="02020603050405020304" pitchFamily="18" charset="0"/>
                <a:cs typeface="Times New Roman" panose="02020603050405020304" pitchFamily="18" charset="0"/>
              </a:rPr>
              <a:t>30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年剪不断、理还乱的恩恩怨怨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狭小的舞台上不仅上演了伦理的矛盾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阶级的斗争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还有发自灵魂深处的呐喊。有人说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说到《雷雨》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我应当告白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亏了它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我才相信中国确乎有了近代剧。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可见其影响深远。</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689121501"/>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句段点评</a:t>
            </a:r>
          </a:p>
        </p:txBody>
      </p:sp>
      <p:sp>
        <p:nvSpPr>
          <p:cNvPr id="11" name="矩形 10">
            <a:hlinkClick r:id="rId3" action="ppaction://hlinksldjump"/>
          </p:cNvPr>
          <p:cNvSpPr/>
          <p:nvPr/>
        </p:nvSpPr>
        <p:spPr>
          <a:xfrm>
            <a:off x="1542527"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多维探究</a:t>
            </a:r>
          </a:p>
        </p:txBody>
      </p:sp>
      <p:sp>
        <p:nvSpPr>
          <p:cNvPr id="12" name="矩形 11">
            <a:hlinkClick r:id="rId4" action="ppaction://hlinksldjump"/>
          </p:cNvPr>
          <p:cNvSpPr/>
          <p:nvPr/>
        </p:nvSpPr>
        <p:spPr>
          <a:xfrm>
            <a:off x="2618723"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结构图解</a:t>
            </a:r>
          </a:p>
        </p:txBody>
      </p:sp>
      <p:sp>
        <p:nvSpPr>
          <p:cNvPr id="14" name="矩形 13">
            <a:hlinkClick r:id="rId5" action="ppaction://hlinksldjump"/>
          </p:cNvPr>
          <p:cNvSpPr/>
          <p:nvPr/>
        </p:nvSpPr>
        <p:spPr>
          <a:xfrm>
            <a:off x="3699178"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审美鉴赏</a:t>
            </a:r>
          </a:p>
        </p:txBody>
      </p:sp>
      <p:sp>
        <p:nvSpPr>
          <p:cNvPr id="2" name="矩形 1"/>
          <p:cNvSpPr>
            <a:spLocks noChangeAspect="1"/>
          </p:cNvSpPr>
          <p:nvPr/>
        </p:nvSpPr>
        <p:spPr>
          <a:xfrm>
            <a:off x="508000" y="12948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以周朴园为中心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层次清晰地展现出错综复杂的三个主要矛盾冲突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周朴园与蘩漪、周朴园与鲁侍萍、周朴园与鲁大海之间的矛盾冲突。其中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周朴园与蘩漪的矛盾冲突是全剧的主干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它牵出了周朴园与鲁侍萍、周朴园与鲁贵、周萍与鲁大海等一系列的矛盾冲突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使全剧八个人都卷入其中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形成了牵一发而动全身的集中严密的结构。各种矛盾、线索时明时暗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周朴园与蘩漪的冲突是明线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周朴园与鲁侍萍的关系则是暗线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两条线并存交织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互相影响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互相牵制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使得剧情紧张曲折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引人入胜。各种人物间复杂的关系使剧情紧凑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吸引读者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同时具有深刻广泛的社会意义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它引发了复杂的矛盾冲突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使剧本充满了戏剧性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悬念迭起。最后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a:t>
            </a:r>
            <a:r>
              <a:rPr lang="en-US" altLang="zh-CN" sz="2200" dirty="0">
                <a:solidFill>
                  <a:srgbClr val="000000"/>
                </a:solidFill>
                <a:latin typeface="Times New Roman" panose="02020603050405020304" pitchFamily="18" charset="0"/>
                <a:cs typeface="Times New Roman" panose="02020603050405020304" pitchFamily="18" charset="0"/>
              </a:rPr>
              <a:t>30</a:t>
            </a:r>
            <a:r>
              <a:rPr lang="zh-CN" altLang="zh-CN" sz="2200" dirty="0">
                <a:solidFill>
                  <a:srgbClr val="000000"/>
                </a:solidFill>
                <a:latin typeface="Times New Roman" panose="02020603050405020304" pitchFamily="18" charset="0"/>
                <a:cs typeface="Times New Roman" panose="02020603050405020304" pitchFamily="18" charset="0"/>
              </a:rPr>
              <a:t>年前旧景重现的基础上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将戏剧的矛盾推向高潮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酿成了一连串的惨剧。</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966276714"/>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美文品读</a:t>
            </a:r>
          </a:p>
        </p:txBody>
      </p:sp>
      <p:sp>
        <p:nvSpPr>
          <p:cNvPr id="11" name="矩形 10">
            <a:hlinkClick r:id="rId3" action="ppaction://hlinksldjump"/>
          </p:cNvPr>
          <p:cNvSpPr/>
          <p:nvPr/>
        </p:nvSpPr>
        <p:spPr>
          <a:xfrm>
            <a:off x="1542527"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素材积累</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07638"/>
            <a:ext cx="8128000" cy="5334922"/>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写给女儿的信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曹</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小方子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你不能再玩了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爸爸心里真着急。这么大岁数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不用功写作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还不能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在创作里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将来如何得了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我以为人活着总要有一点比较可以自豪的内在的理想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万不能总想着有趣好玩之事。要对爸爸说真话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要苦用功。必须一面写作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一面争取多从真实生活中找素材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积累素材。素材要记下来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一句话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一个人物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一点小故事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分门别类地记。日后要拿出来看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要想。不然记过的东西也等于白记。每晚回家不能创作时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就把一天的材料用心写下来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订成一本。你最好买个活页本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这样更方便。</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方子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我不是说要你做个苦行僧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但必须有志气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你喜欢干的事情看准了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就要坚持下去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为自己选择了的道路去苦干。</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——1981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428481823"/>
      </p:ext>
    </p:extLst>
  </p:cSld>
  <p:clrMapOvr>
    <a:masterClrMapping/>
  </p:clrMapOvr>
  <p:transition spd="slow">
    <p:pull dir="ld"/>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美文品读</a:t>
            </a:r>
          </a:p>
        </p:txBody>
      </p:sp>
      <p:sp>
        <p:nvSpPr>
          <p:cNvPr id="11" name="矩形 10">
            <a:hlinkClick r:id="rId3" action="ppaction://hlinksldjump"/>
          </p:cNvPr>
          <p:cNvSpPr/>
          <p:nvPr/>
        </p:nvSpPr>
        <p:spPr>
          <a:xfrm>
            <a:off x="1542527"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素材积累</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948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我以为人生只此一次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不悟出自己活着的使命则一事无成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势必痛悔为何早不觉悟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到了一定年龄便知这是真理。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这几年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我要追回已逝的时间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再写点东西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不然我情愿不活下去。爸爸仅靠年轻时写了那一点东西维持精神上的生活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实在不行。但创作真是极艰苦的劳作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时常费日日夜夜的时间写的那一点东西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一遇到走不通想不通的关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又得返工重写。一部稿子不知要改多少遍。当然真有一个结实的大纲与思想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写下去只是费时间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倒不会气馁。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最近读了《贝多芬传》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这位伟大的人激励了我。我不得不写作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即便写成一堆废纸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我也是得写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不然便不是活人。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——1982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217047741"/>
      </p:ext>
    </p:extLst>
  </p:cSld>
  <p:clrMapOvr>
    <a:masterClrMapping/>
  </p:clrMapOvr>
  <p:transition spd="slow">
    <p:pull dir="ld"/>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美文品读</a:t>
            </a:r>
          </a:p>
        </p:txBody>
      </p:sp>
      <p:sp>
        <p:nvSpPr>
          <p:cNvPr id="11" name="矩形 10">
            <a:hlinkClick r:id="rId3" action="ppaction://hlinksldjump"/>
          </p:cNvPr>
          <p:cNvSpPr/>
          <p:nvPr/>
        </p:nvSpPr>
        <p:spPr>
          <a:xfrm>
            <a:off x="1542527"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素材积累</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11493"/>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天才是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牛劲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是夜以继日的苦干精神。你要观察、体会身边的一切事物、人物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写出他们的神态。不断看见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觉察出来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那些崇高的灵魂在文字间是怎样闪光的。必须有真正的思想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没有思想便不成其为人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更何况一个作家。其实向往着光明的思想才能使人写出好东西来。卑污的灵魂是写不出真正让人称赞的东西的。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生活中往往有许多印象、许多憧憬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总是等写到节骨眼儿就冒出来了。要我说明白是不可能的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现在不可能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写的时候也不可能。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我的话不是给木头人、木头脑袋瓜写的。你要常想想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揣摩一下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体会一下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看看自己相差多远。杰克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伦敦的勇气、志气与冲天干劲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百折不回的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牛劲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是大可学习的。你比起他是小毛虫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你还不知道苦苦修改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还不知道退稿再写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再改。再改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退了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又写别的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写不完地写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那怎么行</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——1983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13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251816889"/>
      </p:ext>
    </p:extLst>
  </p:cSld>
  <p:clrMapOvr>
    <a:masterClrMapping/>
  </p:clrMapOvr>
  <p:transition spd="slow">
    <p:pull dir="ld"/>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美文品读</a:t>
            </a:r>
          </a:p>
        </p:txBody>
      </p:sp>
      <p:sp>
        <p:nvSpPr>
          <p:cNvPr id="11" name="矩形 10">
            <a:hlinkClick r:id="rId3" action="ppaction://hlinksldjump"/>
          </p:cNvPr>
          <p:cNvSpPr/>
          <p:nvPr/>
        </p:nvSpPr>
        <p:spPr>
          <a:xfrm>
            <a:off x="1542527"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素材积累</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2310467"/>
            <a:ext cx="8128000" cy="2491067"/>
          </a:xfrm>
          <a:prstGeom prst="rect">
            <a:avLst/>
          </a:prstGeom>
        </p:spPr>
        <p:txBody>
          <a:bodyPr>
            <a:spAutoFit/>
          </a:bodyPr>
          <a:lstStyle/>
          <a:p>
            <a:pPr indent="2540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方正艺黑简体" panose="03000509000000000000" pitchFamily="65" charset="-122"/>
                <a:cs typeface="Times New Roman" panose="02020603050405020304" pitchFamily="18" charset="0"/>
              </a:rPr>
              <a:t>品读提示</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一位伟大的作家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不在于他有多少豪言壮语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而在于他对灵魂的体察和对生活的感悟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以及传达这种感悟的技巧。读曹禺写给女儿万方的信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能让我们确信这一点。短短的三封信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没有家长里短的絮叨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也没有居高临下的训诫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而是写自己对生活的感悟、写作的苦衷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让女儿从中汲取成长的营养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培养创作的耐力。曹禺对女儿的教诲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也能给我们深刻的启示。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901585863"/>
      </p:ext>
    </p:extLst>
  </p:cSld>
  <p:clrMapOvr>
    <a:masterClrMapping/>
  </p:clrMapOvr>
  <p:transition spd="slow">
    <p:pull dir="ld"/>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美文品读</a:t>
            </a:r>
          </a:p>
        </p:txBody>
      </p:sp>
      <p:sp>
        <p:nvSpPr>
          <p:cNvPr id="18" name="矩形 17">
            <a:hlinkClick r:id="rId3" action="ppaction://hlinksldjump"/>
          </p:cNvPr>
          <p:cNvSpPr/>
          <p:nvPr/>
        </p:nvSpPr>
        <p:spPr>
          <a:xfrm>
            <a:off x="1542527"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素材积累</a:t>
            </a:r>
          </a:p>
        </p:txBody>
      </p:sp>
      <p:sp>
        <p:nvSpPr>
          <p:cNvPr id="3" name="矩形 2"/>
          <p:cNvSpPr>
            <a:spLocks noChangeAspect="1"/>
          </p:cNvSpPr>
          <p:nvPr/>
        </p:nvSpPr>
        <p:spPr>
          <a:xfrm>
            <a:off x="508000" y="2318000"/>
            <a:ext cx="8128000" cy="247599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《雷雨》是在中国话剧史上有重大影响的一部杰作。它不仅为中国戏剧人物画廊增添了许多鲜明生动的艺术形象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如周朴园、鲁侍萍、蘩漪、周萍等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还深刻地反映了不同人物之间迥异的价值观、生存观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为我们认识社会、思考人生提供了很好的范本。对本剧中有关人物的分析可以用在诸如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金钱观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人生观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等相关话题的作文中。</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996964954"/>
      </p:ext>
    </p:extLst>
  </p:cSld>
  <p:clrMapOvr>
    <a:masterClrMapping/>
  </p:clrMapOvr>
  <p:transition spd="slow">
    <p:pull dir="ld"/>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美文品读</a:t>
            </a:r>
          </a:p>
        </p:txBody>
      </p:sp>
      <p:sp>
        <p:nvSpPr>
          <p:cNvPr id="18" name="矩形 17">
            <a:hlinkClick r:id="rId3" action="ppaction://hlinksldjump"/>
          </p:cNvPr>
          <p:cNvSpPr/>
          <p:nvPr/>
        </p:nvSpPr>
        <p:spPr>
          <a:xfrm>
            <a:off x="1542527"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素材积累</a:t>
            </a:r>
          </a:p>
        </p:txBody>
      </p:sp>
      <p:sp>
        <p:nvSpPr>
          <p:cNvPr id="2" name="矩形 1"/>
          <p:cNvSpPr>
            <a:spLocks noChangeAspect="1"/>
          </p:cNvSpPr>
          <p:nvPr/>
        </p:nvSpPr>
        <p:spPr>
          <a:xfrm>
            <a:off x="508000" y="1505471"/>
            <a:ext cx="8128000" cy="410105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NEU-BZ-S9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在《雷雨》中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周朴园是一个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坏到自己都不认为自己是坏人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他把个人的利益摆在第一位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认为金钱是万能的。当他知道来者是鲁侍萍时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他马上说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痛痛快快的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你现在要多少钱吧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在他看来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金钱能消除鲁侍萍的愤恨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金钱能赎回他的罪恶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金钱能使受害者微笑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金钱能使造孽者心安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金钱能永远消除别人对他的威胁。为确保自己的名誉、地位不受威胁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他不许鲁侍萍同自己的亲生骨肉相认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并勒令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以后鲁家的人永远不许再到周家来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还以五千块钱的支票进行收买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以策万全。他这种卑鄙的心理在戏剧中被表现得淋漓尽致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而在今天的现实生活中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唯金钱为尊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周朴园们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却还有很多。</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363456075"/>
      </p:ext>
    </p:extLst>
  </p:cSld>
  <p:clrMapOvr>
    <a:masterClrMapping/>
  </p:clrMapOvr>
  <p:transition spd="slow">
    <p:pull dir="ld"/>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美文品读</a:t>
            </a:r>
          </a:p>
        </p:txBody>
      </p:sp>
      <p:sp>
        <p:nvSpPr>
          <p:cNvPr id="18" name="矩形 17">
            <a:hlinkClick r:id="rId3" action="ppaction://hlinksldjump"/>
          </p:cNvPr>
          <p:cNvSpPr/>
          <p:nvPr/>
        </p:nvSpPr>
        <p:spPr>
          <a:xfrm>
            <a:off x="1542527"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素材积累</a:t>
            </a:r>
          </a:p>
        </p:txBody>
      </p:sp>
      <p:sp>
        <p:nvSpPr>
          <p:cNvPr id="2" name="矩形 1"/>
          <p:cNvSpPr>
            <a:spLocks noChangeAspect="1"/>
          </p:cNvSpPr>
          <p:nvPr/>
        </p:nvSpPr>
        <p:spPr>
          <a:xfrm>
            <a:off x="508000" y="1207638"/>
            <a:ext cx="8128000" cy="491358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NEU-BZ-S9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周萍、周冲、四凤、鲁大海是人生观和价值观截然不同的四个年轻人。周萍对他的父亲有一种敬畏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不敢违背父亲的话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虽然他也想摆脱这个让他苦恼的家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但他不敢面对问题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极力逃避困难。他懦弱、胆怯、卑鄙、自私。周冲是一个在新思想、新文化影响下成长的青年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他富于幻想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生性浪漫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但污浊的环境注定了他的悲剧命运。四凤虽然有对美好生活的幻想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但她却无力改变自己的命运。鲁大海虽然力求通过斗争改变自己乃至自己所属的这个阶级的命运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也有思想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有行动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但他又显得那么无助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无论智慧还是力量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都不足以和以周朴园为代表的资本家及腐朽势力抗衡。命运虽然把这四个年轻人拴在了一起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但不同的人生观和价值观却使他们的人生放射出不同的光辉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有的暗弱无力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有的朝气蓬勃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有的充满抗争精神。</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143555697"/>
      </p:ext>
    </p:extLst>
  </p:cSld>
  <p:clrMapOvr>
    <a:masterClrMapping/>
  </p:clrMapOvr>
  <p:transition spd="slow">
    <p:pull dir="ld"/>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新</a:t>
            </a:r>
            <a:r>
              <a:rPr lang="zh-CN" altLang="en-US" sz="1400" dirty="0" smtClean="0">
                <a:solidFill>
                  <a:schemeClr val="bg1"/>
                </a:solidFill>
                <a:latin typeface="微软雅黑" panose="020B0503020204020204" pitchFamily="34" charset="-122"/>
                <a:ea typeface="微软雅黑" panose="020B0503020204020204" pitchFamily="34" charset="-122"/>
              </a:rPr>
              <a:t>课助读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542527"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自主梳理</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78508"/>
            <a:ext cx="8128000" cy="415498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《雷雨》是曹禺先生</a:t>
            </a:r>
            <a:r>
              <a:rPr lang="en-US" altLang="zh-CN" sz="2200" dirty="0">
                <a:solidFill>
                  <a:srgbClr val="000000"/>
                </a:solidFill>
                <a:latin typeface="Times New Roman" panose="02020603050405020304" pitchFamily="18" charset="0"/>
                <a:cs typeface="Times New Roman" panose="02020603050405020304" pitchFamily="18" charset="0"/>
              </a:rPr>
              <a:t>1933</a:t>
            </a:r>
            <a:r>
              <a:rPr lang="zh-CN" altLang="zh-CN" sz="2200" dirty="0">
                <a:solidFill>
                  <a:srgbClr val="000000"/>
                </a:solidFill>
                <a:latin typeface="Times New Roman" panose="02020603050405020304" pitchFamily="18" charset="0"/>
                <a:cs typeface="Times New Roman" panose="02020603050405020304" pitchFamily="18" charset="0"/>
              </a:rPr>
              <a:t>年创作的优秀话剧剧本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是一部杰出的现实主义悲剧。该剧共四幕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讲述了如下故事</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一个闷热的午后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从济南来到周公馆看望女儿四凤的鲁侍萍与周公馆的主人周朴园不期而遇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引出了</a:t>
            </a:r>
            <a:r>
              <a:rPr lang="en-US" altLang="zh-CN" sz="2200" dirty="0">
                <a:solidFill>
                  <a:srgbClr val="000000"/>
                </a:solidFill>
                <a:latin typeface="Times New Roman" panose="02020603050405020304" pitchFamily="18" charset="0"/>
                <a:cs typeface="Times New Roman" panose="02020603050405020304" pitchFamily="18" charset="0"/>
              </a:rPr>
              <a:t>30</a:t>
            </a:r>
            <a:r>
              <a:rPr lang="zh-CN" altLang="zh-CN" sz="2200" dirty="0">
                <a:solidFill>
                  <a:srgbClr val="000000"/>
                </a:solidFill>
                <a:latin typeface="Times New Roman" panose="02020603050405020304" pitchFamily="18" charset="0"/>
                <a:cs typeface="Times New Roman" panose="02020603050405020304" pitchFamily="18" charset="0"/>
              </a:rPr>
              <a:t>年前的一段纠葛。</a:t>
            </a:r>
            <a:r>
              <a:rPr lang="en-US" altLang="zh-CN" sz="2200" dirty="0">
                <a:solidFill>
                  <a:srgbClr val="000000"/>
                </a:solidFill>
                <a:latin typeface="Times New Roman" panose="02020603050405020304" pitchFamily="18" charset="0"/>
                <a:cs typeface="Times New Roman" panose="02020603050405020304" pitchFamily="18" charset="0"/>
              </a:rPr>
              <a:t>30</a:t>
            </a:r>
            <a:r>
              <a:rPr lang="zh-CN" altLang="zh-CN" sz="2200" dirty="0">
                <a:solidFill>
                  <a:srgbClr val="000000"/>
                </a:solidFill>
                <a:latin typeface="Times New Roman" panose="02020603050405020304" pitchFamily="18" charset="0"/>
                <a:cs typeface="Times New Roman" panose="02020603050405020304" pitchFamily="18" charset="0"/>
              </a:rPr>
              <a:t>年前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周朴园和女仆梅侍萍相爱。后来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周家为了与一位门当户对的小姐结亲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在大年三十的晚上赶走了梅侍萍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强迫她留下了长子周萍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带走刚刚出生三天的病重的次子。梅侍萍被逼投河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幸而被救。此后她嫁给了鲁贵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又生了女儿四凤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自己改名鲁侍萍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带走的儿子也改名鲁大海。岂料</a:t>
            </a:r>
            <a:r>
              <a:rPr lang="en-US" altLang="zh-CN" sz="2200" dirty="0">
                <a:solidFill>
                  <a:srgbClr val="000000"/>
                </a:solidFill>
                <a:latin typeface="Times New Roman" panose="02020603050405020304" pitchFamily="18" charset="0"/>
                <a:cs typeface="Times New Roman" panose="02020603050405020304" pitchFamily="18" charset="0"/>
              </a:rPr>
              <a:t>30</a:t>
            </a:r>
            <a:r>
              <a:rPr lang="zh-CN" altLang="zh-CN" sz="2200" dirty="0">
                <a:solidFill>
                  <a:srgbClr val="000000"/>
                </a:solidFill>
                <a:latin typeface="Times New Roman" panose="02020603050405020304" pitchFamily="18" charset="0"/>
                <a:cs typeface="Times New Roman" panose="02020603050405020304" pitchFamily="18" charset="0"/>
              </a:rPr>
              <a:t>年后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不但鲁贵在周家当差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而且女儿四凤又像她当初一样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来到周家做佣人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鲁大海在周家煤矿做矿工</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98443375"/>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新</a:t>
            </a:r>
            <a:r>
              <a:rPr lang="zh-CN" altLang="en-US" sz="1400" dirty="0" smtClean="0">
                <a:solidFill>
                  <a:schemeClr val="bg1"/>
                </a:solidFill>
                <a:latin typeface="微软雅黑" panose="020B0503020204020204" pitchFamily="34" charset="-122"/>
                <a:ea typeface="微软雅黑" panose="020B0503020204020204" pitchFamily="34" charset="-122"/>
              </a:rPr>
              <a:t>课助读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542527"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自主梳理</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02338"/>
            <a:ext cx="8128000" cy="450732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四凤同周家的大少爷周萍相爱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并已有孕在身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周家年轻的太太蘩漪与周萍有不清白的关系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而四凤却又要面对周家二少爷周冲的爱情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鲁大海也与罢工工人来和周朴园谈判。当一切血缘情仇的谜底被揭穿时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一场大悲剧发生了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四凤、周冲触电身亡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周萍开枪自尽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蘩漪发了疯。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课文节选的是全剧的第二幕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展示的是周朴园、鲁侍萍</a:t>
            </a:r>
            <a:r>
              <a:rPr lang="en-US" altLang="zh-CN" sz="2200" dirty="0">
                <a:solidFill>
                  <a:srgbClr val="000000"/>
                </a:solidFill>
                <a:latin typeface="Times New Roman" panose="02020603050405020304" pitchFamily="18" charset="0"/>
                <a:cs typeface="Times New Roman" panose="02020603050405020304" pitchFamily="18" charset="0"/>
              </a:rPr>
              <a:t>30</a:t>
            </a:r>
            <a:r>
              <a:rPr lang="zh-CN" altLang="zh-CN" sz="2200" dirty="0">
                <a:solidFill>
                  <a:srgbClr val="000000"/>
                </a:solidFill>
                <a:latin typeface="Times New Roman" panose="02020603050405020304" pitchFamily="18" charset="0"/>
                <a:cs typeface="Times New Roman" panose="02020603050405020304" pitchFamily="18" charset="0"/>
              </a:rPr>
              <a:t>年后相遇时他们之间复杂的矛盾冲突。节选的这部分一共是两场戏。前一场写周朴园与鲁侍萍的矛盾冲突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先写他们不期而遇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通过叙谈交代了故事的原委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后写他们各自的处境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并进行了激烈的思想交锋。后一场戏主要写周朴园与鲁大海的矛盾冲突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揭露了周朴园作为资本家对罢工工人的血腥镇压及其罪恶的发家史。</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833107331"/>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新</a:t>
            </a:r>
            <a:r>
              <a:rPr lang="zh-CN" altLang="en-US" sz="1400" dirty="0" smtClean="0">
                <a:solidFill>
                  <a:schemeClr val="bg1"/>
                </a:solidFill>
                <a:latin typeface="微软雅黑" panose="020B0503020204020204" pitchFamily="34" charset="-122"/>
                <a:ea typeface="微软雅黑" panose="020B0503020204020204" pitchFamily="34" charset="-122"/>
              </a:rPr>
              <a:t>课助读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542527"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自主梳理</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NEU-BZ-S92"/>
                <a:ea typeface="NEU-BZ-S9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曹禺</a:t>
            </a:r>
            <a:r>
              <a:rPr lang="en-US" altLang="zh-CN" sz="2200" dirty="0">
                <a:solidFill>
                  <a:srgbClr val="000000"/>
                </a:solidFill>
                <a:latin typeface="Times New Roman" panose="02020603050405020304" pitchFamily="18" charset="0"/>
                <a:cs typeface="Times New Roman" panose="02020603050405020304" pitchFamily="18" charset="0"/>
              </a:rPr>
              <a:t>(1910—1996),</a:t>
            </a:r>
            <a:r>
              <a:rPr lang="zh-CN" altLang="zh-CN" sz="2200" dirty="0">
                <a:solidFill>
                  <a:srgbClr val="000000"/>
                </a:solidFill>
                <a:latin typeface="Times New Roman" panose="02020603050405020304" pitchFamily="18" charset="0"/>
                <a:cs typeface="Times New Roman" panose="02020603050405020304" pitchFamily="18" charset="0"/>
              </a:rPr>
              <a:t>原名万家宝。祖籍湖北潜江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生于天津。现代剧作家。代表作有剧本《雷雨》《日出》《北京人》《王昭君》等。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NEU-BZ-S92"/>
                <a:ea typeface="NEU-BZ-S9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戏剧的分类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按艺术形式和表现手法分为话剧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如《雷雨》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、歌剧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如《白毛女》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、舞剧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如《丝路花雨》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按剧情繁简和结构分为多幕剧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如《雷雨》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、独幕剧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按题材所反映的时代分为历史剧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如《屈原》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、现代剧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如《红灯记》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按矛盾冲突的性质分为悲剧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如《屈原》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、喜剧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如《威尼斯商人》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、正剧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如《白毛女》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021046389"/>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3"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新课助读</a:t>
            </a:r>
          </a:p>
        </p:txBody>
      </p:sp>
      <p:sp>
        <p:nvSpPr>
          <p:cNvPr id="5" name="矩形 4">
            <a:hlinkClick r:id="rId4" action="ppaction://hlinksldjump"/>
          </p:cNvPr>
          <p:cNvSpPr/>
          <p:nvPr/>
        </p:nvSpPr>
        <p:spPr>
          <a:xfrm>
            <a:off x="1542527"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自主梳理</a:t>
            </a:r>
          </a:p>
        </p:txBody>
      </p:sp>
      <p:sp>
        <p:nvSpPr>
          <p:cNvPr id="2" name="矩形 1"/>
          <p:cNvSpPr>
            <a:spLocks noChangeAspect="1"/>
          </p:cNvSpPr>
          <p:nvPr/>
        </p:nvSpPr>
        <p:spPr>
          <a:xfrm>
            <a:off x="508000" y="1329882"/>
            <a:ext cx="1591782" cy="498598"/>
          </a:xfrm>
          <a:prstGeom prst="rect">
            <a:avLst/>
          </a:prstGeom>
        </p:spPr>
        <p:txBody>
          <a:bodyPr wrap="none">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字音</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2765558183"/>
              </p:ext>
            </p:extLst>
          </p:nvPr>
        </p:nvGraphicFramePr>
        <p:xfrm>
          <a:off x="508000" y="1874758"/>
          <a:ext cx="8128000" cy="4423676"/>
        </p:xfrm>
        <a:graphic>
          <a:graphicData uri="http://schemas.openxmlformats.org/presentationml/2006/ole">
            <mc:AlternateContent xmlns:mc="http://schemas.openxmlformats.org/markup-compatibility/2006">
              <mc:Choice xmlns:v="urn:schemas-microsoft-com:vml" Requires="v">
                <p:oleObj spid="_x0000_s1033" name="文档" r:id="rId5" imgW="3839157" imgH="2089813" progId="Word.Document.12">
                  <p:embed/>
                </p:oleObj>
              </mc:Choice>
              <mc:Fallback>
                <p:oleObj name="文档" r:id="rId5" imgW="3839157" imgH="2089813" progId="Word.Document.12">
                  <p:embed/>
                  <p:pic>
                    <p:nvPicPr>
                      <p:cNvPr id="0" name=""/>
                      <p:cNvPicPr/>
                      <p:nvPr/>
                    </p:nvPicPr>
                    <p:blipFill>
                      <a:blip r:embed="rId6"/>
                      <a:stretch>
                        <a:fillRect/>
                      </a:stretch>
                    </p:blipFill>
                    <p:spPr>
                      <a:xfrm>
                        <a:off x="508000" y="1874758"/>
                        <a:ext cx="8128000" cy="4423676"/>
                      </a:xfrm>
                      <a:prstGeom prst="rect">
                        <a:avLst/>
                      </a:prstGeom>
                    </p:spPr>
                  </p:pic>
                </p:oleObj>
              </mc:Fallback>
            </mc:AlternateContent>
          </a:graphicData>
        </a:graphic>
      </p:graphicFrame>
    </p:spTree>
    <p:extLst>
      <p:ext uri="{BB962C8B-B14F-4D97-AF65-F5344CB8AC3E}">
        <p14:creationId xmlns:p14="http://schemas.microsoft.com/office/powerpoint/2010/main" val="2641058979"/>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3"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新课助读</a:t>
            </a:r>
          </a:p>
        </p:txBody>
      </p:sp>
      <p:sp>
        <p:nvSpPr>
          <p:cNvPr id="5" name="矩形 4">
            <a:hlinkClick r:id="rId4" action="ppaction://hlinksldjump"/>
          </p:cNvPr>
          <p:cNvSpPr/>
          <p:nvPr/>
        </p:nvSpPr>
        <p:spPr>
          <a:xfrm>
            <a:off x="1542527"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自主梳理</a:t>
            </a:r>
          </a:p>
        </p:txBody>
      </p:sp>
      <p:sp>
        <p:nvSpPr>
          <p:cNvPr id="2" name="矩形 1"/>
          <p:cNvSpPr>
            <a:spLocks noChangeAspect="1"/>
          </p:cNvSpPr>
          <p:nvPr/>
        </p:nvSpPr>
        <p:spPr>
          <a:xfrm>
            <a:off x="508000" y="1205426"/>
            <a:ext cx="1591782" cy="498598"/>
          </a:xfrm>
          <a:prstGeom prst="rect">
            <a:avLst/>
          </a:prstGeom>
        </p:spPr>
        <p:txBody>
          <a:bodyPr wrap="none">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写</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汉字</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3921728499"/>
              </p:ext>
            </p:extLst>
          </p:nvPr>
        </p:nvGraphicFramePr>
        <p:xfrm>
          <a:off x="508000" y="1745991"/>
          <a:ext cx="8128000" cy="2605129"/>
        </p:xfrm>
        <a:graphic>
          <a:graphicData uri="http://schemas.openxmlformats.org/presentationml/2006/ole">
            <mc:AlternateContent xmlns:mc="http://schemas.openxmlformats.org/markup-compatibility/2006">
              <mc:Choice xmlns:v="urn:schemas-microsoft-com:vml" Requires="v">
                <p:oleObj spid="_x0000_s2057" name="文档" r:id="rId5" imgW="3839157" imgH="1230340" progId="Word.Document.12">
                  <p:embed/>
                </p:oleObj>
              </mc:Choice>
              <mc:Fallback>
                <p:oleObj name="文档" r:id="rId5" imgW="3839157" imgH="1230340" progId="Word.Document.12">
                  <p:embed/>
                  <p:pic>
                    <p:nvPicPr>
                      <p:cNvPr id="0" name=""/>
                      <p:cNvPicPr/>
                      <p:nvPr/>
                    </p:nvPicPr>
                    <p:blipFill>
                      <a:blip r:embed="rId6"/>
                      <a:stretch>
                        <a:fillRect/>
                      </a:stretch>
                    </p:blipFill>
                    <p:spPr>
                      <a:xfrm>
                        <a:off x="508000" y="1745991"/>
                        <a:ext cx="8128000" cy="2605129"/>
                      </a:xfrm>
                      <a:prstGeom prst="rect">
                        <a:avLst/>
                      </a:prstGeom>
                    </p:spPr>
                  </p:pic>
                </p:oleObj>
              </mc:Fallback>
            </mc:AlternateContent>
          </a:graphicData>
        </a:graphic>
      </p:graphicFrame>
      <p:sp>
        <p:nvSpPr>
          <p:cNvPr id="6" name="矩形 5"/>
          <p:cNvSpPr>
            <a:spLocks noChangeAspect="1"/>
          </p:cNvSpPr>
          <p:nvPr/>
        </p:nvSpPr>
        <p:spPr>
          <a:xfrm>
            <a:off x="508000" y="3994178"/>
            <a:ext cx="8128000" cy="2095125"/>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解词义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郁热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闷热。郁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积聚而不得发泄。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汗涔涔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形容汗水不断地流下。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一帆风顺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形容非常顺利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毫无波折或挫折。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谛听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仔细地听。谛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仔细。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459306134"/>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新课助读</a:t>
            </a:r>
          </a:p>
        </p:txBody>
      </p:sp>
      <p:sp>
        <p:nvSpPr>
          <p:cNvPr id="5" name="矩形 4">
            <a:hlinkClick r:id="rId3" action="ppaction://hlinksldjump"/>
          </p:cNvPr>
          <p:cNvSpPr/>
          <p:nvPr/>
        </p:nvSpPr>
        <p:spPr>
          <a:xfrm>
            <a:off x="1542527"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自主梳理</a:t>
            </a:r>
          </a:p>
        </p:txBody>
      </p:sp>
      <p:sp>
        <p:nvSpPr>
          <p:cNvPr id="2" name="矩形 1"/>
          <p:cNvSpPr>
            <a:spLocks noChangeAspect="1"/>
          </p:cNvSpPr>
          <p:nvPr/>
        </p:nvSpPr>
        <p:spPr>
          <a:xfrm>
            <a:off x="508000" y="1701069"/>
            <a:ext cx="8128000" cy="370986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辨用法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拜望</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拜访</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①这里以前建有茶神庵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从普洱过往运茶的人与马帮都要由此经过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拜望</a:t>
            </a:r>
            <a:r>
              <a:rPr lang="zh-CN" altLang="zh-CN" sz="2200" dirty="0">
                <a:solidFill>
                  <a:srgbClr val="000000"/>
                </a:solidFill>
                <a:latin typeface="Times New Roman" panose="02020603050405020304" pitchFamily="18" charset="0"/>
                <a:cs typeface="Times New Roman" panose="02020603050405020304" pitchFamily="18" charset="0"/>
              </a:rPr>
              <a:t>这里的茶神。</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②近期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上海长江轮船公司代表团一行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分别对韩进集团总部和海运总部进行了</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拜访</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540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方正艺黑简体" panose="03000509000000000000" pitchFamily="65"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两者都有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拜见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探望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的意思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但使用的对象略有不同。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拜望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是敬辞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对象是长辈或尊敬的人。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本课中有讽刺的意味。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拜访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访问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敬辞。</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951255" y="2935830"/>
            <a:ext cx="531985" cy="32271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2573354" y="3749690"/>
            <a:ext cx="531985" cy="32271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678765483"/>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新课助读</a:t>
            </a:r>
          </a:p>
        </p:txBody>
      </p:sp>
      <p:sp>
        <p:nvSpPr>
          <p:cNvPr id="5" name="矩形 4">
            <a:hlinkClick r:id="rId3" action="ppaction://hlinksldjump"/>
          </p:cNvPr>
          <p:cNvSpPr/>
          <p:nvPr/>
        </p:nvSpPr>
        <p:spPr>
          <a:xfrm>
            <a:off x="1542527"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自主梳理</a:t>
            </a:r>
          </a:p>
        </p:txBody>
      </p:sp>
      <p:sp>
        <p:nvSpPr>
          <p:cNvPr id="2" name="矩形 1"/>
          <p:cNvSpPr>
            <a:spLocks noChangeAspect="1"/>
          </p:cNvSpPr>
          <p:nvPr/>
        </p:nvSpPr>
        <p:spPr>
          <a:xfrm>
            <a:off x="508000" y="1505471"/>
            <a:ext cx="8128000" cy="410105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交涉</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商讨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①在超过一年的时间里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他每天都会发一张新照片。他也正和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数字地球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交涉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希望可以利用它的服务器来获得它的卫星拍摄的东西。</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②据法国《观点报》</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日援引法新社报道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西方国家与俄罗斯拟就乌克兰问题继续进行</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商讨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以寻求乌克兰危机的解决方案。</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540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方正艺黑简体" panose="03000509000000000000" pitchFamily="65"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两者都有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商量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的意思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但感情色彩和使用对象都略有不同。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交涉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跟对方商量解决有关问题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多指比较棘手的问题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交涉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双方主体地位未必平等。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商讨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商量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讨论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为了解决较大的、较复杂的问题而交换意见。多用在地位平等的主体之间商量讨论。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1979712" y="2346858"/>
            <a:ext cx="531985" cy="32271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686132" y="3556067"/>
            <a:ext cx="531985" cy="32271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068222810"/>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282</TotalTime>
  <Words>2916</Words>
  <Application>Microsoft Office PowerPoint</Application>
  <PresentationFormat>全屏显示(4:3)</PresentationFormat>
  <Paragraphs>141</Paragraphs>
  <Slides>27</Slides>
  <Notes>0</Notes>
  <HiddenSlides>0</HiddenSlides>
  <MMClips>0</MMClips>
  <ScaleCrop>false</ScaleCrop>
  <HeadingPairs>
    <vt:vector size="8" baseType="variant">
      <vt:variant>
        <vt:lpstr>已用的字体</vt:lpstr>
      </vt:variant>
      <vt:variant>
        <vt:i4>12</vt:i4>
      </vt:variant>
      <vt:variant>
        <vt:lpstr>主题</vt:lpstr>
      </vt:variant>
      <vt:variant>
        <vt:i4>1</vt:i4>
      </vt:variant>
      <vt:variant>
        <vt:lpstr>嵌入 OLE 服务器</vt:lpstr>
      </vt:variant>
      <vt:variant>
        <vt:i4>1</vt:i4>
      </vt:variant>
      <vt:variant>
        <vt:lpstr>幻灯片标题</vt:lpstr>
      </vt:variant>
      <vt:variant>
        <vt:i4>27</vt:i4>
      </vt:variant>
    </vt:vector>
  </HeadingPairs>
  <TitlesOfParts>
    <vt:vector size="41" baseType="lpstr">
      <vt:lpstr>NEU-BZ-S92</vt:lpstr>
      <vt:lpstr>方正书宋_GBK</vt:lpstr>
      <vt:lpstr>方正宋黑_GBK</vt:lpstr>
      <vt:lpstr>方正艺黑简体</vt:lpstr>
      <vt:lpstr>仿宋</vt:lpstr>
      <vt:lpstr>黑体</vt:lpstr>
      <vt:lpstr>楷体</vt:lpstr>
      <vt:lpstr>宋体</vt:lpstr>
      <vt:lpstr>微软雅黑</vt:lpstr>
      <vt:lpstr>Arial</vt:lpstr>
      <vt:lpstr>Calibri</vt:lpstr>
      <vt:lpstr>Times New Roman</vt:lpstr>
      <vt:lpstr>测控设计模板14新</vt:lpstr>
      <vt:lpstr>文档</vt:lpstr>
      <vt:lpstr>2　雷　雨</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description>语文备课大师【全免费】</dc:description>
  <cp:lastModifiedBy>dbc</cp:lastModifiedBy>
  <cp:revision>语文备课大师【全免费】</cp:revision>
  <dcterms:created xsi:type="dcterms:W3CDTF">2014-04-23T05:53:17Z</dcterms:created>
  <dcterms:modified xsi:type="dcterms:W3CDTF">2016-06-29T08:08:43Z</dcterms:modified>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语文备课大师【全免费】</vt:lpwstr>
  </property>
</Properties>
</file>