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73" r:id="rId2"/>
    <p:sldId id="264" r:id="rId3"/>
    <p:sldId id="370" r:id="rId4"/>
    <p:sldId id="366" r:id="rId5"/>
    <p:sldId id="371" r:id="rId6"/>
    <p:sldId id="367" r:id="rId7"/>
    <p:sldId id="368" r:id="rId8"/>
    <p:sldId id="265" r:id="rId9"/>
    <p:sldId id="369" r:id="rId10"/>
    <p:sldId id="372" r:id="rId11"/>
    <p:sldId id="359" r:id="rId12"/>
    <p:sldId id="373" r:id="rId13"/>
    <p:sldId id="374" r:id="rId14"/>
    <p:sldId id="375" r:id="rId15"/>
    <p:sldId id="376" r:id="rId16"/>
    <p:sldId id="377" r:id="rId17"/>
    <p:sldId id="378" r:id="rId18"/>
    <p:sldId id="379" r:id="rId19"/>
    <p:sldId id="382" r:id="rId20"/>
    <p:sldId id="275" r:id="rId21"/>
    <p:sldId id="383" r:id="rId22"/>
    <p:sldId id="384" r:id="rId23"/>
    <p:sldId id="385" r:id="rId24"/>
    <p:sldId id="361" r:id="rId25"/>
    <p:sldId id="386" r:id="rId26"/>
    <p:sldId id="387" r:id="rId27"/>
    <p:sldId id="362" r:id="rId28"/>
    <p:sldId id="360" r:id="rId29"/>
    <p:sldId id="388" r:id="rId30"/>
    <p:sldId id="270" r:id="rId31"/>
    <p:sldId id="389" r:id="rId32"/>
    <p:sldId id="390" r:id="rId33"/>
    <p:sldId id="391" r:id="rId34"/>
    <p:sldId id="277" r:id="rId35"/>
    <p:sldId id="392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1464" y="54"/>
      </p:cViewPr>
      <p:guideLst>
        <p:guide orient="horz" pos="754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2016-06-29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0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image" Target="../media/image5.png"/><Relationship Id="rId4" Type="http://schemas.openxmlformats.org/officeDocument/2006/relationships/slide" Target="../slides/slide2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0.xml"/><Relationship Id="rId7" Type="http://schemas.openxmlformats.org/officeDocument/2006/relationships/image" Target="../media/image7.png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image" Target="../media/image6.png"/><Relationship Id="rId4" Type="http://schemas.openxmlformats.org/officeDocument/2006/relationships/slide" Target="../slides/slide20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7" Type="http://schemas.openxmlformats.org/officeDocument/2006/relationships/slide" Target="../slides/slide8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20.xml"/><Relationship Id="rId4" Type="http://schemas.openxmlformats.org/officeDocument/2006/relationships/slide" Target="../slides/slide3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0.xml"/><Relationship Id="rId7" Type="http://schemas.openxmlformats.org/officeDocument/2006/relationships/slide" Target="../slides/slide8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20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8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20.xml"/><Relationship Id="rId4" Type="http://schemas.openxmlformats.org/officeDocument/2006/relationships/slide" Target="../slides/slide3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6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314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42599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UXIDAOYIN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预习导引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21534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H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EXINGUINA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核心归纳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97764" cy="584775"/>
              <a:chOff x="29482" y="2927145"/>
              <a:chExt cx="1476118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47611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J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IAZUOSHANGXI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佳作赏析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83568" y="149190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400" b="1" dirty="0" smtClean="0"/>
              <a:t>11</a:t>
            </a:r>
            <a:r>
              <a:rPr lang="zh-CN" altLang="zh-CN" sz="1400" dirty="0" smtClean="0"/>
              <a:t>　廉颇蔺相如列传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71" r:id="rId5"/>
    <p:sldLayoutId id="2147483668" r:id="rId6"/>
    <p:sldLayoutId id="2147483670" r:id="rId7"/>
    <p:sldLayoutId id="2147483669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4.docx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5.docx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6.docx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__7.docx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__8.docx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Word___9.docx"/><Relationship Id="rId4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slide" Target="slide9.xml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7.emf"/><Relationship Id="rId5" Type="http://schemas.openxmlformats.org/officeDocument/2006/relationships/package" Target="../embeddings/Microsoft_Word___10.docx"/><Relationship Id="rId4" Type="http://schemas.openxmlformats.org/officeDocument/2006/relationships/slide" Target="slid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slide" Target="slide20.xml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slide" Target="slide28.xml"/><Relationship Id="rId5" Type="http://schemas.openxmlformats.org/officeDocument/2006/relationships/slide" Target="slide27.xml"/><Relationship Id="rId4" Type="http://schemas.openxmlformats.org/officeDocument/2006/relationships/slide" Target="slide24.xml"/><Relationship Id="rId9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3.docx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第四单元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11493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在此之前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秦早已占领了巴蜀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并夺取了魏在河西的全部土地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又多次大败楚军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初步形成了统一全国的局面。尽管如此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秦仍未停止对赵的进攻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所以如何对付秦的挑战已成为赵国安危之所系的大问题。《廉颇蔺相如列传》记叙了廉颇、蔺相如在这种历史背景下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西抗强秦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为赵国的安全和尊严所做出的贡献。课文节选部分则通过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完璧归赵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渑池之会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负荆请罪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突出表现了蔺相如临危不惧、足智多谋、顾全大局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廉颇知错能改以及他们两人为了国家利益团结协作的精神。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《史记》是我国第一部纪传体通史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记载了从传说中的黄帝到汉武帝太初年间长达三千年的历史。全书共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包括本纪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万余字。本纪、世家、列传用于记述人物事迹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书用于说明各种制度的发展变化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表用于显示史事的脉络。《史记》奠定了后世写史的体例。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14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9515672"/>
              </p:ext>
            </p:extLst>
          </p:nvPr>
        </p:nvGraphicFramePr>
        <p:xfrm>
          <a:off x="508000" y="1830282"/>
          <a:ext cx="8128000" cy="49110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文档" r:id="rId5" imgW="3839157" imgH="2318814" progId="Word.Document.12">
                  <p:embed/>
                </p:oleObj>
              </mc:Choice>
              <mc:Fallback>
                <p:oleObj name="文档" r:id="rId5" imgW="3839157" imgH="23188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830282"/>
                        <a:ext cx="8128000" cy="49110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105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24144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识通假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可予不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表疑问语气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拜送书于庭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朝廷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召有司案图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审察、察看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秦自缪公以来二十余君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未尝有坚明约束者也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唯大王与群臣孰计议之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仔细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566486"/>
              </p:ext>
            </p:extLst>
          </p:nvPr>
        </p:nvGraphicFramePr>
        <p:xfrm>
          <a:off x="508000" y="1628800"/>
          <a:ext cx="8128000" cy="20000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文档" r:id="rId5" imgW="3839157" imgH="945169" progId="Word.Document.12">
                  <p:embed/>
                </p:oleObj>
              </mc:Choice>
              <mc:Fallback>
                <p:oleObj name="文档" r:id="rId5" imgW="3839157" imgH="9451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628800"/>
                        <a:ext cx="8128000" cy="20000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751966" y="3672411"/>
            <a:ext cx="233923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0140" y="3672411"/>
            <a:ext cx="136226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99571" y="4075452"/>
            <a:ext cx="24342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80445" y="4075452"/>
            <a:ext cx="514409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90649" y="4475924"/>
            <a:ext cx="24342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56563" y="4475924"/>
            <a:ext cx="137550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86532" y="4878655"/>
            <a:ext cx="24342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98236" y="5276103"/>
            <a:ext cx="243421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168891" y="5276103"/>
            <a:ext cx="519330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19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1567603"/>
              </p:ext>
            </p:extLst>
          </p:nvPr>
        </p:nvGraphicFramePr>
        <p:xfrm>
          <a:off x="908496" y="1867947"/>
          <a:ext cx="8128000" cy="42253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文档" r:id="rId5" imgW="3839157" imgH="1996196" progId="Word.Document.12">
                  <p:embed/>
                </p:oleObj>
              </mc:Choice>
              <mc:Fallback>
                <p:oleObj name="文档" r:id="rId5" imgW="3839157" imgH="19961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8496" y="1867947"/>
                        <a:ext cx="8128000" cy="42253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020482" y="1911491"/>
            <a:ext cx="136815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57630" y="2431774"/>
            <a:ext cx="1652877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59422" y="2985115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56649" y="3530686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17033" y="4025950"/>
            <a:ext cx="247183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87543" y="4581128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11805" y="5085184"/>
            <a:ext cx="247183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80751" y="5636496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93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703733"/>
              </p:ext>
            </p:extLst>
          </p:nvPr>
        </p:nvGraphicFramePr>
        <p:xfrm>
          <a:off x="908496" y="1279646"/>
          <a:ext cx="8128000" cy="5260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文档" r:id="rId5" imgW="3839157" imgH="2483723" progId="Word.Document.12">
                  <p:embed/>
                </p:oleObj>
              </mc:Choice>
              <mc:Fallback>
                <p:oleObj name="文档" r:id="rId5" imgW="3839157" imgH="24837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8496" y="1279646"/>
                        <a:ext cx="8128000" cy="52606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509458" y="1312304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80816" y="1877482"/>
            <a:ext cx="82104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20398" y="2409120"/>
            <a:ext cx="286377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41371" y="2905598"/>
            <a:ext cx="144516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95555" y="3412962"/>
            <a:ext cx="136141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77407" y="3978950"/>
            <a:ext cx="52671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57065" y="4518265"/>
            <a:ext cx="3688769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32196" y="5011751"/>
            <a:ext cx="52671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20398" y="5549365"/>
            <a:ext cx="52671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71656" y="6087889"/>
            <a:ext cx="179987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190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3468605"/>
              </p:ext>
            </p:extLst>
          </p:nvPr>
        </p:nvGraphicFramePr>
        <p:xfrm>
          <a:off x="908496" y="1712242"/>
          <a:ext cx="8128000" cy="3687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8" name="文档" r:id="rId5" imgW="3839157" imgH="1740911" progId="Word.Document.12">
                  <p:embed/>
                </p:oleObj>
              </mc:Choice>
              <mc:Fallback>
                <p:oleObj name="文档" r:id="rId5" imgW="3839157" imgH="17409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8496" y="1712242"/>
                        <a:ext cx="8128000" cy="36875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352818" y="1775935"/>
            <a:ext cx="19873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62393" y="2298456"/>
            <a:ext cx="53730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39786" y="2810159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5252" y="3328528"/>
            <a:ext cx="88126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93949" y="3868522"/>
            <a:ext cx="144631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69412" y="4407080"/>
            <a:ext cx="880584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05387" y="4942707"/>
            <a:ext cx="200848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36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07638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活用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7885996"/>
              </p:ext>
            </p:extLst>
          </p:nvPr>
        </p:nvGraphicFramePr>
        <p:xfrm>
          <a:off x="323528" y="1709245"/>
          <a:ext cx="8128000" cy="45783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文档" r:id="rId5" imgW="3839157" imgH="2162186" progId="Word.Document.12">
                  <p:embed/>
                </p:oleObj>
              </mc:Choice>
              <mc:Fallback>
                <p:oleObj name="文档" r:id="rId5" imgW="3839157" imgH="21621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3528" y="1709245"/>
                        <a:ext cx="8128000" cy="45783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651474" y="1695350"/>
            <a:ext cx="256815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94182" y="2150505"/>
            <a:ext cx="256815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94182" y="2610294"/>
            <a:ext cx="2568156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13212" y="3047152"/>
            <a:ext cx="2593838" cy="342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78573" y="3505587"/>
            <a:ext cx="3133640" cy="342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78573" y="3974538"/>
            <a:ext cx="2283765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73509" y="4432173"/>
            <a:ext cx="2865211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67687" y="4887656"/>
            <a:ext cx="2568156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07487" y="5348767"/>
            <a:ext cx="2299887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69568" y="5801415"/>
            <a:ext cx="3142707" cy="3391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34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9394818"/>
              </p:ext>
            </p:extLst>
          </p:nvPr>
        </p:nvGraphicFramePr>
        <p:xfrm>
          <a:off x="251520" y="1412776"/>
          <a:ext cx="8128000" cy="9143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8" name="文档" r:id="rId5" imgW="3839157" imgH="432437" progId="Word.Document.12">
                  <p:embed/>
                </p:oleObj>
              </mc:Choice>
              <mc:Fallback>
                <p:oleObj name="文档" r:id="rId5" imgW="3839157" imgH="4324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1520" y="1412776"/>
                        <a:ext cx="8128000" cy="9143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2327092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5409922"/>
              </p:ext>
            </p:extLst>
          </p:nvPr>
        </p:nvGraphicFramePr>
        <p:xfrm>
          <a:off x="508000" y="2842050"/>
          <a:ext cx="8128000" cy="40505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9" name="文档" r:id="rId7" imgW="3839157" imgH="1913381" progId="Word.Document.12">
                  <p:embed/>
                </p:oleObj>
              </mc:Choice>
              <mc:Fallback>
                <p:oleObj name="文档" r:id="rId7" imgW="3839157" imgH="191338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842050"/>
                        <a:ext cx="8128000" cy="40505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615909" y="1389610"/>
            <a:ext cx="2562556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15124" y="1844346"/>
            <a:ext cx="4072772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79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廉颇者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赵之良将也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和氏璧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天下所共传宝也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臣诚恐见欺于王而负赵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君何以知燕王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求人可使报秦者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以勇气闻于诸侯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设九宾于廷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臣尝从大王与燕王会境上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大王见臣列观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81732" y="1910140"/>
            <a:ext cx="79541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44468" y="2312563"/>
            <a:ext cx="79541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68266" y="2714986"/>
            <a:ext cx="79541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54614" y="3110762"/>
            <a:ext cx="1342090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44280" y="3514876"/>
            <a:ext cx="1342090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16372" y="3911284"/>
            <a:ext cx="1926821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72081" y="4306036"/>
            <a:ext cx="1926821" cy="342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56160" y="4725793"/>
            <a:ext cx="79541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57184" y="5122147"/>
            <a:ext cx="795416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01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卒相与欢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为刎颈之交。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司马迁《史记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廉颇蔺相如列传》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顾吾念之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强秦之所以不敢加兵于赵者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徒以吾两人在也。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今两虎共斗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其势不俱生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。吾所以为此者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以先国家之急而后私仇也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7710" y="2942522"/>
            <a:ext cx="1080457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06140" y="3756382"/>
            <a:ext cx="1080457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2400" y="4148484"/>
            <a:ext cx="1080457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96857" y="4158262"/>
            <a:ext cx="136226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38200" y="4158262"/>
            <a:ext cx="302798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52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73433" y="93049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单元风向标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8701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7307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学习建议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0763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本单元学习古代人物传记。在我国古代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传记是随着纪传体史书的创立而诞生的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是以真实地记述个人生平事迹为中心内容的一种文体。其基本特征是以历史上的人物为描写对象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所写的主要人物和事件必须符合史实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不允许虚构。这种文体在我国有悠久的历史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我国人物传记不仅起源很早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而且体裁多样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人物众多。本单元编选了三篇古代人物传记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分别是司马迁的《廉颇蔺相如列传》、班固的《苏武传》和范晔的《张衡传》。这三篇传记的传主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廉颇是军事家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蔺相如和苏武是政治家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张衡是科学家。他们或以政绩、品德名垂青史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或以奇才异行惊世骇俗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都令后人景仰、追慕。这三篇传记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可以约略反映出中国古代传记的大致面貌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使我们认识到我国传记文学丰富多彩的一面。从手法看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《廉颇蔺相如列传》以写蔺相如为主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廉颇为辅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是合传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秦以城求璧而赵不许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曲在赵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赵予璧而秦不予赵城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曲在秦。均之二策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宁许以负秦曲。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课文写赵王谦逊地问计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目的是突出蔺相如的智谋。在当时的客观形势下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秦以城求璧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的做法冠冕堂皇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表面看不出欺负赵国的意思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赵不许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则不符合外交礼仪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赵国要承担责任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秦国也就找到了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的口实。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在这里表示假设关系。蔺相如此时对秦国的险恶用心洞若观火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宁许以负秦曲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正是为了避免秦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为赵国争取正义与主动。其爱国之心、胆识见解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三言两语描述殆尽。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相如视秦王无意偿赵城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乃前曰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璧有瑕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请指示王。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王授璧。相如因持璧却立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倚柱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怒发上冲冠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这里描摹蔺相如的神态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十分逼真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蔺相如发现秦王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无意偿赵城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先借口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璧有瑕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请指示王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要回和氏璧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持璧却立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倚柱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怒发上冲冠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敢于怒视秦王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是勇。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怒发上冲冠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是典型的细节描写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把蔺相如的勇气表现得淋漓尽致。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82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廉颇送至境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与王诀曰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度道里会遇之礼毕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不过三十日。三十日不还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则请立太子为王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以绝秦望。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这是廉颇送赵王前去赴渑池之会时的告别之语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在字面上没有理解的难度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但在故事情节的发展和廉颇形象的塑造上有着重要的作用。我们通过上下文不难发现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所谓渑池之会实际上是两国统治者之间一场斗智斗勇的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。面对秦王的盛情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邀请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赵王胆怯畏行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这样势必影响赵国的形象且助长秦国的骄纵气焰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于是老将廉颇为赵王鼓气壮行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安排大军暗中保护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维护了赵国的利益。从这段话中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我们也不难看出老将廉颇不仅英勇盖世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而且智慧超人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是一个有勇有谋、忠心耿耿的爱国将军。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85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廉颇曰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我为赵将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有攻城野战之大功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而蔺相如徒以口舌为劳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而位居我上。且相如素贱人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吾羞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不忍为之下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宣言曰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我见相如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必辱之。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这段话是渑池之会后廉颇的愤怒之言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人们通常把这段话看作廉颇心胸狭窄、妒忌心重的表现。其实这段话有其背景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从上文中我们知道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渑池之会的外交胜利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表面上是蔺相如凭借三寸不烂之舌取得的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于是赵王回国后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以相如功大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拜为上卿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而对廉颇没有任何奖赏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实质上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其中也有廉颇出谋划策、重兵保护的功劳。因此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廉颇的不满是赵王不能公平对待功臣造成的。廉颇对蔺相如的卑微出身进行嘲讽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是不正确的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但公开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宣言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又是其直率的表现。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8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本文是从哪些方面塑造蔺相如形象的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本文在蔺相如出场前先让缪贤介绍此人有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进行侧面描写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接着将其置于激烈的矛盾冲突中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从语言、动作、神态等方面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着力刻画其在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完璧归赵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渑池之会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中与秦王的激烈对抗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显示其有勇有谋、不畏强暴、大义凛然的品格和风貌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负荆请罪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中又通过廉颇来衬托蔺相如心胸开阔、气度宽宏的品质。另外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渑池之会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而又迫不得已地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为一击缶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与其群臣的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皆靡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也是对蔺相如的衬托。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课文详写蔺相如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略写廉颇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但廉颇的性格特点还是比较鲜明的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作者从哪些方面勾勒了廉颇的性格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课文以蔺相如的事迹为主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只是穿插一些对廉颇的描绘。文章开篇就介绍了廉颇以勇猛善战闻名于诸侯。在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渑池之会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廉颇力劝赵王赴会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充分表现出他的忠心和深谋远虑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渑池之会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他又部署重兵以防备秦军的入侵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表现出了他的周全和细心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渑池之会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廉颇宣称要羞辱蔺相如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这表现了他为人鲁莽、妄自尊大、胸襟狭窄、斤斤计较的缺点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但他在听到蔺相如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先国家之急而后私仇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的话之后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大为感动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也很惭愧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立即负荆请罪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这又表现出他性格坦率、忠心爱国、勇于改错等优点。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89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85732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本文是两个人的合传。两个人物一生事迹很多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在纷繁庞杂的材料中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作者是如何选择材料的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作者对选出的这些材料又是如何处理的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作者根据主旨的需要选取材料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分别采取了明写、暗写、详写、略写的方法。作者以蔺相如为主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详写、明写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以廉颇为辅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略写、暗写。但文中都能做到各尽其妙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使廉、蔺二人的性格同样鲜明、突出。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完璧归赵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主要写蔺相如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主要表现他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国家兴亡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匹夫有责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的胸怀和智勇双全的品质。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渑池之会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详写蔺相如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主要表现他的机智、果敢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略写廉颇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表现他参与决策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勇而有谋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以军事力量支持蔺相如外交斗争的爱国行动。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负荆请罪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合写两人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还是以蔺相如为主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通过蔺相如的先国后私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廉颇的勇于改过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把两人的思想统一到爱国这一基本点和共同点上。另外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事件经过的叙述也有详略之分。如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完璧归赵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对秦决策写得详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入秦经过写得略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对秦斗争写得详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斗争结果写得略。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18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6645100"/>
              </p:ext>
            </p:extLst>
          </p:nvPr>
        </p:nvGraphicFramePr>
        <p:xfrm>
          <a:off x="609578" y="1375756"/>
          <a:ext cx="8128000" cy="46455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7" name="文档" r:id="rId7" imgW="3839157" imgH="2194231" progId="Word.Document.12">
                  <p:embed/>
                </p:oleObj>
              </mc:Choice>
              <mc:Fallback>
                <p:oleObj name="文档" r:id="rId7" imgW="3839157" imgH="21942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9578" y="1375756"/>
                        <a:ext cx="8128000" cy="46455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图片 10"/>
          <p:cNvPicPr/>
          <p:nvPr/>
        </p:nvPicPr>
        <p:blipFill>
          <a:blip r:embed="rId9"/>
          <a:stretch>
            <a:fillRect/>
          </a:stretch>
        </p:blipFill>
        <p:spPr>
          <a:xfrm>
            <a:off x="851292" y="2871870"/>
            <a:ext cx="242007" cy="1653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精心剪裁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巧妙谋篇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本文节选的是廉颇、蔺相如的合传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但主要是写蔺相如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对廉颇则写得比较简略。作者在写蔺相如这个主要人物时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以高屋建瓴之势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从其一生的经历中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精心选择最具有代表性、最能表现人物思想性格的三个典型事件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完璧归赵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渑池之会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负荆请罪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从不同侧面集中笔力加以描述。无论写他出使前在是否予秦璧的决策上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还是在出使时与秦国君臣激烈斗争而又能完璧归赵的事情上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或者写他在主张赵王赴渑池之会而又能在赴会时辱秦君臣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维护赵国的尊严上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都表现出他的大智大勇。尤其是写他在处理与廉颇的矛盾中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忍辱退让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维护团结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更表现了他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以先国家之急而后私仇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的高尚品德和远见卓识。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56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65957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作者写蔺相如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无处不施以浓墨重彩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进行精心细致的刻画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使其形象鲜明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个性突出。然而在写蔺相如时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又无处不有廉颇这个人物的影子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处处都显示出他的作用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这样就既能做到主次分明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又能全面、兼顾。如写蔺相如在秦廷上的斗争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他使人怀璧归赵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秦国君臣因中计而盛怒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却不敢加害于蔺相如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这是因为赵国有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以勇气闻于诸侯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的廉颇在。渑池之会上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蔺相如之所以敢于侮辱秦国君臣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和他们进行针锋相对的斗争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秦国作为战胜国而不能在会上加胜于战败的赵国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它恃强胁迫赵王的如意算盘被蔺相如挫败之后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也不敢轻举妄动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这主要是因为有廉颇送赵王和相如于边境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并设重兵以待秦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来作为蔺相如进行外交斗争的强大军事后盾。在廉、蔺矛盾中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虽然主要是写蔺相如识大体、顾大局、有远见的高尚品德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但对廉颇能勇于改过、深明大义的美德也进行了热情的歌颂。写廉颇的文字虽然不多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但由于选材典型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处理得当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人物形象也栩栩如生。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36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73433" y="93049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单元风向标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8701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7307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学习建议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《苏武传》记叙了苏武在匈奴的艰难处境下的高尚节操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表现了作者对苏武的赞美之情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《张衡传》记叙了张衡各个方面的成就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又重点突出他在科技方面的成就和贡献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条理清楚而又详略得当。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2433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铮铮傲骨蔺相如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明月如水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疏桐如剑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萧萧寒夜中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太史公披衣而起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他用一支瘦笔写尽帝王霸主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一册书简涤尽千代风华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却始终无法忘记一个名字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如果不是赵国危机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如果不是一册史书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没人会记得这个名字。不过是缪贤的一个舍人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不过是数千门客当中的一个。历史淘尽了一代又一代的君王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史官的笔下连那君王诸事都盛搁不下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又哪里有位置安放这样一个卑微而又卑微的门人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而恰恰就是这个门人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挽狂澜于既倒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敌强秦于自若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以身涉险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舌战强敌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在危险中从容自若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在对手前应付自如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我常常惊叹于蔺相如的定力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我常常拍案于蔺相如的胆识。夜里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我也常常跨越了千年时光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去追寻相如那文人弱质下的铮铮傲骨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去寻找那傲骨深处蕴藏的大智慧、大勇敢和大从容。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当赵王的臣子畏缩在衣袍之下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当赵王的宫廷笼罩着愁云惨雾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蔺相如来了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从容而优雅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带着他的睿智和胆识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带着他忠正赤诚的丹心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带着他泰山崩于前而不变色的镇定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一匹瘦马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一队士卒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一袭布衣短褐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一身铮铮瘦骨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走向虎狼之国。身后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是战战兢兢的君王和同僚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是虎视眈眈的秦王和其众臣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没有犹豫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没有回头。生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原本为报国而生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亦当为救国而死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828688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历史穿越时光的隧道抵达我们的灵魂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渑池上空的硝烟逐渐消散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剑拔弩张回归成歌舞升平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他还是那个蔺相如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接受君王的恩赐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接受丰厚爵禄。然而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一个真正的勇士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又怎能让一袭华衣掩盖了灵魂的从容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一个真正的文人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又怎能让一顶官帽改变了内心的淡定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蔺相如是真勇士和真文人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他处世以若即若离之法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居心于有意无意之间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然后在这从容和淡定中等待挑战危难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等待赴汤蹈火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这就是中国文人的风骨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从古代到现代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从今天到明天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蔺相如来了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他穿越时光的梦境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穿越昏君美人凌乱的舞袖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穿过弄臣贼子谄媚的笑容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从竹简和木牍中走来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布衣青发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瘦骨如山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依然从容淡定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依然睿智豁达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依然高瞻远瞩。他一介布衣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数根傲骨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温和而桀骜地站在汗青之上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以他独特的睿智和通达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矗立于历史的流光之中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亘古不朽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摘自《语文周报》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84833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本文语言镂刻生动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霸气十足。长句、短句错落有致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读来铿锵有力。成功运用比喻、排比、反问、对比等修辞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再加上作者奇特的想象力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使语言如电影镜头般为我们形象地折射出了蔺相如的傲岸形象。我们似穿过历史的隧道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看到了活生生的蔺相如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他正在为我们上演一幕幕的活剧。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92729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廉颇和蔺相如的故事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感人至深。主动请缨、威震敌国、有勇有谋的蔺相如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赤胆忠心、知错就改的老将廉颇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都给我们留下了深刻的印象。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完璧归赵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渑池之会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负荆请罪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流传千古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这中间有智慧有胆量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更有大度与团结。本文的故事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可以用在以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团结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等为中心立意的作文中。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每次读《廉颇蔺相如列传》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都被蔺相如的爱国热情和谦让精神感动。蔺相如一介布衣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身为舍人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寄人篱下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在国家危难之时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主动请缨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在强大威武的秦昭王面前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不卑不亢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怒叱秦王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极力维护国家的尊严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又能在万般危难之时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完璧归赵。其诚心、其气魄、其胆量、其谋略可谓古今无双。更令人钦佩的是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面对廉颇老将的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恶言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他能忍辱退让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以国家之急为先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当廉将军承认错误、负荆请罪时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他能宽宏大度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不计前嫌。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48379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廉颇起于行伍之间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立于戎马之背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战功显赫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出将入相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忠于国事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襟怀坦荡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知错必改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负荆请罪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以从善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释怨和衷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刎颈之交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而报国。一曲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将相和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成为中华民族构建和谐社会的精神文明财富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逆境不丧报国志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的拳拳之心更是中华子孙振兴中华大业的巨大动力内核。他以国事为重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以民为天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放下架子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掉下面子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省身思过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知错改错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在数千年的历史中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第一个唱响了坦坦荡荡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负荆请罪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的高歌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闻过则喜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知错改错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的亘古第一臣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在武将廉颇的眼里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一个能言善辩的文相蔺相如何以职位比他高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于是廉颇处处与其作对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对其出言不逊。相如并没有跟他计较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而是道出了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先国家之急而后私仇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的君子之言。这话着实令廉颇汗颜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于是就有了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负荆请罪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的佳话、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将相和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的美谈。蔺相如的坚忍、包容让人钦佩。与他人和平共处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才能使自己的地位更加稳固。正是他的忍让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使得他与廉颇都受到了人们的尊敬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同时为国家稳定做出了贡献。这不能不说是一种双赢的智慧。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03664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73433" y="93049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单元风向标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87014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目标导航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67307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学习建议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0118403"/>
              </p:ext>
            </p:extLst>
          </p:nvPr>
        </p:nvGraphicFramePr>
        <p:xfrm>
          <a:off x="508000" y="1412756"/>
          <a:ext cx="8128000" cy="5062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文档" r:id="rId6" imgW="3839157" imgH="2390467" progId="Word.Document.12">
                  <p:embed/>
                </p:oleObj>
              </mc:Choice>
              <mc:Fallback>
                <p:oleObj name="文档" r:id="rId6" imgW="3839157" imgH="23904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412756"/>
                        <a:ext cx="8128000" cy="50623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99287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73433" y="93049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单元风向标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87014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目标导航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67307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学习建议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6353915"/>
              </p:ext>
            </p:extLst>
          </p:nvPr>
        </p:nvGraphicFramePr>
        <p:xfrm>
          <a:off x="508000" y="2320665"/>
          <a:ext cx="8128000" cy="2470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文档" r:id="rId6" imgW="3839157" imgH="1166968" progId="Word.Document.12">
                  <p:embed/>
                </p:oleObj>
              </mc:Choice>
              <mc:Fallback>
                <p:oleObj name="文档" r:id="rId6" imgW="3839157" imgH="11669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320665"/>
                        <a:ext cx="8128000" cy="24706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406945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73433" y="93049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单元风向标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8701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73074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学习建议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辨明传类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准确解读。传记的类型很多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有自传、他传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独传、合传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有正规史传和文人写的别传、逸事等。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学以致用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重视积累。既然是古代传记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则应是一篇文言文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因此我们在阅读时要重视积累。这样的积累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包括古代文化常识、文言实词、文言虚词、通假字、词类活用、特殊句式等基础知识。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了解笔法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把握技巧。要窥知其人全貌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闲笔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把握作者巧于营构之处。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知人论世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顾及背景。在阅读传记的过程中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要结合当时的社会背景、时代背景来解读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这样才能在具体的历史环境中加深对传主的理解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从而于事情之外把握事件的意义和价值。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8061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11</a:t>
            </a:r>
            <a:r>
              <a:rPr lang="zh-CN" altLang="zh-CN" dirty="0"/>
              <a:t>　廉颇蔺相如列传</a:t>
            </a:r>
          </a:p>
        </p:txBody>
      </p:sp>
    </p:spTree>
    <p:extLst>
      <p:ext uri="{BB962C8B-B14F-4D97-AF65-F5344CB8AC3E}">
        <p14:creationId xmlns:p14="http://schemas.microsoft.com/office/powerpoint/2010/main" val="36122647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在列国纷争的战火中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产生了许多叱咤风云的猛将和运筹帷幄之中、决胜千里之外的谋士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他们纵横捭阖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征战攻伐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留下了大量脍炙人口的故事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完璧归赵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负荆请罪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等都是人们耳熟能详的经典。本文就讲述了这样几个故事。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66982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本文节选自《史记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廉颇蔺相如列传》。原为廉颇、蔺相如、赵奢、李牧等人的合传。这是原传的第一大部分。本文所叙史实发生在公元前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283~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正值战国中期之末。当时秦、楚、齐、赵、韩、魏、燕等七国中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以秦力量最为强大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它要统一中国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采取远交近攻、各个击破的战略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积极对外扩张。它南边的楚国和西北的赵国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实力比秦稍弱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0652447"/>
              </p:ext>
            </p:extLst>
          </p:nvPr>
        </p:nvGraphicFramePr>
        <p:xfrm>
          <a:off x="508000" y="1297224"/>
          <a:ext cx="8128000" cy="2285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文档" r:id="rId5" imgW="3839157" imgH="1079833" progId="Word.Document.12">
                  <p:embed/>
                </p:oleObj>
              </mc:Choice>
              <mc:Fallback>
                <p:oleObj name="文档" r:id="rId5" imgW="3839157" imgH="10798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297224"/>
                        <a:ext cx="8128000" cy="2285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44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295</TotalTime>
  <Words>4023</Words>
  <Application>Microsoft Office PowerPoint</Application>
  <PresentationFormat>全屏显示(4:3)</PresentationFormat>
  <Paragraphs>154</Paragraphs>
  <Slides>35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NEU-BZ-S92</vt:lpstr>
      <vt:lpstr>方正书宋_GBK</vt:lpstr>
      <vt:lpstr>方正宋黑_GBK</vt:lpstr>
      <vt:lpstr>方正艺黑简体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第四单元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11　廉颇蔺相如列传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dbc</cp:lastModifiedBy>
  <cp:revision>语文备课大师【全免费】</cp:revision>
  <dcterms:created xsi:type="dcterms:W3CDTF">2014-04-23T05:53:17Z</dcterms:created>
  <dcterms:modified xsi:type="dcterms:W3CDTF">2016-06-29T08:44:10Z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