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2" r:id="rId2"/>
    <p:sldId id="265" r:id="rId3"/>
    <p:sldId id="280" r:id="rId4"/>
    <p:sldId id="281" r:id="rId5"/>
    <p:sldId id="270" r:id="rId6"/>
    <p:sldId id="282" r:id="rId7"/>
    <p:sldId id="283" r:id="rId8"/>
    <p:sldId id="284" r:id="rId9"/>
    <p:sldId id="285" r:id="rId10"/>
    <p:sldId id="286" r:id="rId11"/>
    <p:sldId id="287" r:id="rId12"/>
    <p:sldId id="276" r:id="rId13"/>
    <p:sldId id="288" r:id="rId14"/>
    <p:sldId id="279" r:id="rId15"/>
    <p:sldId id="289" r:id="rId16"/>
    <p:sldId id="290" r:id="rId17"/>
    <p:sldId id="293" r:id="rId18"/>
    <p:sldId id="294" r:id="rId19"/>
    <p:sldId id="291" r:id="rId20"/>
    <p:sldId id="292" r:id="rId21"/>
    <p:sldId id="295" r:id="rId22"/>
    <p:sldId id="296" r:id="rId23"/>
    <p:sldId id="297"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94" autoAdjust="0"/>
  </p:normalViewPr>
  <p:slideViewPr>
    <p:cSldViewPr showGuides="1">
      <p:cViewPr varScale="1">
        <p:scale>
          <a:sx n="88" d="100"/>
          <a:sy n="88" d="100"/>
        </p:scale>
        <p:origin x="1464" y="84"/>
      </p:cViewPr>
      <p:guideLst>
        <p:guide orient="horz" pos="754"/>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1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485715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97545"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考点对接</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6">
            <a:hlinkClick r:id="rId5" action="ppaction://hlinksldjump"/>
          </p:cNvPr>
          <p:cNvSpPr txBox="1"/>
          <p:nvPr userDrawn="1"/>
        </p:nvSpPr>
        <p:spPr>
          <a:xfrm>
            <a:off x="6423188"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真题再现</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TextBox 3">
            <a:hlinkClick r:id="rId2" action="ppaction://hlinksldjump"/>
          </p:cNvPr>
          <p:cNvSpPr txBox="1"/>
          <p:nvPr userDrawn="1"/>
        </p:nvSpPr>
        <p:spPr>
          <a:xfrm>
            <a:off x="5043087" y="24090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考点对接</a:t>
            </a:r>
            <a:endParaRPr lang="zh-CN" altLang="en-US" sz="1400" dirty="0">
              <a:solidFill>
                <a:schemeClr val="tx1"/>
              </a:solidFill>
              <a:latin typeface="黑体" panose="02010600030101010101" pitchFamily="2" charset="-122"/>
              <a:ea typeface="黑体" panose="02010600030101010101" pitchFamily="2" charset="-122"/>
            </a:endParaRPr>
          </a:p>
        </p:txBody>
      </p:sp>
      <p:sp>
        <p:nvSpPr>
          <p:cNvPr id="5" name="TextBox 4">
            <a:hlinkClick r:id="rId3"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7" name="组合 6"/>
          <p:cNvGrpSpPr/>
          <p:nvPr userDrawn="1"/>
        </p:nvGrpSpPr>
        <p:grpSpPr>
          <a:xfrm>
            <a:off x="6204287" y="-27384"/>
            <a:ext cx="1443037" cy="880109"/>
            <a:chOff x="6204287" y="-27384"/>
            <a:chExt cx="1443037" cy="880109"/>
          </a:xfrm>
        </p:grpSpPr>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04287" y="-27384"/>
              <a:ext cx="1443037" cy="880109"/>
            </a:xfrm>
            <a:prstGeom prst="rect">
              <a:avLst/>
            </a:prstGeom>
          </p:spPr>
        </p:pic>
        <p:sp>
          <p:nvSpPr>
            <p:cNvPr id="6" name="TextBox 5">
              <a:hlinkClick r:id="rId5" action="ppaction://hlinksldjump"/>
            </p:cNvPr>
            <p:cNvSpPr txBox="1"/>
            <p:nvPr userDrawn="1"/>
          </p:nvSpPr>
          <p:spPr>
            <a:xfrm>
              <a:off x="6423188" y="240903"/>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真题再现</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写作导引</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312395" y="24090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真题再现</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
        <p:nvSpPr>
          <p:cNvPr id="6" name="TextBox 5">
            <a:hlinkClick r:id="rId5" action="ppaction://hlinksldjump"/>
          </p:cNvPr>
          <p:cNvSpPr txBox="1"/>
          <p:nvPr userDrawn="1"/>
        </p:nvSpPr>
        <p:spPr>
          <a:xfrm>
            <a:off x="5043087" y="240902"/>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考点对接</a:t>
            </a:r>
            <a:endParaRPr lang="zh-CN" altLang="en-US" sz="1400" dirty="0">
              <a:solidFill>
                <a:schemeClr val="tx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kern="1200" dirty="0" smtClean="0">
                <a:solidFill>
                  <a:schemeClr val="tx1"/>
                </a:solidFill>
                <a:effectLst/>
                <a:latin typeface="黑体" panose="02010600030101010101" pitchFamily="2" charset="-122"/>
                <a:ea typeface="黑体" panose="02010600030101010101" pitchFamily="2" charset="-122"/>
                <a:cs typeface="+mj-cs"/>
              </a:rPr>
              <a:t>单元整合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4" r:id="rId6"/>
    <p:sldLayoutId id="2147483653"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单元整合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娜拉说的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奇迹中的奇迹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我现在不相信世界上有奇迹了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这句话向海尔茂表达的具体意思是什么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此题考查理解文中重要语句的含义的能力。结合后面的文字可以看出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奇迹中的奇迹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平等、相互尊重的夫妻关系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表明了娜拉对这种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不抱希望。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奇迹中的奇迹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两人都要改变自己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平等相待。娜拉通过这句话向海尔茂表示出自己已不相信与海尔茂之间的婚姻能有美好的结果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建立真正的夫妻关系只是一种幻想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而现在幻想已经破灭</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839506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6034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说说舞台说明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穿外套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围披肩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拿起手提包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舞台说明是为交代剧情和塑造人物形象服务的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这些舞台说明都是有关娜拉的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可以从塑造娜拉形象的角度分析其作用。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说明娜拉的动作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表示娜拉在与海尔茂交谈过程中一直在做出走的准备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说明她出走决心坚定。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《玩偶之家》的结尾是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楼下砰的一响传来关大门的声音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。对这个结尾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萧伯纳的评论是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在他身边关门的砰一声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比滑铁卢的大炮还要响。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请谈谈你的理解和看法。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此题考查对戏剧主旨的探究能力。可以从剧情发展、艺术技巧两方面谈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言之成理即可。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暗示娜拉为追求人格独立、尊严而迈出了勇敢的一步。娜拉出走标志着妇女解放运动的开始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它的重大意义可与拿破仑用军事手段荡涤欧洲封建势力相比。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389924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技法点</a:t>
            </a:r>
            <a:r>
              <a:rPr lang="zh-CN" altLang="zh-CN" sz="1400" dirty="0">
                <a:solidFill>
                  <a:schemeClr val="bg1"/>
                </a:solidFill>
                <a:latin typeface="微软雅黑" panose="020B0503020204020204" pitchFamily="34" charset="-122"/>
                <a:ea typeface="微软雅黑" panose="020B0503020204020204" pitchFamily="34" charset="-122"/>
              </a:rPr>
              <a:t>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范文赏析</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4584"/>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部分《解读时间　学习横向展开议论》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属于议论文写作中的结构训练。议论文有一些基本结构形式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如并列式、递进式、对照式、总分式等。其中并列式是典型的横向模式。并列式的结构有时是论据间的并列。论据间的并列主要有两个方面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一是文章的中心论点比较简单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没有划分为彼此有联系的几个分论点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所有的论据都是来证明中心论点的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论据间没有轻重主次之分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也没有先后次序之别。或者先提出总论点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然后并列地从几个方面分别对总论点加以论述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即论述部分是由几个并列的分论点组成的。并列式的几个分论点常常放在每段开头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以显示层次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采用这种结构形式的关键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是能够对一个总论点从不同的侧面加以认识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并能够并列地排出几个能说明总论点的分论点来。二是文章的某一部分内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论据符合并列式的结构的要求。在运用并列式结构时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要注意各个分论点或论据之间的内在的必然联系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注意彼此的照应、衔接。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2439625"/>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技法点</a:t>
            </a:r>
            <a:r>
              <a:rPr lang="zh-CN" altLang="zh-CN" sz="1400" dirty="0">
                <a:solidFill>
                  <a:schemeClr val="bg1"/>
                </a:solidFill>
                <a:latin typeface="微软雅黑" panose="020B0503020204020204" pitchFamily="34" charset="-122"/>
                <a:ea typeface="微软雅黑" panose="020B0503020204020204" pitchFamily="34" charset="-122"/>
              </a:rPr>
              <a:t>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范文赏析</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使用横向展开的论证方式有如下优点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条理分明。议论文重在阐明道理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而要说明某个问题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如能分成几个方面来进行论述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往往可以使议论显得有条不紊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从议论的力度和效果来看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采用横向结构往往能使议论气势酣畅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有如巨浪排空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给读者留下深刻印象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从而增强议论的说服力。再次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议论时恰当合理地采用横向结构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能显示出作者在特定的范围内的不同指向的深度开掘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体现出作者思想的深刻程度。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使用横向并列式结构要注意的几点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要考虑分论点的轻重关系、主次关系、先后关系、时间关系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形式要一目了然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即每段的中心句应置于段首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要多角度地观察、分析、认识事物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分论点角度要统一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不能交叉、包容。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2012602"/>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是成事的基础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欲速则不达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好汤得靠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炖煮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健康要从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细嚼慢咽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慢工出细活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更是品质的保证。总之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一切慢慢来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快了出错划不来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是前进的动力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就不怕肚子饿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就不怕资料下载中断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就不怕礼物交寄太晚。身边的事物告诉我们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否则你就跟不上时代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不同的时代总有不同的想法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在今天是否已经过时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在今天又是否都必要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9669570"/>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11385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快与慢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兵法云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兵贵神速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谈交战用兵的快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谚语说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欲速则不达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心急吃不了热豆腐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显慢的真谛。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似一对冤家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各据半壁江山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互不相让。而我说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快慢各有长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把快与慢结合在一起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才是上上策。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快是一种象征。它代表着时代的步伐。走马观花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浮光掠影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在快节奏的今天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这是我们必须的行走方式。我们追求快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来也匆匆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去也匆匆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虽然对此实在无奈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却也享受其乐。看改革开放以来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举世瞩目的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激励着多少人昂扬斗志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看高潮迭起的奥运会赛场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运动员一次次用速度征服对手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书写历史。快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一门艺术。我们紧跟其后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一步步感受快的气息与魅力。我们需要快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945110"/>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慢是一份积淀。不再去回首因慢而挨打的中国近代史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无须去担心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将人间的温情冷却。走过千山万水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慢早已沉淀一份淡然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成就一份豁达。细嚼慢咽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精雕细琢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用慢创造的往往是永恒的精品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仅要文火足矣。司马迁著《史记》耗时十三载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司马光著《资治通鉴》走过十九年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李时珍一本《本草纲目》用了二十年的光阴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曹雪芹一部《红楼梦》梦过十年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是这样炼出来的。慢中的豁达与智慧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早已渗透在点滴之中。慢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慢慢地酝酿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收获一份从容的生命姿态。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快与慢的完美融合则是一种智慧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一种生活的艺术。在享受快与慢的同时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更应该找到它们的交集。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1589240"/>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149442"/>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楚河汉界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仕相炮马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各显神通。是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厉害还是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小卒一步一个脚印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却也勇往直前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无所畏惧。深入腹地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你将、仕能奈何几分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车来势汹汹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横冲直撞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了无障碍便直闯无忌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谁见了都怕三分。可是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烽火战场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它们谁都少不得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谁又能说清是快车好还是慢卒好呢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正是联合车与卒的力量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快慢相辅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冲锋陷阵。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捧起一本好书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是一目十行还是咬文嚼字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快读一气呵成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掌握文本主旨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慢读品字赏词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感受字里行间的细腻。显然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二者皆不可少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各有其妙。这便是联合的智慧。生活中的许许多多都是快、慢并行的。而控制节奏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驾驭快、慢则是一门高超的学问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一种智慧。尺有所短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寸有所长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我们不能一味地追求快速度或是慢节拍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当快则快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当慢则慢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快、慢相宜才是真正的境界。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我们的生活需要快与慢的结合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人生亦然。把握快与慢的平衡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你便是真正的赢家。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5072101"/>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是符合高考应试作文的最佳范例。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文首、文中、文尾三处点明论点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扣题。中间部分按横向关系展开。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本文先分述快和慢各自的价值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再阐述二者之间的辩证关系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提出自己的观点。在论证快、慢缺一不可时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又从两个角度来展开论述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且从车、卒和读书的事例上升到人生高度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张收有度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层次井然。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743725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快慢交响曲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快与慢是节奏不一的两种交响曲。快是慷慨激昂、扣人心弦的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慢则是平稳舒缓、心旷神怡的。正是这两种风格迥异的交响曲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交织成人生一首首波澜壮阔的乐章。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我生活在一个家教严格的家庭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从小在父母铺设的轨道上前进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不敢越雷池半步。他们为我设计的蓝图就是轰轰烈烈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出人头地。可他们不知道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我心向往的却是安静闲适、波澜不惊的生活。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6163"/>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694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戏剧是一种运用文学、舞蹈、音乐、美术等艺术手段塑造人物形象、反映社会生活的综合性舞台艺术。戏剧的基本特征是通过演员扮演人物故事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来表现一定的主题。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由于舞台的限制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戏剧具有以下几个方面的特点。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人物集中。一出戏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即使是一出大戏也总是集中力量写好几个人物。</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矛盾集中。戏剧必须抓住主要矛盾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置人物于矛盾斗争的旋涡之中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通过尖锐、激烈的冲突来体现人物性格。</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情节集中。戏剧矛盾集中能使故事情节不致头绪繁杂。在一出戏里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要把几个月、几年乃至几十年的事件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集中在几天、几小时之内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构成单纯的情节线索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贯串始终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安排副线也力求明快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紧密配合主线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避免旁逸斜出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场面集中。戏剧为了适合舞台演出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必须把天南海北、千山万水、人物、事件集中到一个或几个场景中来。因此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选择场景、为人物提供典型环境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对戏剧创作具有更为特殊的意义。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简短明快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要有动作性。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为了父母欣慰的笑容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为了别人艳羡的目光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为了亲朋好友心中我应有的宏伟蓝图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我拼了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每天当别人还在梦乡的时候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我便起床读书了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因为我知道父母如果在睡梦中能听到我琅琅的读书声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会露出微笑的。一天之中上午下午甚至是晚上的课程都排得满满的。刚送走了数学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英语便接踵而至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才去了英语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语文则迎面而来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语文方毕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理化生等学科又劈头盖脸地砸将过来。有时学校领导大发慈悲赏赐一两天假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却被各式各样的补习辅导班强夺硬占。夜晚当我披着满天星斗匆匆赶回家中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还顾不得从妈妈手中接过一杯热牛奶时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成堆的作业就促使我坐到桌旁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一头扎进书山题海之中。深夜万籁俱寂之时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我做完作业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伸一伸懒腰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忍不住想起自己心中埋藏很深很深的梦想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8481478"/>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当我从床上坐起的时候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清晨清新的阳光已经洒满我的被子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我无意间向窗外一看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绿树村边合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青山郭外斜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。起床之后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可以以诗文为伴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细细咀嚼李白、杜甫、苏轼的诗词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可以打开录音机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静静聆听肖邦、莫扎特经典的乐曲。走到室外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我可以欣赏如诗如画的风景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可以沐浴温暖的阳光、舒适的春风。每至月夜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我可以以明月为伴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思念今人。远离喧嚣的尘世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终于找回了我内心的宁静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不需再去顾虑别人的眼光和议论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只要能做一回自己就最好。这就是我一直所向往的陶渊明式的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的生活。这在浮躁的尘世好像是不现实的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可我心中仍然朦胧着这样一种梦想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8388504"/>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结束曲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每天依旧穿行于繁忙之中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习惯了这样的生活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便没有什么可抱怨。快与慢的旋律终不可分开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我相信并期待有一天这两种截然不同的旋律能融成一曲和谐的交响乐。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9057812"/>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本文是一篇成功的优秀作文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其成功之处主要表现在以下几个方面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精妙恰当的拟题。文章以《快慢交响曲》为题目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点明主旨。第二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自然圆润的结构。全文采用小标题的形式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题记、序曲、第一乐章、第二乐章、结束曲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来引线串珠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叙说了在快节奏的生活下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对慢节奏生活的向往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快与慢的旋律终不可分开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两种截然不同的旋律能融成一曲和谐的交响乐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主旨鲜明。第三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生动真实的语言。本文语言生动自然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表达出一个高三学生的真实心声。快节奏的学校生活、各科繁重的学习任务、高考给学生带来的沉重压力、对恬适生活的向往等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都表达得真切自然。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4366288"/>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戏剧考查的范围是非常广泛的。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分析作品结构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作品主题。戏剧结构是由情节、幕场等戏剧要素构成的戏剧存在形态。一部剧本情节的构成可分为矛盾的开端、发展、高潮、结局四个部分。戏剧主题就是通过情节和矛盾冲突所表现出的戏剧的中心思想和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分析作品中的主要形象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把握其思想和性格特点。在激烈的矛盾冲突中展示人物的性格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是戏剧的基本特点。《雷雨》一剧中的鲁侍萍和周朴园</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年的恩怨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就集中在一个闷热的午后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通过二人的意外相见展开。这激烈的冲突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使鲁侍萍刚强的个性得以充分展现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也使我们看到了一个鲜活的旧中国劳动妇女的形象。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97817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体会重要语句的丰富含义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品味精彩语句的表现力。戏剧语言是构建剧本的基础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主要包括人物语言和舞台说明。人物语言也称台词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包括对话、独白、旁白等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这是人物心理活动的外现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据此展开戏剧冲突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揭示戏剧主题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舞台说明是一种叙述性质的语言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主要用来说明人物的动作、心理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剧情发展的布景、环境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人物之间的关系等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能直接展示人物的性格和戏剧的情节。优秀的台词往往意蕴丰富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给人以深广的想象空间。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从不同角度和层面发掘作品的丰富意蕴。对作品的具体解读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可从多个角度和层面入手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例如从情节结构、人物形象、戏剧冲突、叙事方式、语言风格、表现技巧等角度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透视作品的表层意义和深层意义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解剖其内部结构和外部结构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分析人物性格的多面性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品味作品语言的多层次含义等。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53346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1728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山东卷《考试说明》语文样题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玩偶之家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易卜生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《玩偶之家》描写了娜拉和丈夫海尔茂之间的冲突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娜拉的丈夫像对待宠物一样地喜爱娜拉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却无情地剥夺了娜拉的独立人格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在一系列矛盾冲突中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他最后暴露了自私虚伪的一面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使娜拉感到震惊与绝望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她愤然离家出走。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照我现在的样子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我不能跟你做夫妻。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我有勇气重新再做人。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在你的泥娃娃离开你以后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要我跟你分手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这是不能设想的事情。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要是你不能设想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咱们更应该分开。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走进右边屋子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拿着外套、帽子和旅行小提包又走出来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把东西搁在桌子旁边椅子上。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025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现在别走。明天再走。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穿外套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我不能再在生人家里过夜。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难道我们不能像哥哥妹妹那样过日子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戴帽子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你知道那种日子长不了。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围披肩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再见。我不去看孩子了。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将来总有一天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那就难说了。我不知道以后会怎么样。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你还是我的老婆。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我告诉你。我听人说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要是一个女人像我这样从丈夫家里走出去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按法律说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她就解除了丈夫对她的一切义务。不管法律是不是这样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我现在把你对我的义务全部解除。你不受我的约束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我也不受你的约束。双方都有绝对的自由。拿去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这是你的戒指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把我的也还给我</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连戒指都要还</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7152027"/>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640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好。现在事情完了。我把钥匙都搁在这儿。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你永远都不会想我了吧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我会时常想到你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想到孩子们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想到这个家。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我可以给你写信吗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千万别写信。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可是我总得给你寄点儿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什么都不用寄。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你手头不方便的时候我得帮点忙。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我不接受生人的帮助。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难道我永远都只是个生人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拿起手提包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那就要等奇迹中的奇迹发生了。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什么叫奇迹中的奇迹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4559593"/>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咱们俩得改变到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我现在不相信世界上有奇迹了。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可是我信。你说下去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咱们俩得改变到什么样子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改变到咱们俩在一起过日子真正像夫妻。再见。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她从门厅走出去。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倒在靠门的一张椅子里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双手蒙着脸。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四面望望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站起身来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屋子空了。她走了。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心里闪出一个新希望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奇迹中的奇迹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楼下砰的一响传来关大门的声音。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8267419"/>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你的泥娃娃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说话人为什么要这样称呼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此题考查对文中重要词语含义的理解能力。从剧中对话人来看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你的泥娃娃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这两个词指代的对象十分明显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之所以这样称呼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是由他们之间的关系决定的。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你的泥娃娃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指的是海尔茂。娜拉称呼自己为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泥娃娃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是因为她认识到自己在家中、在丈夫眼中没有独立人格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只是一个玩偶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称呼海尔茂为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是因为海尔茂与娜拉之间缺乏沟通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丈夫就像一个陌生人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形同路人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388483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47</TotalTime>
  <Words>3432</Words>
  <Application>Microsoft Office PowerPoint</Application>
  <PresentationFormat>全屏显示(4:3)</PresentationFormat>
  <Paragraphs>118</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dbc</cp:lastModifiedBy>
  <cp:revision>语文备课大师【全免费】</cp:revision>
  <dcterms:created xsi:type="dcterms:W3CDTF">2014-03-10T01:26:03Z</dcterms:created>
  <dcterms:modified xsi:type="dcterms:W3CDTF">2016-06-29T08:36:11Z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