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3" r:id="rId2"/>
    <p:sldId id="264" r:id="rId3"/>
    <p:sldId id="366" r:id="rId4"/>
    <p:sldId id="370" r:id="rId5"/>
    <p:sldId id="367" r:id="rId6"/>
    <p:sldId id="368" r:id="rId7"/>
    <p:sldId id="265" r:id="rId8"/>
    <p:sldId id="369" r:id="rId9"/>
    <p:sldId id="371" r:id="rId10"/>
    <p:sldId id="359" r:id="rId11"/>
    <p:sldId id="372" r:id="rId12"/>
    <p:sldId id="373" r:id="rId13"/>
    <p:sldId id="374" r:id="rId14"/>
    <p:sldId id="375" r:id="rId15"/>
    <p:sldId id="275" r:id="rId16"/>
    <p:sldId id="376" r:id="rId17"/>
    <p:sldId id="377" r:id="rId18"/>
    <p:sldId id="378" r:id="rId19"/>
    <p:sldId id="361" r:id="rId20"/>
    <p:sldId id="379" r:id="rId21"/>
    <p:sldId id="362" r:id="rId22"/>
    <p:sldId id="380" r:id="rId23"/>
    <p:sldId id="360" r:id="rId24"/>
    <p:sldId id="381" r:id="rId25"/>
    <p:sldId id="382" r:id="rId26"/>
    <p:sldId id="270" r:id="rId27"/>
    <p:sldId id="383" r:id="rId28"/>
    <p:sldId id="384" r:id="rId29"/>
    <p:sldId id="385" r:id="rId30"/>
    <p:sldId id="386" r:id="rId31"/>
    <p:sldId id="387" r:id="rId32"/>
    <p:sldId id="277" r:id="rId33"/>
    <p:sldId id="388" r:id="rId34"/>
    <p:sldId id="389" r:id="rId35"/>
    <p:sldId id="390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464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5.png"/><Relationship Id="rId4" Type="http://schemas.openxmlformats.org/officeDocument/2006/relationships/slide" Target="../slides/slide1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image" Target="../media/image7.png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6.png"/><Relationship Id="rId4" Type="http://schemas.openxmlformats.org/officeDocument/2006/relationships/slide" Target="../slides/slide1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7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2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slide" Target="../slides/slide7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7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2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31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4259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UXIDAOYIN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预习导引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21534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H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EXINGUINA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核心归纳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97764" cy="584775"/>
              <a:chOff x="29482" y="2927145"/>
              <a:chExt cx="1476118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7611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J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IAZUOSHANGXI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佳作赏析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83568" y="149190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4</a:t>
            </a:r>
            <a:r>
              <a:rPr lang="zh-CN" altLang="zh-CN" sz="1400" dirty="0" smtClean="0"/>
              <a:t>　柳永词两首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1" r:id="rId5"/>
    <p:sldLayoutId id="2147483668" r:id="rId6"/>
    <p:sldLayoutId id="2147483670" r:id="rId7"/>
    <p:sldLayoutId id="2147483669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</a:t>
            </a:r>
            <a:r>
              <a:rPr lang="zh-CN" altLang="zh-CN" dirty="0" smtClean="0"/>
              <a:t>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351985"/>
              </p:ext>
            </p:extLst>
          </p:nvPr>
        </p:nvGraphicFramePr>
        <p:xfrm>
          <a:off x="508000" y="2037232"/>
          <a:ext cx="8128000" cy="3939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文档" r:id="rId5" imgW="3839157" imgH="1860812" progId="Word.Document.12">
                  <p:embed/>
                </p:oleObj>
              </mc:Choice>
              <mc:Fallback>
                <p:oleObj name="文档" r:id="rId5" imgW="3839157" imgH="18608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037232"/>
                        <a:ext cx="8128000" cy="39396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919356"/>
              </p:ext>
            </p:extLst>
          </p:nvPr>
        </p:nvGraphicFramePr>
        <p:xfrm>
          <a:off x="908496" y="1708564"/>
          <a:ext cx="8128000" cy="476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文档" r:id="rId5" imgW="3839157" imgH="2251842" progId="Word.Document.12">
                  <p:embed/>
                </p:oleObj>
              </mc:Choice>
              <mc:Fallback>
                <p:oleObj name="文档" r:id="rId5" imgW="3839157" imgH="2251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708564"/>
                        <a:ext cx="8128000" cy="4766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873692" y="1749780"/>
            <a:ext cx="86409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6952" y="2302228"/>
            <a:ext cx="116882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3790" y="2854676"/>
            <a:ext cx="116882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8562" y="3363322"/>
            <a:ext cx="249493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52788" y="3886936"/>
            <a:ext cx="524437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8087" y="4406617"/>
            <a:ext cx="53497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40202" y="4972974"/>
            <a:ext cx="53497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1688" y="5457071"/>
            <a:ext cx="53497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81219" y="6043922"/>
            <a:ext cx="53497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2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608662"/>
              </p:ext>
            </p:extLst>
          </p:nvPr>
        </p:nvGraphicFramePr>
        <p:xfrm>
          <a:off x="908496" y="1423662"/>
          <a:ext cx="8128000" cy="3734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5" imgW="3839157" imgH="1764315" progId="Word.Document.12">
                  <p:embed/>
                </p:oleObj>
              </mc:Choice>
              <mc:Fallback>
                <p:oleObj name="文档" r:id="rId5" imgW="3839157" imgH="17643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423662"/>
                        <a:ext cx="8128000" cy="3734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526115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都门帐饮无绪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设帐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8670" y="1510750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7114" y="2041573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3880" y="2558212"/>
            <a:ext cx="322206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5549" y="3095998"/>
            <a:ext cx="114460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86785" y="3643763"/>
            <a:ext cx="114460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28940" y="4176667"/>
            <a:ext cx="115605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34663" y="4700111"/>
            <a:ext cx="115605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92776" y="5678387"/>
            <a:ext cx="2550411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66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709038"/>
              </p:ext>
            </p:extLst>
          </p:nvPr>
        </p:nvGraphicFramePr>
        <p:xfrm>
          <a:off x="508000" y="2204253"/>
          <a:ext cx="8128000" cy="338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文档" r:id="rId5" imgW="3839157" imgH="1597965" progId="Word.Document.12">
                  <p:embed/>
                </p:oleObj>
              </mc:Choice>
              <mc:Fallback>
                <p:oleObj name="文档" r:id="rId5" imgW="3839157" imgH="15979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204253"/>
                        <a:ext cx="8128000" cy="338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42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千骑拥高牙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乘醉听箫鼓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吟赏烟霞。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异日图将好景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归去凤池夸。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柳永《望海潮》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此去经年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应是良辰好景虚设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便纵有千种风情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更与何人说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柳永《雨霖铃》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)(2009·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执手相看泪眼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竟无语凝噎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。念去去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千里烟波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暮霭沉沉楚天阔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柳永《雨霖铃》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)(2009·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多情自古伤离别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今宵酒醒何处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杨柳岸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晓风残月。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柳永《雨霖铃》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)(2008·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烟柳画桥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风帘翠幕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参差十万人家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。云树绕堤沙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怒涛卷霜雪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天堑无涯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柳永《望海潮》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有三秋桂子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十里荷花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。羌管弄晴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菱歌泛夜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嬉嬉钓叟莲娃。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柳永《望海潮》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3929" y="1632994"/>
            <a:ext cx="138964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5366" y="1629751"/>
            <a:ext cx="1678838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5517" y="2433698"/>
            <a:ext cx="2219240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79220" y="2433698"/>
            <a:ext cx="204943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37588" y="3249981"/>
            <a:ext cx="138964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32240" y="3249981"/>
            <a:ext cx="182165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4650" y="3648427"/>
            <a:ext cx="50405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0776" y="4034699"/>
            <a:ext cx="1914372" cy="3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25116" y="4041249"/>
            <a:ext cx="1645758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93803" y="4851039"/>
            <a:ext cx="1089437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83208" y="4851883"/>
            <a:ext cx="166221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002555" y="4851883"/>
            <a:ext cx="135960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3764" y="5253828"/>
            <a:ext cx="135960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99890" y="5655373"/>
            <a:ext cx="135960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61974" y="5655373"/>
            <a:ext cx="112411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64373" y="5655373"/>
            <a:ext cx="108025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6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烟柳画桥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风帘翠幕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参差十万人家。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此三句写杭州之美、人烟之盛。从城外的风景写起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到处是柳树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水面上架着雕饰华丽的桥梁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与下面两句联系起来无异于说那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风帘翠幕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参差十万人家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就处在这样一个如诗如画的自然环境之中。这些人家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家家挂着挡风的帘子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处处张着翠色的帷幕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又是一派繁荣景象。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言其街巷房舍的形状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言其数量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高高低低、长短错落的十万人家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极言城市的繁华。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重湖叠蠵清嘉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有三秋桂子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十里荷花。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这三句写西湖之美。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指的是西湖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叠靧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指的是西湖周围重重叠叠的山峰。词人先用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接下去写山上的桂子和湖中的荷花。词人十分高明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在西湖的众多美景中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他没有选取其他美景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而是选桂子和荷花这两种西湖不同季节具有代表性的景物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这就使西湖的美景与其他景物有了不同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写尽了夏季西湖的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别样红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和秋季西湖的桂花香。据说此词流传到北国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金主完颜亮闻之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欣然有慕于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三秋桂子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十里荷花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遂起投鞭渡江之志。这也从一个侧面说明了这首词的艺术魅力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83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羌管弄晴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菱歌泛夜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嬉嬉钓叟莲娃。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羌管弄晴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写白天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写笛声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写出了吹笛人悠然自得的愉快心情。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菱歌泛夜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泛夜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写出了采菱女的歌声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在宁静的夜晚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在水面上轻轻漂荡的情景。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嬉嬉钓叟莲娃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是就前面二句总而言之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说明这是杭州百姓在游览西湖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写人民之乐。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执手相看泪眼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竟无语凝噎。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生动细腻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描情绘意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绝妙无比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仿佛在舞台上看到的那生、旦主角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两手相执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两肩上耸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诉无语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泣无声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比千言万语、号啕大哭悲之更切。表面写两人分手之情状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实际暗写了他们极其复杂微妙的内心活动。柔情蜜意千千万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唯在泪花闪烁间。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43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多情自古伤离别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多情自古伤离别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意谓伤离惜别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并不自我始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自古皆然。接以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则极言时当冷落凄凉的秋季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离情更甚于常时。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映射起首三句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前后照应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针线极为绵密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则加强了感情色彩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比起首三句的以景寓情更为明显、深刻。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今宵酒醒何处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杨柳岸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晓风残月。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这是写酒醒后的心境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也是词人漂泊江湖的感受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妙在用景写情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景语即情语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谐音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写难留的离情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离别的人一看到杨柳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就会想起离别时依依不舍的场面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浮现出赠柳惜别的情景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心中就会涌起一缕缕离愁。晓风凄冷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写别后的寒心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残月破碎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写今后难圆之意。这几句景语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将离人凄楚惆怅、孤独忧伤的感情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表现得十分充分、真切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创造出一种特有的意境。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24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《望海潮》一词上阕中是按照什么角度来写景的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《望海潮》上阕先从地理角度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东南形胜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、地位角度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三吴都会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、历史角度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钱塘自古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来写杭州的美好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钱塘自古繁华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繁华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引领下面的描写。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烟柳画桥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风帘翠幕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参差十万人家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云树绕堤沙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怒涛卷霜雪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天堑无涯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市列珠玑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户盈罗绮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侧重突出了杭州的富庶、繁华。这几句运用了动静结合、比喻、夸张等手法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极力铺排渲染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从不同角度表现了杭州的繁荣、美丽、富饶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西湖与钱塘胜景尽收眼底。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763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本单元学习宋词。词兴起于隋唐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随着城市商业经济的繁荣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可配乐演唱的词就开始兴盛起来。起初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多是民间艺人为了演唱的需要而自己填词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很快文人们在诗、文创作之外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发现了这个可以供他们施展才华的文学领域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按谱填词很快地就形成了一种风气。由于词的创作是供宴饮娱乐的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是由歌伎演唱的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所以歌词的内容和语言就要适合她们的身份和习惯。这样的词多写离愁别绪、风花雪月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格调上多是委婉、柔媚的。这便是初期的婉约词。但由于作家所处的时代背景不同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个人的生活经历不同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思想、性格、情感和审美趣味有差异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其创作必然呈现出不同的面貌。有人把两宋时期的词人及其创作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从总体上分成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婉约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婉约者欲其词调蕴藉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豪放者欲其气势恢宏。本单元所选八首宋词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既有婉约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又有豪放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既有短章神品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也有长调慢词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可览宋词大略。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在《雨霖铃》一词的上阕中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作者选用了哪些意象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描绘了怎样的意境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在《雨霖铃》一词的上阕中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作者巧妙地把自己忧伤的感情融入对景物的描摹中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骤雨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等一系列意象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这些意象渲染了一种凄凉沉郁的氛围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用以烘托离别的无限惆怅和恋人间的难分难舍之情。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加之鸣音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渲染了悲凉的环境氛围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骤雨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行人不得不走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更增惆怅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给人凄切悲凉之感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水天茫茫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前景暗淡而不可知。这些景物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远近结合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虚实相衬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辅以表感情色彩的修饰语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很好地描绘了伤离别的意境。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18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271518"/>
              </p:ext>
            </p:extLst>
          </p:nvPr>
        </p:nvGraphicFramePr>
        <p:xfrm>
          <a:off x="508000" y="1772749"/>
          <a:ext cx="8128000" cy="3566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7" imgW="3839157" imgH="1684381" progId="Word.Document.12">
                  <p:embed/>
                </p:oleObj>
              </mc:Choice>
              <mc:Fallback>
                <p:oleObj name="文档" r:id="rId7" imgW="3839157" imgH="16843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72749"/>
                        <a:ext cx="8128000" cy="3566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288474"/>
              </p:ext>
            </p:extLst>
          </p:nvPr>
        </p:nvGraphicFramePr>
        <p:xfrm>
          <a:off x="508000" y="2468569"/>
          <a:ext cx="8128000" cy="217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7" imgW="3839157" imgH="1026903" progId="Word.Document.12">
                  <p:embed/>
                </p:oleObj>
              </mc:Choice>
              <mc:Fallback>
                <p:oleObj name="文档" r:id="rId7" imgW="3839157" imgH="10269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68569"/>
                        <a:ext cx="8128000" cy="217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33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684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蘸情绘景的《望海潮》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《望海潮》中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作者抓住具有特征的事物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用饱蘸激情而又带有夸张的笔触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寥寥数语便将迷人的西湖与钱塘胜景展现在读者面前。上阕主要勾画钱塘的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大笔浓墨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高屋建瓴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气象万千。写法上由概括到具体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逐次展开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步步深化。如开篇三句点出了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但终究是概括性的直陈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很难给人留下深刻的印象。继之而来的下面九句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便紧紧围绕这六个字做形象的铺写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境界立即展开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烟柳画桥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以下三句写的是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云树绕堤沙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怒涛卷霜雪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等则侧重于刻画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市列珠玑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户盈罗绮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则突出了杭州的富庶繁华。下阕侧重于描绘西湖的美景、欢乐的游赏与劳动生活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写法上着眼于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尤其侧重于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中出现的人。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以下三句描绘西湖美景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三秋桂子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十里荷花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是天生的好言语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是千古迷人的丽句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56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羌管弄晴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以下三句写的是下层人民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千骑拥高牙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以下三句写的是州郡长官。结尾又以赞美的口吻收束。全词写出了一派歌舞升平的景象。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04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06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语脉暗接的《雨霖铃》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诗词的一大特点就是跳跃性大。它不可能像散文、小说那样将来龙去脉、前因后果细细道来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但它又绝不是信马由缰、随心所欲。思绪的展开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既显示出外在的跳动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又显示出内在的联系。这种联系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不只合乎逻辑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在语言表达上也很严谨。柳永的这首词就充分显示出这种特点。词的语脉暗接处主要有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寒蝉凄切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不仅时令上契合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氛围情调上也一致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晓风残月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对长亭晚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暮霭中分别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晓雾里醒来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船行一夜而人隔千里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不能不伤怀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兰舟催发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骤雨初歇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暴雨已停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天已放晴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所以舟要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催发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更与何人说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暗接上阕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此刻执手相看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尚可倾诉衷肠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无语凝噎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能言时不言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他日天各一方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欲言却无人可言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更显愁肠百结。从整篇看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上阕实写别时难舍之情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下阕遥想别后相思之苦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虚实相生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相得益彰。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5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武夷山水的温润之子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年年春风剪杨柳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岁岁日月映古今。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历史的瀚海中难免泥沙俱下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但总会有明丽的浪花闪亮我们的眼眸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总会有光彩的人物激荡我们的心灵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总会有新鲜的收获充实我们的珍爱。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目光在宋朝岁月中流连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灵魂在两宋风情中荡涤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精神在宋时战火中历练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就无法躲开柳永和柳永的生前事与身后名。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千种风情扑面而来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千古风流荡气回肠。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柳永是永远属于武夷山的。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武夷山与柳永珠联璧合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相得益彰。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暮春三月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我初访武夷山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为的是赏名山秀水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润祥云柔雾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拜理学名家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观柳永风采。在云雾缭绕中登天游峰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在丽日灵光下漂九曲溪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在酥雨浸润里探武夷精舍。置身人间仙境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仿佛时空交错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眼前的绿水青山和历史的浓云沉雾时远时近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忽清忽浊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让游者的脚步并不轻松。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丹山碧水的武夷山以明丽的自然风光、美妙的神话传说、浑厚的历史文化、耀眼的名人大家而誉满九州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驰名中外。武夷人柳永独具一格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位列其中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名副其实。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仿佛不经意间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我一下就闯进了柳永的世界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约略是因为脑海中对柳永的记忆和思索明显多于属于武夷山的其他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8752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我曾经想探寻柳永的故居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当得知时过千年之后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柳氏老宅已荡然无存时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心情自然沉重。山还在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水还流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人早去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楼已毁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青烟化作浮云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世情凝成惆怅。好在有了一个纪念馆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这倒成了唯一可至的寻觅之处。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柳永纪念馆遥对着丹霞峻拔、苍松环簇、气势磅礴的幔亭峰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坐落在高可触云、四壁陡峭、屹然耸立的大王峰脚下。这里位处武夷山的第一峰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九曲溪的第一溪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让人频发居高思危之心、逝者如斯之情。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走进纪念馆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游人竟是极少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多的是微风摇树、细雨滴叶的声音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这正宜于孤身探幽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独步静寂。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3664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637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庭院精巧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错落有致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长廊悠悠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芳草萋萋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丹峰拥翠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修竹扶疏。馆前耸立的柳永全身塑像神采飞扬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眉宇间才情俱显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面对双峰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持卷凝思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为仙而吟。馆内门厅照壁正面高悬巨幅柳永佳词《望海潮》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背面为柳永名词《雨霖铃》的词意石雕画。馆内东、西、后厢房内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有柳永生平馆、柳词书画馆和当代名家所赋的文词。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柳永是现今武夷山市上梅乡白水村人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原名三变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字景庄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又字耆卿。因排行第七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故又名柳七。柳永少有俊才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为人风雅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巧工词章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年轻时曾有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金鹅峰下一支笔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除了散见于他人著作中的词作外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据史可查或是口口相传的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大约只有这些。历史是客观的、公正的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只是由人写成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堆积成浑厚的典籍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难免有失偏颇。正史中找不到柳永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野史的记载也是支离破碎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挂一漏万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我们甚至无从得知柳永的相对确切的生辰年月。这就不单单是柳永的悲哀了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更是历史的悲哀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也是史官的缺憾。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99800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143975"/>
              </p:ext>
            </p:extLst>
          </p:nvPr>
        </p:nvGraphicFramePr>
        <p:xfrm>
          <a:off x="508000" y="1757621"/>
          <a:ext cx="8128000" cy="3596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6" imgW="3839157" imgH="1698783" progId="Word.Document.12">
                  <p:embed/>
                </p:oleObj>
              </mc:Choice>
              <mc:Fallback>
                <p:oleObj name="文档" r:id="rId6" imgW="3839157" imgH="16987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57621"/>
                        <a:ext cx="8128000" cy="35967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99287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武夷山名家辈出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名人辈至。南宋著名学者胡安国、抗金名将刘子羽也出生在这里。集理学之大成者朱熹在这里生活、著书、讲学长达五十年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也算得上是武夷山人了。李商隐、杨时、范仲淹、陆游、辛弃疾、徐霞客、戚继光等历代名人在这里留下了百家千篇赞美武夷山的词文歌赋。柳永于武夷山更是不可或缺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人因山而灵性迸发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山因人而名声再扬。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历史的遗忘和遗忘历史绝不能相提并论。为数众多的人的大脑、眼睛、嘴巴和双手是勤劳而又公正的。无论是与柳永同时代的人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还是时越千年的世世代代的人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都无一例外地将他看得出、记得下、说出来、写进去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这才有了不只留下精美词章的柳永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还有了有血有肉、有爱有怨的柳永。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74323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忘不了柳永的首先是当今的武夷山人。故居灰飞烟灭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故土依然沉厚。风是和风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树是绿树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山是青山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水是碧水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人是亲人。游子走千里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根在故土中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风筝入云端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线在情怀里。故人将念想记在心里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又将敬仰和柔情凝成可供来客叩访的纪念馆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这就是柳永的福气了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也是游客的造化。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作者遨游武夷山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柳永的故乡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赏风景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访故居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观纪念馆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忆生平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品词风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思接千载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情达万古。作者写的是词人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语言也有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读时注意体会。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84541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凡是有井水的地方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都能映照出你词的清辉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你注定一生要与词结缘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自有你的精雕细刻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柳词便成为一种风行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你莺莺燕燕风风雨雨的人生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不就是你用心血和才情铺叙的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慢词长调吗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不同于叱咤风云的战将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他生活在月白风清的北宋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也不同于纵横捭阖的政客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他被皇帝钦定为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但柳永的人生却能折射出一种品格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叫坚忍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叫同情。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下列有关柳永的材料可用于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等话题的作文中。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柳永是一个值得人同情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更值得人崇敬的伟大词人。他年少多才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但又为才所累。因一首《鹤冲天》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被仁宗皇帝斩断了仕途之路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赶进了酒肆歌楼之中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未遂风云便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争不恣狂荡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他有许多的痛苦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更有许多的沮丧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但他更有许多的自信和自尊。他坚信自己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才子词人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自是白衣卿相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于是他走进了民间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投身于文学艺术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歌咏情感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抒写离愁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开拓意境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变革词风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成为我国词坛上第一个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专业词人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。人们常说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痛苦出诗人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逆境出人才。柳永的遭遇和他在词坛上取得的成就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也充分证明了这一点。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68818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你着一袭白衣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执一把折扇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抚一管洞箫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登楼远望。凄风飘飘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苦雨绵绵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满眼不尽的春愁更增添了你的忧思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随着长长叹息而来的是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拟把疏狂图一醉。对酒当歌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强乐还无味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的无奈啊。残月之下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杨柳岸边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沧浪江中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不羁的男儿四处漂泊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翩然而行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白色的衣袂裹挟着尘世的风流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婉约的词句蕴藏着孤傲的灵魂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你以摇曳之笔抒写出多情之词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浅斟低吟着一生的倔强。自恃才高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却屡试不第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心中抑郁愤懑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一曲《鹤冲天》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忍把浮名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换了浅斟低唱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的牢骚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触怒了龙颜。是啊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自己不求富贵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谁将富贵予之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自认功名不如花间一壶酒的你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任作白衣卿相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花前月下填词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。此后你便打着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奉旨填词柳三变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的旗号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白衣卿相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浪迹于江湖市井、歌楼舞馆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专心填词赋诗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开始了一个旷世奇才的落魄生涯。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47905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柳永不是想当名作家而到市井中去的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他是怀着极不情愿的心情从考场落第后走向瓦肆勾栏的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但是他身上的文学才华与艺术天赋立即与这里喧闹的生活气息、优美的丝竹管弦和多情婀娜的女子发生共鸣。他在这里没有堕落。他跳进了一个消费的陷阱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却成了一个创造的巨人。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柳永本想进京求取功名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却被抛入了市井深处。无力改变环境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就利用环境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在词坛上做出了里程碑式的贡献。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2965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524867"/>
              </p:ext>
            </p:extLst>
          </p:nvPr>
        </p:nvGraphicFramePr>
        <p:xfrm>
          <a:off x="508000" y="1757621"/>
          <a:ext cx="8128000" cy="3596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6" imgW="3839157" imgH="1698783" progId="Word.Document.12">
                  <p:embed/>
                </p:oleObj>
              </mc:Choice>
              <mc:Fallback>
                <p:oleObj name="文档" r:id="rId6" imgW="3839157" imgH="16987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57621"/>
                        <a:ext cx="8128000" cy="35967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91767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了解生平。了解作者的生平际遇及所处的时代背景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对理解诗词创作的特色、作家的创作倾向及作品寄寓的思想情感具有一定的指导作用。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找准词眼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把握基调。诗词的语言含蓄、精练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往往一个词语、一个句子就蕴含着丰富的内容。词眼往往在结构或内容上起着提纲挈领的作用。在欣赏过程中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我们应认真思考、反复推敲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去发现那些最传神的词眼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从而由点及面、层层深入地领会作品的意蕴。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立足意象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领悟意境。阅读诗词的最高境界就是领悟意境。意象是渗透了作者主观感情的客观外物。意境是作品中呈现的那种情景交融、虚实相生、活跃着生命律动的韵味无穷的诗意空间。只有领悟了意境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才能称得上真正读懂了作品。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8061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4</a:t>
            </a:r>
            <a:r>
              <a:rPr lang="zh-CN" altLang="zh-CN" dirty="0"/>
              <a:t>　柳永词两首</a:t>
            </a:r>
          </a:p>
        </p:txBody>
      </p:sp>
    </p:spTree>
    <p:extLst>
      <p:ext uri="{BB962C8B-B14F-4D97-AF65-F5344CB8AC3E}">
        <p14:creationId xmlns:p14="http://schemas.microsoft.com/office/powerpoint/2010/main" val="36122647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在北宋早期的词坛上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有这样一个落魄的词人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他怀揣一颗破碎的心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在人生的旅途上辗转颠沛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四处飘荡。他时而纵情于繁华闹市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时而滞留于古道荒原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时而混迹于风尘女子之中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在及时行乐中尽情挥洒着自己的才情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在烟花柳巷中创造着属于自己、属于未来的艺术。他就是我国第一位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专业词人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本课所选的两首词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体现了柳词的两种不同风格。《望海潮》是一首投赠之作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是柳永年轻时的作品。作者路经杭州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想要谒见当时出任两浙转运使的孙何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就写了这一首词进献。因为是写给镇守一方的官员的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所以词的上阕极力赞扬杭州自然环境之秀美、城市经济之繁荣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下阕极写杭州黎民百姓之安居乐业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词作最后直接称誉孙何的执政能力和与民同乐的作风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并预祝他能早日被召回京城。词的最后两句虽然有粉饰太平的味道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却也在一定程度上反映了北宋初年繁荣奢靡的社会现实。这首词以写景抒情出名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带有豪放词的特点。《雨霖铃》则是描写作者要离开汴京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去漂泊时和他心爱的人难舍难分的痛苦心情。词以悲秋景色为衬托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抒写与情人难以割舍的离情。全词如行云流水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写尽了人间离愁别恨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体现了羁旅行役的愁苦和痴情人之间难分难舍的留恋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是柳永的代表作品之一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也是婉约词的名篇。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57402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987—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1053),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字耆卿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原名三变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今福建崇安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人。北宋词人。因在家中排行第七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后世有人称他为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官至屯田员外郎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因此也称他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柳屯田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。有《乐章集》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收词近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其中《雨霖铃》《八声甘州》《望海潮》等都是千古不朽的名作。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柳永早年热衷功名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后转而厌倦官场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仕途坎坷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生活潦倒。他沉溺于旖旎繁华的都市生活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倚红偎翠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浅斟低唱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中寻找寄托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是北宋第一个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专业词人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。他不仅开拓了词的题材内容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而且创作了大量的慢词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发展了铺叙手法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促进了词的通俗化、口语化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在词史上产生了较大的影响。其词多描绘城市风光和歌伎生活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尤长于抒写羁旅行役之情。词作流传极广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凡有井水饮处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即能歌柳词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婉约派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中国宋词的主要流派之一。婉约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即婉转含蓄。其特点主要是内容侧重儿女风情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结构深细缜密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音律婉转和谐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语言圆润清丽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有一种柔婉之美。婉约派的代表人物有李煜、柳永、李清照等。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39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292</TotalTime>
  <Words>4748</Words>
  <Application>Microsoft Office PowerPoint</Application>
  <PresentationFormat>全屏显示(4:3)</PresentationFormat>
  <Paragraphs>162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第二单元</vt:lpstr>
      <vt:lpstr>PowerPoint 演示文稿</vt:lpstr>
      <vt:lpstr>PowerPoint 演示文稿</vt:lpstr>
      <vt:lpstr>PowerPoint 演示文稿</vt:lpstr>
      <vt:lpstr>PowerPoint 演示文稿</vt:lpstr>
      <vt:lpstr>4　柳永词两首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2014-04-23T05:53:17Z</dcterms:created>
  <dcterms:modified xsi:type="dcterms:W3CDTF">2016-06-29T08:14:46Z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